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50"/>
  </p:notesMasterIdLst>
  <p:sldIdLst>
    <p:sldId id="558" r:id="rId2"/>
    <p:sldId id="557" r:id="rId3"/>
    <p:sldId id="611" r:id="rId4"/>
    <p:sldId id="602" r:id="rId5"/>
    <p:sldId id="639" r:id="rId6"/>
    <p:sldId id="494" r:id="rId7"/>
    <p:sldId id="498" r:id="rId8"/>
    <p:sldId id="499" r:id="rId9"/>
    <p:sldId id="500" r:id="rId10"/>
    <p:sldId id="594" r:id="rId11"/>
    <p:sldId id="501" r:id="rId12"/>
    <p:sldId id="502" r:id="rId13"/>
    <p:sldId id="503" r:id="rId14"/>
    <p:sldId id="504" r:id="rId15"/>
    <p:sldId id="505" r:id="rId16"/>
    <p:sldId id="506" r:id="rId17"/>
    <p:sldId id="507" r:id="rId18"/>
    <p:sldId id="509" r:id="rId19"/>
    <p:sldId id="510" r:id="rId20"/>
    <p:sldId id="511" r:id="rId21"/>
    <p:sldId id="452" r:id="rId22"/>
    <p:sldId id="427" r:id="rId23"/>
    <p:sldId id="447" r:id="rId24"/>
    <p:sldId id="482" r:id="rId25"/>
    <p:sldId id="448" r:id="rId26"/>
    <p:sldId id="449" r:id="rId27"/>
    <p:sldId id="461" r:id="rId28"/>
    <p:sldId id="450" r:id="rId29"/>
    <p:sldId id="483" r:id="rId30"/>
    <p:sldId id="484" r:id="rId31"/>
    <p:sldId id="485" r:id="rId32"/>
    <p:sldId id="568" r:id="rId33"/>
    <p:sldId id="569" r:id="rId34"/>
    <p:sldId id="570" r:id="rId35"/>
    <p:sldId id="588" r:id="rId36"/>
    <p:sldId id="590" r:id="rId37"/>
    <p:sldId id="591" r:id="rId38"/>
    <p:sldId id="589" r:id="rId39"/>
    <p:sldId id="592" r:id="rId40"/>
    <p:sldId id="593" r:id="rId41"/>
    <p:sldId id="595" r:id="rId42"/>
    <p:sldId id="596" r:id="rId43"/>
    <p:sldId id="601" r:id="rId44"/>
    <p:sldId id="640" r:id="rId45"/>
    <p:sldId id="641" r:id="rId46"/>
    <p:sldId id="642" r:id="rId47"/>
    <p:sldId id="544" r:id="rId48"/>
    <p:sldId id="545" r:id="rId49"/>
  </p:sldIdLst>
  <p:sldSz cx="12192000" cy="6858000"/>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giriş" id="{676175B0-0F59-403C-AF4E-2D472D92E079}">
          <p14:sldIdLst>
            <p14:sldId id="558"/>
            <p14:sldId id="557"/>
          </p14:sldIdLst>
        </p14:section>
        <p14:section name="Yönetim" id="{872C5FB1-C596-4F6B-8CE7-762E742D6B0C}">
          <p14:sldIdLst>
            <p14:sldId id="611"/>
          </p14:sldIdLst>
        </p14:section>
        <p14:section name="DERSLER" id="{1A2EE811-99C3-4BE4-BD14-3FDD04A0E8BB}">
          <p14:sldIdLst>
            <p14:sldId id="602"/>
            <p14:sldId id="639"/>
          </p14:sldIdLst>
        </p14:section>
        <p14:section name="ADAY" id="{C80F5F6A-4653-42F2-AB94-0B033A0711AD}">
          <p14:sldIdLst>
            <p14:sldId id="494"/>
          </p14:sldIdLst>
        </p14:section>
        <p14:section name="sınavlar" id="{715A58C9-9849-4E46-B259-350EEBBE2AA1}">
          <p14:sldIdLst>
            <p14:sldId id="498"/>
            <p14:sldId id="499"/>
            <p14:sldId id="500"/>
            <p14:sldId id="594"/>
            <p14:sldId id="501"/>
            <p14:sldId id="502"/>
            <p14:sldId id="503"/>
            <p14:sldId id="504"/>
            <p14:sldId id="505"/>
            <p14:sldId id="506"/>
            <p14:sldId id="507"/>
            <p14:sldId id="509"/>
            <p14:sldId id="510"/>
            <p14:sldId id="511"/>
          </p14:sldIdLst>
        </p14:section>
        <p14:section name="Disiplin" id="{BFE223A3-D76C-4C07-9660-20458535A5B9}">
          <p14:sldIdLst>
            <p14:sldId id="452"/>
            <p14:sldId id="427"/>
            <p14:sldId id="447"/>
            <p14:sldId id="482"/>
            <p14:sldId id="448"/>
            <p14:sldId id="449"/>
            <p14:sldId id="461"/>
            <p14:sldId id="450"/>
            <p14:sldId id="483"/>
            <p14:sldId id="484"/>
            <p14:sldId id="485"/>
          </p14:sldIdLst>
        </p14:section>
        <p14:section name="kütüphane" id="{584C510D-F7C2-4E28-96A8-7BF880EBF7BB}">
          <p14:sldIdLst>
            <p14:sldId id="568"/>
            <p14:sldId id="569"/>
            <p14:sldId id="570"/>
            <p14:sldId id="588"/>
            <p14:sldId id="590"/>
            <p14:sldId id="591"/>
            <p14:sldId id="589"/>
            <p14:sldId id="592"/>
            <p14:sldId id="593"/>
          </p14:sldIdLst>
        </p14:section>
        <p14:section name="site" id="{CD373098-CCD1-46A6-96ED-48744242EB1A}">
          <p14:sldIdLst>
            <p14:sldId id="595"/>
            <p14:sldId id="596"/>
          </p14:sldIdLst>
        </p14:section>
        <p14:section name="yemekhane" id="{EAAED526-E0F6-4632-9491-0546217A6BD4}">
          <p14:sldIdLst>
            <p14:sldId id="601"/>
            <p14:sldId id="640"/>
            <p14:sldId id="641"/>
            <p14:sldId id="642"/>
          </p14:sldIdLst>
        </p14:section>
        <p14:section name="TRAK" id="{58EDB710-8535-4295-9B86-BB8016C5953A}">
          <p14:sldIdLst>
            <p14:sldId id="544"/>
            <p14:sldId id="545"/>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9B9B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0982FBE-EA41-41BE-B5EE-9EA2596A46DB}" v="826" dt="2023-10-07T19:53:17.502"/>
  </p1510:revLst>
</p1510:revInfo>
</file>

<file path=ppt/tableStyles.xml><?xml version="1.0" encoding="utf-8"?>
<a:tblStyleLst xmlns:a="http://schemas.openxmlformats.org/drawingml/2006/main" def="{5C22544A-7EE6-4342-B048-85BDC9FD1C3A}">
  <a:tblStyle styleId="{5C22544A-7EE6-4342-B048-85BDC9FD1C3A}" styleName="Orta Stil 2 - Vurgu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Orta Stil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3B4B98B0-60AC-42C2-AFA5-B58CD77FA1E5}" styleName="Açık Stil 1 - Vurgu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681" autoAdjust="0"/>
    <p:restoredTop sz="94660"/>
  </p:normalViewPr>
  <p:slideViewPr>
    <p:cSldViewPr snapToGrid="0">
      <p:cViewPr varScale="1">
        <p:scale>
          <a:sx n="78" d="100"/>
          <a:sy n="78" d="100"/>
        </p:scale>
        <p:origin x="893"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55" Type="http://schemas.microsoft.com/office/2015/10/relationships/revisionInfo" Target="revisionInfo.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D23905C-0823-4762-8CFC-CC8B6D77C00C}" type="doc">
      <dgm:prSet loTypeId="urn:microsoft.com/office/officeart/2005/8/layout/hierarchy3" loCatId="hierarchy" qsTypeId="urn:microsoft.com/office/officeart/2005/8/quickstyle/simple1" qsCatId="simple" csTypeId="urn:microsoft.com/office/officeart/2005/8/colors/accent1_2" csCatId="accent1" phldr="1"/>
      <dgm:spPr/>
      <dgm:t>
        <a:bodyPr/>
        <a:lstStyle/>
        <a:p>
          <a:endParaRPr lang="tr-TR"/>
        </a:p>
      </dgm:t>
    </dgm:pt>
    <dgm:pt modelId="{F42FF4CC-411C-4193-BD19-5E1CF4F3E190}">
      <dgm:prSet phldrT="[Metin]" custT="1"/>
      <dgm:spPr/>
      <dgm:t>
        <a:bodyPr/>
        <a:lstStyle/>
        <a:p>
          <a:r>
            <a:rPr lang="tr-TR" sz="1800" dirty="0">
              <a:latin typeface="Times New Roman" panose="02020603050405020304" pitchFamily="18" charset="0"/>
              <a:cs typeface="Times New Roman" panose="02020603050405020304" pitchFamily="18" charset="0"/>
            </a:rPr>
            <a:t>Tıbbi Hizmetler ve Teknikler Bölümü</a:t>
          </a:r>
        </a:p>
      </dgm:t>
    </dgm:pt>
    <dgm:pt modelId="{F9BBE086-A9E6-48A2-A10B-95055E8D6FD8}" type="parTrans" cxnId="{05040039-FFF3-4436-8E66-0E5ABC2995F2}">
      <dgm:prSet/>
      <dgm:spPr/>
      <dgm:t>
        <a:bodyPr/>
        <a:lstStyle/>
        <a:p>
          <a:endParaRPr lang="tr-TR" sz="1800">
            <a:latin typeface="Times New Roman" panose="02020603050405020304" pitchFamily="18" charset="0"/>
            <a:cs typeface="Times New Roman" panose="02020603050405020304" pitchFamily="18" charset="0"/>
          </a:endParaRPr>
        </a:p>
      </dgm:t>
    </dgm:pt>
    <dgm:pt modelId="{39A6B5E0-134E-4FEF-8BE9-5D14E5AB6DEF}" type="sibTrans" cxnId="{05040039-FFF3-4436-8E66-0E5ABC2995F2}">
      <dgm:prSet/>
      <dgm:spPr/>
      <dgm:t>
        <a:bodyPr/>
        <a:lstStyle/>
        <a:p>
          <a:endParaRPr lang="tr-TR" sz="1800">
            <a:latin typeface="Times New Roman" panose="02020603050405020304" pitchFamily="18" charset="0"/>
            <a:cs typeface="Times New Roman" panose="02020603050405020304" pitchFamily="18" charset="0"/>
          </a:endParaRPr>
        </a:p>
      </dgm:t>
    </dgm:pt>
    <dgm:pt modelId="{1EAF0D3D-FBD0-40DC-A772-6CD47956DE99}">
      <dgm:prSet custT="1"/>
      <dgm:spPr/>
      <dgm:t>
        <a:bodyPr/>
        <a:lstStyle/>
        <a:p>
          <a:r>
            <a:rPr lang="tr-TR" sz="1800" dirty="0">
              <a:latin typeface="Times New Roman" panose="02020603050405020304" pitchFamily="18" charset="0"/>
              <a:cs typeface="Times New Roman" panose="02020603050405020304" pitchFamily="18" charset="0"/>
            </a:rPr>
            <a:t>İlk ve Acil Yardım Programı</a:t>
          </a:r>
        </a:p>
      </dgm:t>
    </dgm:pt>
    <dgm:pt modelId="{25365908-E39A-43B5-9835-05CBC5FEABAA}" type="parTrans" cxnId="{80C4EEDA-CB89-4BE4-A563-76827688B9D8}">
      <dgm:prSet/>
      <dgm:spPr/>
      <dgm:t>
        <a:bodyPr/>
        <a:lstStyle/>
        <a:p>
          <a:endParaRPr lang="tr-TR" sz="1800">
            <a:latin typeface="Times New Roman" panose="02020603050405020304" pitchFamily="18" charset="0"/>
            <a:cs typeface="Times New Roman" panose="02020603050405020304" pitchFamily="18" charset="0"/>
          </a:endParaRPr>
        </a:p>
      </dgm:t>
    </dgm:pt>
    <dgm:pt modelId="{CA34CF1B-0293-4F17-B894-05B0BB562C38}" type="sibTrans" cxnId="{80C4EEDA-CB89-4BE4-A563-76827688B9D8}">
      <dgm:prSet/>
      <dgm:spPr/>
      <dgm:t>
        <a:bodyPr/>
        <a:lstStyle/>
        <a:p>
          <a:endParaRPr lang="tr-TR" sz="1800">
            <a:latin typeface="Times New Roman" panose="02020603050405020304" pitchFamily="18" charset="0"/>
            <a:cs typeface="Times New Roman" panose="02020603050405020304" pitchFamily="18" charset="0"/>
          </a:endParaRPr>
        </a:p>
      </dgm:t>
    </dgm:pt>
    <dgm:pt modelId="{29D9CA15-4596-4B37-A107-7D9C6A7B304A}">
      <dgm:prSet custT="1"/>
      <dgm:spPr/>
      <dgm:t>
        <a:bodyPr/>
        <a:lstStyle/>
        <a:p>
          <a:r>
            <a:rPr lang="tr-TR" sz="1800" dirty="0">
              <a:latin typeface="Times New Roman" panose="02020603050405020304" pitchFamily="18" charset="0"/>
              <a:cs typeface="Times New Roman" panose="02020603050405020304" pitchFamily="18" charset="0"/>
            </a:rPr>
            <a:t>Tıbbi Görüntüleme Teknikleri</a:t>
          </a:r>
          <a:r>
            <a:rPr lang="pt-BR" sz="1800" dirty="0">
              <a:latin typeface="Times New Roman" panose="02020603050405020304" pitchFamily="18" charset="0"/>
              <a:cs typeface="Times New Roman" panose="02020603050405020304" pitchFamily="18" charset="0"/>
            </a:rPr>
            <a:t> Programı</a:t>
          </a:r>
          <a:endParaRPr lang="tr-TR" sz="1800" dirty="0">
            <a:latin typeface="Times New Roman" panose="02020603050405020304" pitchFamily="18" charset="0"/>
            <a:cs typeface="Times New Roman" panose="02020603050405020304" pitchFamily="18" charset="0"/>
          </a:endParaRPr>
        </a:p>
      </dgm:t>
    </dgm:pt>
    <dgm:pt modelId="{35E85291-A1CC-4676-91E8-EAE6B0FA9D71}" type="parTrans" cxnId="{0D0EDDCA-296D-4CE8-A521-FE5349B348A0}">
      <dgm:prSet/>
      <dgm:spPr/>
      <dgm:t>
        <a:bodyPr/>
        <a:lstStyle/>
        <a:p>
          <a:endParaRPr lang="tr-TR" sz="1800">
            <a:latin typeface="Times New Roman" panose="02020603050405020304" pitchFamily="18" charset="0"/>
            <a:cs typeface="Times New Roman" panose="02020603050405020304" pitchFamily="18" charset="0"/>
          </a:endParaRPr>
        </a:p>
      </dgm:t>
    </dgm:pt>
    <dgm:pt modelId="{89988DDE-55CD-4AF8-9C50-BF4C22926406}" type="sibTrans" cxnId="{0D0EDDCA-296D-4CE8-A521-FE5349B348A0}">
      <dgm:prSet/>
      <dgm:spPr/>
      <dgm:t>
        <a:bodyPr/>
        <a:lstStyle/>
        <a:p>
          <a:endParaRPr lang="tr-TR" sz="1800">
            <a:latin typeface="Times New Roman" panose="02020603050405020304" pitchFamily="18" charset="0"/>
            <a:cs typeface="Times New Roman" panose="02020603050405020304" pitchFamily="18" charset="0"/>
          </a:endParaRPr>
        </a:p>
      </dgm:t>
    </dgm:pt>
    <dgm:pt modelId="{942B501F-C6AB-444D-A9F9-68123154C51F}">
      <dgm:prSet custT="1"/>
      <dgm:spPr/>
      <dgm:t>
        <a:bodyPr/>
        <a:lstStyle/>
        <a:p>
          <a:r>
            <a:rPr lang="tr-TR" sz="1800" dirty="0">
              <a:latin typeface="Times New Roman" panose="02020603050405020304" pitchFamily="18" charset="0"/>
              <a:cs typeface="Times New Roman" panose="02020603050405020304" pitchFamily="18" charset="0"/>
            </a:rPr>
            <a:t>Sağlık Bakım Hizmetleri Bölümü</a:t>
          </a:r>
        </a:p>
      </dgm:t>
    </dgm:pt>
    <dgm:pt modelId="{E4A3A2CA-94FE-4EA9-9D85-E0EBBF30A2BE}" type="parTrans" cxnId="{1BF04886-384C-4A3B-A60B-7FACF75DF2C2}">
      <dgm:prSet/>
      <dgm:spPr/>
      <dgm:t>
        <a:bodyPr/>
        <a:lstStyle/>
        <a:p>
          <a:endParaRPr lang="tr-TR" sz="1800">
            <a:latin typeface="Times New Roman" panose="02020603050405020304" pitchFamily="18" charset="0"/>
            <a:cs typeface="Times New Roman" panose="02020603050405020304" pitchFamily="18" charset="0"/>
          </a:endParaRPr>
        </a:p>
      </dgm:t>
    </dgm:pt>
    <dgm:pt modelId="{44A26E8E-9B26-4031-A1F0-A710CAA4DBF1}" type="sibTrans" cxnId="{1BF04886-384C-4A3B-A60B-7FACF75DF2C2}">
      <dgm:prSet/>
      <dgm:spPr/>
      <dgm:t>
        <a:bodyPr/>
        <a:lstStyle/>
        <a:p>
          <a:endParaRPr lang="tr-TR" sz="1800">
            <a:latin typeface="Times New Roman" panose="02020603050405020304" pitchFamily="18" charset="0"/>
            <a:cs typeface="Times New Roman" panose="02020603050405020304" pitchFamily="18" charset="0"/>
          </a:endParaRPr>
        </a:p>
      </dgm:t>
    </dgm:pt>
    <dgm:pt modelId="{E8DCFE55-4E13-4BB6-AF3F-D2951386975A}">
      <dgm:prSet custT="1"/>
      <dgm:spPr/>
      <dgm:t>
        <a:bodyPr/>
        <a:lstStyle/>
        <a:p>
          <a:r>
            <a:rPr lang="tr-TR" sz="1800" dirty="0">
              <a:latin typeface="Times New Roman" panose="02020603050405020304" pitchFamily="18" charset="0"/>
              <a:cs typeface="Times New Roman" panose="02020603050405020304" pitchFamily="18" charset="0"/>
            </a:rPr>
            <a:t>Yaşlı Bakım Programı</a:t>
          </a:r>
        </a:p>
      </dgm:t>
    </dgm:pt>
    <dgm:pt modelId="{06D70A44-762D-424E-A855-03A7998072B9}" type="parTrans" cxnId="{A3097377-390A-4FF0-AF6C-C55D714627F3}">
      <dgm:prSet/>
      <dgm:spPr/>
      <dgm:t>
        <a:bodyPr/>
        <a:lstStyle/>
        <a:p>
          <a:endParaRPr lang="tr-TR" sz="1800">
            <a:latin typeface="Times New Roman" panose="02020603050405020304" pitchFamily="18" charset="0"/>
            <a:cs typeface="Times New Roman" panose="02020603050405020304" pitchFamily="18" charset="0"/>
          </a:endParaRPr>
        </a:p>
      </dgm:t>
    </dgm:pt>
    <dgm:pt modelId="{C664969D-8111-4285-AD37-8141D4C4AC81}" type="sibTrans" cxnId="{A3097377-390A-4FF0-AF6C-C55D714627F3}">
      <dgm:prSet/>
      <dgm:spPr/>
      <dgm:t>
        <a:bodyPr/>
        <a:lstStyle/>
        <a:p>
          <a:endParaRPr lang="tr-TR" sz="1800">
            <a:latin typeface="Times New Roman" panose="02020603050405020304" pitchFamily="18" charset="0"/>
            <a:cs typeface="Times New Roman" panose="02020603050405020304" pitchFamily="18" charset="0"/>
          </a:endParaRPr>
        </a:p>
      </dgm:t>
    </dgm:pt>
    <dgm:pt modelId="{B0035396-CD26-407A-86C1-C8E1319143F5}">
      <dgm:prSet custT="1"/>
      <dgm:spPr/>
      <dgm:t>
        <a:bodyPr/>
        <a:lstStyle/>
        <a:p>
          <a:r>
            <a:rPr lang="tr-TR" sz="1800" dirty="0">
              <a:latin typeface="Times New Roman" panose="02020603050405020304" pitchFamily="18" charset="0"/>
              <a:cs typeface="Times New Roman" panose="02020603050405020304" pitchFamily="18" charset="0"/>
            </a:rPr>
            <a:t>Tıbbi Laboratuvar Teknikleri Programı</a:t>
          </a:r>
        </a:p>
      </dgm:t>
    </dgm:pt>
    <dgm:pt modelId="{D5D59207-4F7F-44C6-8A59-EBE5FBD844D9}" type="parTrans" cxnId="{6B4E7511-872F-4648-BD05-21EAAFB6ED00}">
      <dgm:prSet/>
      <dgm:spPr/>
      <dgm:t>
        <a:bodyPr/>
        <a:lstStyle/>
        <a:p>
          <a:endParaRPr lang="tr-TR" sz="1800">
            <a:latin typeface="Times New Roman" panose="02020603050405020304" pitchFamily="18" charset="0"/>
            <a:cs typeface="Times New Roman" panose="02020603050405020304" pitchFamily="18" charset="0"/>
          </a:endParaRPr>
        </a:p>
      </dgm:t>
    </dgm:pt>
    <dgm:pt modelId="{8E72E94D-1819-4435-9BC5-BA4B1806DF24}" type="sibTrans" cxnId="{6B4E7511-872F-4648-BD05-21EAAFB6ED00}">
      <dgm:prSet/>
      <dgm:spPr/>
      <dgm:t>
        <a:bodyPr/>
        <a:lstStyle/>
        <a:p>
          <a:endParaRPr lang="tr-TR" sz="1800">
            <a:latin typeface="Times New Roman" panose="02020603050405020304" pitchFamily="18" charset="0"/>
            <a:cs typeface="Times New Roman" panose="02020603050405020304" pitchFamily="18" charset="0"/>
          </a:endParaRPr>
        </a:p>
      </dgm:t>
    </dgm:pt>
    <dgm:pt modelId="{E654428B-1D30-48CA-B765-898C15213AA6}">
      <dgm:prSet custT="1"/>
      <dgm:spPr/>
      <dgm:t>
        <a:bodyPr/>
        <a:lstStyle/>
        <a:p>
          <a:r>
            <a:rPr lang="tr-TR" sz="1800" dirty="0">
              <a:latin typeface="Times New Roman" panose="02020603050405020304" pitchFamily="18" charset="0"/>
              <a:cs typeface="Times New Roman" panose="02020603050405020304" pitchFamily="18" charset="0"/>
            </a:rPr>
            <a:t>Evde Hasta Bakım Programı</a:t>
          </a:r>
        </a:p>
      </dgm:t>
    </dgm:pt>
    <dgm:pt modelId="{7FBCFBBD-9E4D-43BC-AA36-A3BE82A681BD}" type="parTrans" cxnId="{0B83217E-0423-46C4-A221-9642C20BEF5D}">
      <dgm:prSet/>
      <dgm:spPr/>
      <dgm:t>
        <a:bodyPr/>
        <a:lstStyle/>
        <a:p>
          <a:endParaRPr lang="tr-TR" sz="1800">
            <a:latin typeface="Times New Roman" panose="02020603050405020304" pitchFamily="18" charset="0"/>
            <a:cs typeface="Times New Roman" panose="02020603050405020304" pitchFamily="18" charset="0"/>
          </a:endParaRPr>
        </a:p>
      </dgm:t>
    </dgm:pt>
    <dgm:pt modelId="{F2B2403B-2E5B-4309-832A-7AEB8A607573}" type="sibTrans" cxnId="{0B83217E-0423-46C4-A221-9642C20BEF5D}">
      <dgm:prSet/>
      <dgm:spPr/>
      <dgm:t>
        <a:bodyPr/>
        <a:lstStyle/>
        <a:p>
          <a:endParaRPr lang="tr-TR" sz="1800">
            <a:latin typeface="Times New Roman" panose="02020603050405020304" pitchFamily="18" charset="0"/>
            <a:cs typeface="Times New Roman" panose="02020603050405020304" pitchFamily="18" charset="0"/>
          </a:endParaRPr>
        </a:p>
      </dgm:t>
    </dgm:pt>
    <dgm:pt modelId="{CF74A7A9-4678-4D22-857A-8E4E1EE58536}" type="pres">
      <dgm:prSet presAssocID="{5D23905C-0823-4762-8CFC-CC8B6D77C00C}" presName="diagram" presStyleCnt="0">
        <dgm:presLayoutVars>
          <dgm:chPref val="1"/>
          <dgm:dir/>
          <dgm:animOne val="branch"/>
          <dgm:animLvl val="lvl"/>
          <dgm:resizeHandles/>
        </dgm:presLayoutVars>
      </dgm:prSet>
      <dgm:spPr/>
    </dgm:pt>
    <dgm:pt modelId="{06FC8FDD-13C9-4C92-8F5D-ABE7D1D06666}" type="pres">
      <dgm:prSet presAssocID="{F42FF4CC-411C-4193-BD19-5E1CF4F3E190}" presName="root" presStyleCnt="0"/>
      <dgm:spPr/>
    </dgm:pt>
    <dgm:pt modelId="{AC7E9F5B-C011-41A3-9550-B5CF3B3AEFB1}" type="pres">
      <dgm:prSet presAssocID="{F42FF4CC-411C-4193-BD19-5E1CF4F3E190}" presName="rootComposite" presStyleCnt="0"/>
      <dgm:spPr/>
    </dgm:pt>
    <dgm:pt modelId="{1C3C8735-954E-4C78-B50E-26D814DE151F}" type="pres">
      <dgm:prSet presAssocID="{F42FF4CC-411C-4193-BD19-5E1CF4F3E190}" presName="rootText" presStyleLbl="node1" presStyleIdx="0" presStyleCnt="2" custScaleX="194529"/>
      <dgm:spPr/>
    </dgm:pt>
    <dgm:pt modelId="{8F1BDCF4-9FF1-4F13-80A7-2051A35C44E9}" type="pres">
      <dgm:prSet presAssocID="{F42FF4CC-411C-4193-BD19-5E1CF4F3E190}" presName="rootConnector" presStyleLbl="node1" presStyleIdx="0" presStyleCnt="2"/>
      <dgm:spPr/>
    </dgm:pt>
    <dgm:pt modelId="{F8AAECEC-4537-477F-A1CD-0DC597E2D410}" type="pres">
      <dgm:prSet presAssocID="{F42FF4CC-411C-4193-BD19-5E1CF4F3E190}" presName="childShape" presStyleCnt="0"/>
      <dgm:spPr/>
    </dgm:pt>
    <dgm:pt modelId="{845BCC50-39C8-422C-A584-1E00CBD778F6}" type="pres">
      <dgm:prSet presAssocID="{25365908-E39A-43B5-9835-05CBC5FEABAA}" presName="Name13" presStyleLbl="parChTrans1D2" presStyleIdx="0" presStyleCnt="5"/>
      <dgm:spPr/>
    </dgm:pt>
    <dgm:pt modelId="{882EFC66-7747-4A25-87BD-1DE9E22710F5}" type="pres">
      <dgm:prSet presAssocID="{1EAF0D3D-FBD0-40DC-A772-6CD47956DE99}" presName="childText" presStyleLbl="bgAcc1" presStyleIdx="0" presStyleCnt="5" custScaleX="194529">
        <dgm:presLayoutVars>
          <dgm:bulletEnabled val="1"/>
        </dgm:presLayoutVars>
      </dgm:prSet>
      <dgm:spPr/>
    </dgm:pt>
    <dgm:pt modelId="{F5DD5C82-75E9-40D0-9F74-03BCE7B02202}" type="pres">
      <dgm:prSet presAssocID="{D5D59207-4F7F-44C6-8A59-EBE5FBD844D9}" presName="Name13" presStyleLbl="parChTrans1D2" presStyleIdx="1" presStyleCnt="5"/>
      <dgm:spPr/>
    </dgm:pt>
    <dgm:pt modelId="{8B2FE699-F2DF-450A-B1D9-35C7707139EB}" type="pres">
      <dgm:prSet presAssocID="{B0035396-CD26-407A-86C1-C8E1319143F5}" presName="childText" presStyleLbl="bgAcc1" presStyleIdx="1" presStyleCnt="5" custScaleX="196227">
        <dgm:presLayoutVars>
          <dgm:bulletEnabled val="1"/>
        </dgm:presLayoutVars>
      </dgm:prSet>
      <dgm:spPr/>
    </dgm:pt>
    <dgm:pt modelId="{A9EA67EB-6513-4252-B105-62AB4C18806D}" type="pres">
      <dgm:prSet presAssocID="{35E85291-A1CC-4676-91E8-EAE6B0FA9D71}" presName="Name13" presStyleLbl="parChTrans1D2" presStyleIdx="2" presStyleCnt="5"/>
      <dgm:spPr/>
    </dgm:pt>
    <dgm:pt modelId="{6264C3CE-776A-4B43-B4FE-6E9361DCCA3D}" type="pres">
      <dgm:prSet presAssocID="{29D9CA15-4596-4B37-A107-7D9C6A7B304A}" presName="childText" presStyleLbl="bgAcc1" presStyleIdx="2" presStyleCnt="5" custScaleX="194529">
        <dgm:presLayoutVars>
          <dgm:bulletEnabled val="1"/>
        </dgm:presLayoutVars>
      </dgm:prSet>
      <dgm:spPr/>
    </dgm:pt>
    <dgm:pt modelId="{BAD5820E-CFE2-41F6-8CB5-EE295895DCC4}" type="pres">
      <dgm:prSet presAssocID="{942B501F-C6AB-444D-A9F9-68123154C51F}" presName="root" presStyleCnt="0"/>
      <dgm:spPr/>
    </dgm:pt>
    <dgm:pt modelId="{7973F323-C910-41F3-8BA8-DA7B3BE3F4AC}" type="pres">
      <dgm:prSet presAssocID="{942B501F-C6AB-444D-A9F9-68123154C51F}" presName="rootComposite" presStyleCnt="0"/>
      <dgm:spPr/>
    </dgm:pt>
    <dgm:pt modelId="{54BB48A4-D534-4127-8D0F-F4132490B400}" type="pres">
      <dgm:prSet presAssocID="{942B501F-C6AB-444D-A9F9-68123154C51F}" presName="rootText" presStyleLbl="node1" presStyleIdx="1" presStyleCnt="2" custScaleX="194529"/>
      <dgm:spPr/>
    </dgm:pt>
    <dgm:pt modelId="{7CBA6FEA-5067-4031-A7E1-8B1676FDB8DE}" type="pres">
      <dgm:prSet presAssocID="{942B501F-C6AB-444D-A9F9-68123154C51F}" presName="rootConnector" presStyleLbl="node1" presStyleIdx="1" presStyleCnt="2"/>
      <dgm:spPr/>
    </dgm:pt>
    <dgm:pt modelId="{10B60AF4-0867-41D6-9E5F-DF1A32595C31}" type="pres">
      <dgm:prSet presAssocID="{942B501F-C6AB-444D-A9F9-68123154C51F}" presName="childShape" presStyleCnt="0"/>
      <dgm:spPr/>
    </dgm:pt>
    <dgm:pt modelId="{55B83A27-C9C2-4F57-A72B-85F264CCE0DB}" type="pres">
      <dgm:prSet presAssocID="{7FBCFBBD-9E4D-43BC-AA36-A3BE82A681BD}" presName="Name13" presStyleLbl="parChTrans1D2" presStyleIdx="3" presStyleCnt="5"/>
      <dgm:spPr/>
    </dgm:pt>
    <dgm:pt modelId="{B2849337-D0C1-4608-9258-288A64B385E3}" type="pres">
      <dgm:prSet presAssocID="{E654428B-1D30-48CA-B765-898C15213AA6}" presName="childText" presStyleLbl="bgAcc1" presStyleIdx="3" presStyleCnt="5" custScaleX="199572">
        <dgm:presLayoutVars>
          <dgm:bulletEnabled val="1"/>
        </dgm:presLayoutVars>
      </dgm:prSet>
      <dgm:spPr/>
    </dgm:pt>
    <dgm:pt modelId="{19498A8A-50D2-4DB9-BED8-993B751726E7}" type="pres">
      <dgm:prSet presAssocID="{06D70A44-762D-424E-A855-03A7998072B9}" presName="Name13" presStyleLbl="parChTrans1D2" presStyleIdx="4" presStyleCnt="5"/>
      <dgm:spPr/>
    </dgm:pt>
    <dgm:pt modelId="{F5B228F2-8AC8-4832-80D2-B7E9DC4D0189}" type="pres">
      <dgm:prSet presAssocID="{E8DCFE55-4E13-4BB6-AF3F-D2951386975A}" presName="childText" presStyleLbl="bgAcc1" presStyleIdx="4" presStyleCnt="5" custScaleX="194529">
        <dgm:presLayoutVars>
          <dgm:bulletEnabled val="1"/>
        </dgm:presLayoutVars>
      </dgm:prSet>
      <dgm:spPr/>
    </dgm:pt>
  </dgm:ptLst>
  <dgm:cxnLst>
    <dgm:cxn modelId="{C9A9FE03-8A79-4554-AB30-A32F1AAB3D20}" type="presOf" srcId="{F42FF4CC-411C-4193-BD19-5E1CF4F3E190}" destId="{8F1BDCF4-9FF1-4F13-80A7-2051A35C44E9}" srcOrd="1" destOrd="0" presId="urn:microsoft.com/office/officeart/2005/8/layout/hierarchy3"/>
    <dgm:cxn modelId="{207CBF0E-029B-490C-B29B-DF395CCB42EB}" type="presOf" srcId="{E8DCFE55-4E13-4BB6-AF3F-D2951386975A}" destId="{F5B228F2-8AC8-4832-80D2-B7E9DC4D0189}" srcOrd="0" destOrd="0" presId="urn:microsoft.com/office/officeart/2005/8/layout/hierarchy3"/>
    <dgm:cxn modelId="{6B4E7511-872F-4648-BD05-21EAAFB6ED00}" srcId="{F42FF4CC-411C-4193-BD19-5E1CF4F3E190}" destId="{B0035396-CD26-407A-86C1-C8E1319143F5}" srcOrd="1" destOrd="0" parTransId="{D5D59207-4F7F-44C6-8A59-EBE5FBD844D9}" sibTransId="{8E72E94D-1819-4435-9BC5-BA4B1806DF24}"/>
    <dgm:cxn modelId="{0E9A2321-DC81-409A-B3E3-829C455559D2}" type="presOf" srcId="{1EAF0D3D-FBD0-40DC-A772-6CD47956DE99}" destId="{882EFC66-7747-4A25-87BD-1DE9E22710F5}" srcOrd="0" destOrd="0" presId="urn:microsoft.com/office/officeart/2005/8/layout/hierarchy3"/>
    <dgm:cxn modelId="{9744D838-49C9-4033-AABA-8EBE7B915B8B}" type="presOf" srcId="{5D23905C-0823-4762-8CFC-CC8B6D77C00C}" destId="{CF74A7A9-4678-4D22-857A-8E4E1EE58536}" srcOrd="0" destOrd="0" presId="urn:microsoft.com/office/officeart/2005/8/layout/hierarchy3"/>
    <dgm:cxn modelId="{05040039-FFF3-4436-8E66-0E5ABC2995F2}" srcId="{5D23905C-0823-4762-8CFC-CC8B6D77C00C}" destId="{F42FF4CC-411C-4193-BD19-5E1CF4F3E190}" srcOrd="0" destOrd="0" parTransId="{F9BBE086-A9E6-48A2-A10B-95055E8D6FD8}" sibTransId="{39A6B5E0-134E-4FEF-8BE9-5D14E5AB6DEF}"/>
    <dgm:cxn modelId="{2F81174B-3C8F-4CE2-90DE-3593D57F4742}" type="presOf" srcId="{942B501F-C6AB-444D-A9F9-68123154C51F}" destId="{54BB48A4-D534-4127-8D0F-F4132490B400}" srcOrd="0" destOrd="0" presId="urn:microsoft.com/office/officeart/2005/8/layout/hierarchy3"/>
    <dgm:cxn modelId="{187B686C-3A11-412C-B10F-54E100BABA93}" type="presOf" srcId="{06D70A44-762D-424E-A855-03A7998072B9}" destId="{19498A8A-50D2-4DB9-BED8-993B751726E7}" srcOrd="0" destOrd="0" presId="urn:microsoft.com/office/officeart/2005/8/layout/hierarchy3"/>
    <dgm:cxn modelId="{9013E275-78CE-4590-A961-8A54BCC96B81}" type="presOf" srcId="{D5D59207-4F7F-44C6-8A59-EBE5FBD844D9}" destId="{F5DD5C82-75E9-40D0-9F74-03BCE7B02202}" srcOrd="0" destOrd="0" presId="urn:microsoft.com/office/officeart/2005/8/layout/hierarchy3"/>
    <dgm:cxn modelId="{A3097377-390A-4FF0-AF6C-C55D714627F3}" srcId="{942B501F-C6AB-444D-A9F9-68123154C51F}" destId="{E8DCFE55-4E13-4BB6-AF3F-D2951386975A}" srcOrd="1" destOrd="0" parTransId="{06D70A44-762D-424E-A855-03A7998072B9}" sibTransId="{C664969D-8111-4285-AD37-8141D4C4AC81}"/>
    <dgm:cxn modelId="{992E2179-21FB-43B6-A1E0-FAC1D3796FFE}" type="presOf" srcId="{7FBCFBBD-9E4D-43BC-AA36-A3BE82A681BD}" destId="{55B83A27-C9C2-4F57-A72B-85F264CCE0DB}" srcOrd="0" destOrd="0" presId="urn:microsoft.com/office/officeart/2005/8/layout/hierarchy3"/>
    <dgm:cxn modelId="{2CAA647B-BF8D-4FD8-965D-77F046C13091}" type="presOf" srcId="{B0035396-CD26-407A-86C1-C8E1319143F5}" destId="{8B2FE699-F2DF-450A-B1D9-35C7707139EB}" srcOrd="0" destOrd="0" presId="urn:microsoft.com/office/officeart/2005/8/layout/hierarchy3"/>
    <dgm:cxn modelId="{0B83217E-0423-46C4-A221-9642C20BEF5D}" srcId="{942B501F-C6AB-444D-A9F9-68123154C51F}" destId="{E654428B-1D30-48CA-B765-898C15213AA6}" srcOrd="0" destOrd="0" parTransId="{7FBCFBBD-9E4D-43BC-AA36-A3BE82A681BD}" sibTransId="{F2B2403B-2E5B-4309-832A-7AEB8A607573}"/>
    <dgm:cxn modelId="{3102BD81-DCE6-48C3-B01C-A027A9FBB1D1}" type="presOf" srcId="{F42FF4CC-411C-4193-BD19-5E1CF4F3E190}" destId="{1C3C8735-954E-4C78-B50E-26D814DE151F}" srcOrd="0" destOrd="0" presId="urn:microsoft.com/office/officeart/2005/8/layout/hierarchy3"/>
    <dgm:cxn modelId="{1BF04886-384C-4A3B-A60B-7FACF75DF2C2}" srcId="{5D23905C-0823-4762-8CFC-CC8B6D77C00C}" destId="{942B501F-C6AB-444D-A9F9-68123154C51F}" srcOrd="1" destOrd="0" parTransId="{E4A3A2CA-94FE-4EA9-9D85-E0EBBF30A2BE}" sibTransId="{44A26E8E-9B26-4031-A1F0-A710CAA4DBF1}"/>
    <dgm:cxn modelId="{C541E09F-FF08-41A9-959E-FC2B9FE63537}" type="presOf" srcId="{35E85291-A1CC-4676-91E8-EAE6B0FA9D71}" destId="{A9EA67EB-6513-4252-B105-62AB4C18806D}" srcOrd="0" destOrd="0" presId="urn:microsoft.com/office/officeart/2005/8/layout/hierarchy3"/>
    <dgm:cxn modelId="{E39645B7-5EEA-46A9-BB80-8ED8B15558F5}" type="presOf" srcId="{942B501F-C6AB-444D-A9F9-68123154C51F}" destId="{7CBA6FEA-5067-4031-A7E1-8B1676FDB8DE}" srcOrd="1" destOrd="0" presId="urn:microsoft.com/office/officeart/2005/8/layout/hierarchy3"/>
    <dgm:cxn modelId="{0D0EDDCA-296D-4CE8-A521-FE5349B348A0}" srcId="{F42FF4CC-411C-4193-BD19-5E1CF4F3E190}" destId="{29D9CA15-4596-4B37-A107-7D9C6A7B304A}" srcOrd="2" destOrd="0" parTransId="{35E85291-A1CC-4676-91E8-EAE6B0FA9D71}" sibTransId="{89988DDE-55CD-4AF8-9C50-BF4C22926406}"/>
    <dgm:cxn modelId="{B1AA9BD8-5D49-4156-950B-10DA62F1E0ED}" type="presOf" srcId="{29D9CA15-4596-4B37-A107-7D9C6A7B304A}" destId="{6264C3CE-776A-4B43-B4FE-6E9361DCCA3D}" srcOrd="0" destOrd="0" presId="urn:microsoft.com/office/officeart/2005/8/layout/hierarchy3"/>
    <dgm:cxn modelId="{80C4EEDA-CB89-4BE4-A563-76827688B9D8}" srcId="{F42FF4CC-411C-4193-BD19-5E1CF4F3E190}" destId="{1EAF0D3D-FBD0-40DC-A772-6CD47956DE99}" srcOrd="0" destOrd="0" parTransId="{25365908-E39A-43B5-9835-05CBC5FEABAA}" sibTransId="{CA34CF1B-0293-4F17-B894-05B0BB562C38}"/>
    <dgm:cxn modelId="{A4D36CDE-EB63-4214-B1F3-BB3FF3CF9718}" type="presOf" srcId="{E654428B-1D30-48CA-B765-898C15213AA6}" destId="{B2849337-D0C1-4608-9258-288A64B385E3}" srcOrd="0" destOrd="0" presId="urn:microsoft.com/office/officeart/2005/8/layout/hierarchy3"/>
    <dgm:cxn modelId="{47B9CEE4-D6C9-4B05-86CA-39C617759629}" type="presOf" srcId="{25365908-E39A-43B5-9835-05CBC5FEABAA}" destId="{845BCC50-39C8-422C-A584-1E00CBD778F6}" srcOrd="0" destOrd="0" presId="urn:microsoft.com/office/officeart/2005/8/layout/hierarchy3"/>
    <dgm:cxn modelId="{D028859C-5DA0-4415-8909-5BB1D6819365}" type="presParOf" srcId="{CF74A7A9-4678-4D22-857A-8E4E1EE58536}" destId="{06FC8FDD-13C9-4C92-8F5D-ABE7D1D06666}" srcOrd="0" destOrd="0" presId="urn:microsoft.com/office/officeart/2005/8/layout/hierarchy3"/>
    <dgm:cxn modelId="{5203411B-C01F-46D8-BB96-8E39924FBB64}" type="presParOf" srcId="{06FC8FDD-13C9-4C92-8F5D-ABE7D1D06666}" destId="{AC7E9F5B-C011-41A3-9550-B5CF3B3AEFB1}" srcOrd="0" destOrd="0" presId="urn:microsoft.com/office/officeart/2005/8/layout/hierarchy3"/>
    <dgm:cxn modelId="{5DF54887-EC14-494B-9B64-3388301F9A02}" type="presParOf" srcId="{AC7E9F5B-C011-41A3-9550-B5CF3B3AEFB1}" destId="{1C3C8735-954E-4C78-B50E-26D814DE151F}" srcOrd="0" destOrd="0" presId="urn:microsoft.com/office/officeart/2005/8/layout/hierarchy3"/>
    <dgm:cxn modelId="{045FC717-BB07-4401-B247-8D0E63C8EA54}" type="presParOf" srcId="{AC7E9F5B-C011-41A3-9550-B5CF3B3AEFB1}" destId="{8F1BDCF4-9FF1-4F13-80A7-2051A35C44E9}" srcOrd="1" destOrd="0" presId="urn:microsoft.com/office/officeart/2005/8/layout/hierarchy3"/>
    <dgm:cxn modelId="{D0A3129B-37CB-4A8F-8312-CC117CCEA472}" type="presParOf" srcId="{06FC8FDD-13C9-4C92-8F5D-ABE7D1D06666}" destId="{F8AAECEC-4537-477F-A1CD-0DC597E2D410}" srcOrd="1" destOrd="0" presId="urn:microsoft.com/office/officeart/2005/8/layout/hierarchy3"/>
    <dgm:cxn modelId="{58202BA7-7649-4941-B96D-22352C232C11}" type="presParOf" srcId="{F8AAECEC-4537-477F-A1CD-0DC597E2D410}" destId="{845BCC50-39C8-422C-A584-1E00CBD778F6}" srcOrd="0" destOrd="0" presId="urn:microsoft.com/office/officeart/2005/8/layout/hierarchy3"/>
    <dgm:cxn modelId="{80FA8FFC-0BBF-442D-91A8-8DC2F7867FB9}" type="presParOf" srcId="{F8AAECEC-4537-477F-A1CD-0DC597E2D410}" destId="{882EFC66-7747-4A25-87BD-1DE9E22710F5}" srcOrd="1" destOrd="0" presId="urn:microsoft.com/office/officeart/2005/8/layout/hierarchy3"/>
    <dgm:cxn modelId="{2BD99D66-3A46-4D1A-B831-BD6A3A506654}" type="presParOf" srcId="{F8AAECEC-4537-477F-A1CD-0DC597E2D410}" destId="{F5DD5C82-75E9-40D0-9F74-03BCE7B02202}" srcOrd="2" destOrd="0" presId="urn:microsoft.com/office/officeart/2005/8/layout/hierarchy3"/>
    <dgm:cxn modelId="{52465BDD-A50D-4B4E-BFC1-4786595FD171}" type="presParOf" srcId="{F8AAECEC-4537-477F-A1CD-0DC597E2D410}" destId="{8B2FE699-F2DF-450A-B1D9-35C7707139EB}" srcOrd="3" destOrd="0" presId="urn:microsoft.com/office/officeart/2005/8/layout/hierarchy3"/>
    <dgm:cxn modelId="{8862645C-9725-4475-8EE1-7B9F6298FC9D}" type="presParOf" srcId="{F8AAECEC-4537-477F-A1CD-0DC597E2D410}" destId="{A9EA67EB-6513-4252-B105-62AB4C18806D}" srcOrd="4" destOrd="0" presId="urn:microsoft.com/office/officeart/2005/8/layout/hierarchy3"/>
    <dgm:cxn modelId="{41429617-F8AB-4A34-BA9E-6BED562F3928}" type="presParOf" srcId="{F8AAECEC-4537-477F-A1CD-0DC597E2D410}" destId="{6264C3CE-776A-4B43-B4FE-6E9361DCCA3D}" srcOrd="5" destOrd="0" presId="urn:microsoft.com/office/officeart/2005/8/layout/hierarchy3"/>
    <dgm:cxn modelId="{3F62F087-B481-46BA-A042-6CDB24E91D66}" type="presParOf" srcId="{CF74A7A9-4678-4D22-857A-8E4E1EE58536}" destId="{BAD5820E-CFE2-41F6-8CB5-EE295895DCC4}" srcOrd="1" destOrd="0" presId="urn:microsoft.com/office/officeart/2005/8/layout/hierarchy3"/>
    <dgm:cxn modelId="{A062D6CB-F536-4B09-9B18-74FAF17DCB8F}" type="presParOf" srcId="{BAD5820E-CFE2-41F6-8CB5-EE295895DCC4}" destId="{7973F323-C910-41F3-8BA8-DA7B3BE3F4AC}" srcOrd="0" destOrd="0" presId="urn:microsoft.com/office/officeart/2005/8/layout/hierarchy3"/>
    <dgm:cxn modelId="{BC6917DC-C21E-4621-8591-7B8E2647BA3D}" type="presParOf" srcId="{7973F323-C910-41F3-8BA8-DA7B3BE3F4AC}" destId="{54BB48A4-D534-4127-8D0F-F4132490B400}" srcOrd="0" destOrd="0" presId="urn:microsoft.com/office/officeart/2005/8/layout/hierarchy3"/>
    <dgm:cxn modelId="{07515BD9-1AAC-4BEB-A65D-585853824FF5}" type="presParOf" srcId="{7973F323-C910-41F3-8BA8-DA7B3BE3F4AC}" destId="{7CBA6FEA-5067-4031-A7E1-8B1676FDB8DE}" srcOrd="1" destOrd="0" presId="urn:microsoft.com/office/officeart/2005/8/layout/hierarchy3"/>
    <dgm:cxn modelId="{427D28F7-F8A5-4420-973D-DB84C64C12CB}" type="presParOf" srcId="{BAD5820E-CFE2-41F6-8CB5-EE295895DCC4}" destId="{10B60AF4-0867-41D6-9E5F-DF1A32595C31}" srcOrd="1" destOrd="0" presId="urn:microsoft.com/office/officeart/2005/8/layout/hierarchy3"/>
    <dgm:cxn modelId="{81761B12-D516-4528-AB8A-42D0A526E5D1}" type="presParOf" srcId="{10B60AF4-0867-41D6-9E5F-DF1A32595C31}" destId="{55B83A27-C9C2-4F57-A72B-85F264CCE0DB}" srcOrd="0" destOrd="0" presId="urn:microsoft.com/office/officeart/2005/8/layout/hierarchy3"/>
    <dgm:cxn modelId="{B27816C5-AEBF-4D68-881F-492079DE8953}" type="presParOf" srcId="{10B60AF4-0867-41D6-9E5F-DF1A32595C31}" destId="{B2849337-D0C1-4608-9258-288A64B385E3}" srcOrd="1" destOrd="0" presId="urn:microsoft.com/office/officeart/2005/8/layout/hierarchy3"/>
    <dgm:cxn modelId="{89064DDA-C41B-4B2B-9C38-0B40E9FBB651}" type="presParOf" srcId="{10B60AF4-0867-41D6-9E5F-DF1A32595C31}" destId="{19498A8A-50D2-4DB9-BED8-993B751726E7}" srcOrd="2" destOrd="0" presId="urn:microsoft.com/office/officeart/2005/8/layout/hierarchy3"/>
    <dgm:cxn modelId="{89A0D870-98C6-4D79-99AE-D2E590EAFB85}" type="presParOf" srcId="{10B60AF4-0867-41D6-9E5F-DF1A32595C31}" destId="{F5B228F2-8AC8-4832-80D2-B7E9DC4D0189}" srcOrd="3"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D23905C-0823-4762-8CFC-CC8B6D77C00C}" type="doc">
      <dgm:prSet loTypeId="urn:microsoft.com/office/officeart/2005/8/layout/hierarchy3" loCatId="hierarchy" qsTypeId="urn:microsoft.com/office/officeart/2005/8/quickstyle/simple1" qsCatId="simple" csTypeId="urn:microsoft.com/office/officeart/2005/8/colors/accent1_2" csCatId="accent1" phldr="1"/>
      <dgm:spPr/>
      <dgm:t>
        <a:bodyPr/>
        <a:lstStyle/>
        <a:p>
          <a:endParaRPr lang="tr-TR"/>
        </a:p>
      </dgm:t>
    </dgm:pt>
    <dgm:pt modelId="{F42FF4CC-411C-4193-BD19-5E1CF4F3E190}">
      <dgm:prSet phldrT="[Metin]" custT="1"/>
      <dgm:spPr/>
      <dgm:t>
        <a:bodyPr/>
        <a:lstStyle/>
        <a:p>
          <a:r>
            <a:rPr lang="tr-TR" sz="1800" dirty="0">
              <a:latin typeface="Times New Roman" panose="02020603050405020304" pitchFamily="18" charset="0"/>
              <a:cs typeface="Times New Roman" panose="02020603050405020304" pitchFamily="18" charset="0"/>
            </a:rPr>
            <a:t>Terapi ve Rehabilitasyon Bölümü</a:t>
          </a:r>
        </a:p>
      </dgm:t>
    </dgm:pt>
    <dgm:pt modelId="{F9BBE086-A9E6-48A2-A10B-95055E8D6FD8}" type="parTrans" cxnId="{05040039-FFF3-4436-8E66-0E5ABC2995F2}">
      <dgm:prSet/>
      <dgm:spPr/>
      <dgm:t>
        <a:bodyPr/>
        <a:lstStyle/>
        <a:p>
          <a:endParaRPr lang="tr-TR"/>
        </a:p>
      </dgm:t>
    </dgm:pt>
    <dgm:pt modelId="{39A6B5E0-134E-4FEF-8BE9-5D14E5AB6DEF}" type="sibTrans" cxnId="{05040039-FFF3-4436-8E66-0E5ABC2995F2}">
      <dgm:prSet/>
      <dgm:spPr/>
      <dgm:t>
        <a:bodyPr/>
        <a:lstStyle/>
        <a:p>
          <a:endParaRPr lang="tr-TR"/>
        </a:p>
      </dgm:t>
    </dgm:pt>
    <dgm:pt modelId="{1EAF0D3D-FBD0-40DC-A772-6CD47956DE99}">
      <dgm:prSet custT="1"/>
      <dgm:spPr/>
      <dgm:t>
        <a:bodyPr/>
        <a:lstStyle/>
        <a:p>
          <a:r>
            <a:rPr lang="tr-TR" sz="1800" dirty="0">
              <a:latin typeface="Times New Roman" panose="02020603050405020304" pitchFamily="18" charset="0"/>
              <a:cs typeface="Times New Roman" panose="02020603050405020304" pitchFamily="18" charset="0"/>
            </a:rPr>
            <a:t>Fizyoterapi Programı</a:t>
          </a:r>
        </a:p>
      </dgm:t>
    </dgm:pt>
    <dgm:pt modelId="{25365908-E39A-43B5-9835-05CBC5FEABAA}" type="parTrans" cxnId="{80C4EEDA-CB89-4BE4-A563-76827688B9D8}">
      <dgm:prSet/>
      <dgm:spPr/>
      <dgm:t>
        <a:bodyPr/>
        <a:lstStyle/>
        <a:p>
          <a:endParaRPr lang="tr-TR"/>
        </a:p>
      </dgm:t>
    </dgm:pt>
    <dgm:pt modelId="{CA34CF1B-0293-4F17-B894-05B0BB562C38}" type="sibTrans" cxnId="{80C4EEDA-CB89-4BE4-A563-76827688B9D8}">
      <dgm:prSet/>
      <dgm:spPr/>
      <dgm:t>
        <a:bodyPr/>
        <a:lstStyle/>
        <a:p>
          <a:endParaRPr lang="tr-TR"/>
        </a:p>
      </dgm:t>
    </dgm:pt>
    <dgm:pt modelId="{CF74A7A9-4678-4D22-857A-8E4E1EE58536}" type="pres">
      <dgm:prSet presAssocID="{5D23905C-0823-4762-8CFC-CC8B6D77C00C}" presName="diagram" presStyleCnt="0">
        <dgm:presLayoutVars>
          <dgm:chPref val="1"/>
          <dgm:dir/>
          <dgm:animOne val="branch"/>
          <dgm:animLvl val="lvl"/>
          <dgm:resizeHandles/>
        </dgm:presLayoutVars>
      </dgm:prSet>
      <dgm:spPr/>
    </dgm:pt>
    <dgm:pt modelId="{06FC8FDD-13C9-4C92-8F5D-ABE7D1D06666}" type="pres">
      <dgm:prSet presAssocID="{F42FF4CC-411C-4193-BD19-5E1CF4F3E190}" presName="root" presStyleCnt="0"/>
      <dgm:spPr/>
    </dgm:pt>
    <dgm:pt modelId="{AC7E9F5B-C011-41A3-9550-B5CF3B3AEFB1}" type="pres">
      <dgm:prSet presAssocID="{F42FF4CC-411C-4193-BD19-5E1CF4F3E190}" presName="rootComposite" presStyleCnt="0"/>
      <dgm:spPr/>
    </dgm:pt>
    <dgm:pt modelId="{1C3C8735-954E-4C78-B50E-26D814DE151F}" type="pres">
      <dgm:prSet presAssocID="{F42FF4CC-411C-4193-BD19-5E1CF4F3E190}" presName="rootText" presStyleLbl="node1" presStyleIdx="0" presStyleCnt="1" custScaleX="109942" custScaleY="57913"/>
      <dgm:spPr/>
    </dgm:pt>
    <dgm:pt modelId="{8F1BDCF4-9FF1-4F13-80A7-2051A35C44E9}" type="pres">
      <dgm:prSet presAssocID="{F42FF4CC-411C-4193-BD19-5E1CF4F3E190}" presName="rootConnector" presStyleLbl="node1" presStyleIdx="0" presStyleCnt="1"/>
      <dgm:spPr/>
    </dgm:pt>
    <dgm:pt modelId="{F8AAECEC-4537-477F-A1CD-0DC597E2D410}" type="pres">
      <dgm:prSet presAssocID="{F42FF4CC-411C-4193-BD19-5E1CF4F3E190}" presName="childShape" presStyleCnt="0"/>
      <dgm:spPr/>
    </dgm:pt>
    <dgm:pt modelId="{845BCC50-39C8-422C-A584-1E00CBD778F6}" type="pres">
      <dgm:prSet presAssocID="{25365908-E39A-43B5-9835-05CBC5FEABAA}" presName="Name13" presStyleLbl="parChTrans1D2" presStyleIdx="0" presStyleCnt="1"/>
      <dgm:spPr/>
    </dgm:pt>
    <dgm:pt modelId="{882EFC66-7747-4A25-87BD-1DE9E22710F5}" type="pres">
      <dgm:prSet presAssocID="{1EAF0D3D-FBD0-40DC-A772-6CD47956DE99}" presName="childText" presStyleLbl="bgAcc1" presStyleIdx="0" presStyleCnt="1" custScaleX="92168" custScaleY="35218">
        <dgm:presLayoutVars>
          <dgm:bulletEnabled val="1"/>
        </dgm:presLayoutVars>
      </dgm:prSet>
      <dgm:spPr/>
    </dgm:pt>
  </dgm:ptLst>
  <dgm:cxnLst>
    <dgm:cxn modelId="{C9A9FE03-8A79-4554-AB30-A32F1AAB3D20}" type="presOf" srcId="{F42FF4CC-411C-4193-BD19-5E1CF4F3E190}" destId="{8F1BDCF4-9FF1-4F13-80A7-2051A35C44E9}" srcOrd="1" destOrd="0" presId="urn:microsoft.com/office/officeart/2005/8/layout/hierarchy3"/>
    <dgm:cxn modelId="{0E9A2321-DC81-409A-B3E3-829C455559D2}" type="presOf" srcId="{1EAF0D3D-FBD0-40DC-A772-6CD47956DE99}" destId="{882EFC66-7747-4A25-87BD-1DE9E22710F5}" srcOrd="0" destOrd="0" presId="urn:microsoft.com/office/officeart/2005/8/layout/hierarchy3"/>
    <dgm:cxn modelId="{9744D838-49C9-4033-AABA-8EBE7B915B8B}" type="presOf" srcId="{5D23905C-0823-4762-8CFC-CC8B6D77C00C}" destId="{CF74A7A9-4678-4D22-857A-8E4E1EE58536}" srcOrd="0" destOrd="0" presId="urn:microsoft.com/office/officeart/2005/8/layout/hierarchy3"/>
    <dgm:cxn modelId="{05040039-FFF3-4436-8E66-0E5ABC2995F2}" srcId="{5D23905C-0823-4762-8CFC-CC8B6D77C00C}" destId="{F42FF4CC-411C-4193-BD19-5E1CF4F3E190}" srcOrd="0" destOrd="0" parTransId="{F9BBE086-A9E6-48A2-A10B-95055E8D6FD8}" sibTransId="{39A6B5E0-134E-4FEF-8BE9-5D14E5AB6DEF}"/>
    <dgm:cxn modelId="{3102BD81-DCE6-48C3-B01C-A027A9FBB1D1}" type="presOf" srcId="{F42FF4CC-411C-4193-BD19-5E1CF4F3E190}" destId="{1C3C8735-954E-4C78-B50E-26D814DE151F}" srcOrd="0" destOrd="0" presId="urn:microsoft.com/office/officeart/2005/8/layout/hierarchy3"/>
    <dgm:cxn modelId="{80C4EEDA-CB89-4BE4-A563-76827688B9D8}" srcId="{F42FF4CC-411C-4193-BD19-5E1CF4F3E190}" destId="{1EAF0D3D-FBD0-40DC-A772-6CD47956DE99}" srcOrd="0" destOrd="0" parTransId="{25365908-E39A-43B5-9835-05CBC5FEABAA}" sibTransId="{CA34CF1B-0293-4F17-B894-05B0BB562C38}"/>
    <dgm:cxn modelId="{47B9CEE4-D6C9-4B05-86CA-39C617759629}" type="presOf" srcId="{25365908-E39A-43B5-9835-05CBC5FEABAA}" destId="{845BCC50-39C8-422C-A584-1E00CBD778F6}" srcOrd="0" destOrd="0" presId="urn:microsoft.com/office/officeart/2005/8/layout/hierarchy3"/>
    <dgm:cxn modelId="{D028859C-5DA0-4415-8909-5BB1D6819365}" type="presParOf" srcId="{CF74A7A9-4678-4D22-857A-8E4E1EE58536}" destId="{06FC8FDD-13C9-4C92-8F5D-ABE7D1D06666}" srcOrd="0" destOrd="0" presId="urn:microsoft.com/office/officeart/2005/8/layout/hierarchy3"/>
    <dgm:cxn modelId="{5203411B-C01F-46D8-BB96-8E39924FBB64}" type="presParOf" srcId="{06FC8FDD-13C9-4C92-8F5D-ABE7D1D06666}" destId="{AC7E9F5B-C011-41A3-9550-B5CF3B3AEFB1}" srcOrd="0" destOrd="0" presId="urn:microsoft.com/office/officeart/2005/8/layout/hierarchy3"/>
    <dgm:cxn modelId="{5DF54887-EC14-494B-9B64-3388301F9A02}" type="presParOf" srcId="{AC7E9F5B-C011-41A3-9550-B5CF3B3AEFB1}" destId="{1C3C8735-954E-4C78-B50E-26D814DE151F}" srcOrd="0" destOrd="0" presId="urn:microsoft.com/office/officeart/2005/8/layout/hierarchy3"/>
    <dgm:cxn modelId="{045FC717-BB07-4401-B247-8D0E63C8EA54}" type="presParOf" srcId="{AC7E9F5B-C011-41A3-9550-B5CF3B3AEFB1}" destId="{8F1BDCF4-9FF1-4F13-80A7-2051A35C44E9}" srcOrd="1" destOrd="0" presId="urn:microsoft.com/office/officeart/2005/8/layout/hierarchy3"/>
    <dgm:cxn modelId="{D0A3129B-37CB-4A8F-8312-CC117CCEA472}" type="presParOf" srcId="{06FC8FDD-13C9-4C92-8F5D-ABE7D1D06666}" destId="{F8AAECEC-4537-477F-A1CD-0DC597E2D410}" srcOrd="1" destOrd="0" presId="urn:microsoft.com/office/officeart/2005/8/layout/hierarchy3"/>
    <dgm:cxn modelId="{58202BA7-7649-4941-B96D-22352C232C11}" type="presParOf" srcId="{F8AAECEC-4537-477F-A1CD-0DC597E2D410}" destId="{845BCC50-39C8-422C-A584-1E00CBD778F6}" srcOrd="0" destOrd="0" presId="urn:microsoft.com/office/officeart/2005/8/layout/hierarchy3"/>
    <dgm:cxn modelId="{80FA8FFC-0BBF-442D-91A8-8DC2F7867FB9}" type="presParOf" srcId="{F8AAECEC-4537-477F-A1CD-0DC597E2D410}" destId="{882EFC66-7747-4A25-87BD-1DE9E22710F5}" srcOrd="1" destOrd="0" presId="urn:microsoft.com/office/officeart/2005/8/layout/hierarchy3"/>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C3C8735-954E-4C78-B50E-26D814DE151F}">
      <dsp:nvSpPr>
        <dsp:cNvPr id="0" name=""/>
        <dsp:cNvSpPr/>
      </dsp:nvSpPr>
      <dsp:spPr>
        <a:xfrm>
          <a:off x="2813" y="145446"/>
          <a:ext cx="3726641" cy="957862"/>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tr-TR" sz="1800" kern="1200" dirty="0">
              <a:latin typeface="Times New Roman" panose="02020603050405020304" pitchFamily="18" charset="0"/>
              <a:cs typeface="Times New Roman" panose="02020603050405020304" pitchFamily="18" charset="0"/>
            </a:rPr>
            <a:t>Tıbbi Hizmetler ve Teknikler Bölümü</a:t>
          </a:r>
        </a:p>
      </dsp:txBody>
      <dsp:txXfrm>
        <a:off x="30868" y="173501"/>
        <a:ext cx="3670531" cy="901752"/>
      </dsp:txXfrm>
    </dsp:sp>
    <dsp:sp modelId="{845BCC50-39C8-422C-A584-1E00CBD778F6}">
      <dsp:nvSpPr>
        <dsp:cNvPr id="0" name=""/>
        <dsp:cNvSpPr/>
      </dsp:nvSpPr>
      <dsp:spPr>
        <a:xfrm>
          <a:off x="375477" y="1103309"/>
          <a:ext cx="372664" cy="718397"/>
        </a:xfrm>
        <a:custGeom>
          <a:avLst/>
          <a:gdLst/>
          <a:ahLst/>
          <a:cxnLst/>
          <a:rect l="0" t="0" r="0" b="0"/>
          <a:pathLst>
            <a:path>
              <a:moveTo>
                <a:pt x="0" y="0"/>
              </a:moveTo>
              <a:lnTo>
                <a:pt x="0" y="718397"/>
              </a:lnTo>
              <a:lnTo>
                <a:pt x="372664" y="718397"/>
              </a:lnTo>
            </a:path>
          </a:pathLst>
        </a:custGeom>
        <a:noFill/>
        <a:ln w="1905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82EFC66-7747-4A25-87BD-1DE9E22710F5}">
      <dsp:nvSpPr>
        <dsp:cNvPr id="0" name=""/>
        <dsp:cNvSpPr/>
      </dsp:nvSpPr>
      <dsp:spPr>
        <a:xfrm>
          <a:off x="748141" y="1342774"/>
          <a:ext cx="2981313" cy="957862"/>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tr-TR" sz="1800" kern="1200" dirty="0">
              <a:latin typeface="Times New Roman" panose="02020603050405020304" pitchFamily="18" charset="0"/>
              <a:cs typeface="Times New Roman" panose="02020603050405020304" pitchFamily="18" charset="0"/>
            </a:rPr>
            <a:t>İlk ve Acil Yardım Programı</a:t>
          </a:r>
        </a:p>
      </dsp:txBody>
      <dsp:txXfrm>
        <a:off x="776196" y="1370829"/>
        <a:ext cx="2925203" cy="901752"/>
      </dsp:txXfrm>
    </dsp:sp>
    <dsp:sp modelId="{F5DD5C82-75E9-40D0-9F74-03BCE7B02202}">
      <dsp:nvSpPr>
        <dsp:cNvPr id="0" name=""/>
        <dsp:cNvSpPr/>
      </dsp:nvSpPr>
      <dsp:spPr>
        <a:xfrm>
          <a:off x="375477" y="1103309"/>
          <a:ext cx="372664" cy="1915725"/>
        </a:xfrm>
        <a:custGeom>
          <a:avLst/>
          <a:gdLst/>
          <a:ahLst/>
          <a:cxnLst/>
          <a:rect l="0" t="0" r="0" b="0"/>
          <a:pathLst>
            <a:path>
              <a:moveTo>
                <a:pt x="0" y="0"/>
              </a:moveTo>
              <a:lnTo>
                <a:pt x="0" y="1915725"/>
              </a:lnTo>
              <a:lnTo>
                <a:pt x="372664" y="1915725"/>
              </a:lnTo>
            </a:path>
          </a:pathLst>
        </a:custGeom>
        <a:noFill/>
        <a:ln w="1905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B2FE699-F2DF-450A-B1D9-35C7707139EB}">
      <dsp:nvSpPr>
        <dsp:cNvPr id="0" name=""/>
        <dsp:cNvSpPr/>
      </dsp:nvSpPr>
      <dsp:spPr>
        <a:xfrm>
          <a:off x="748141" y="2540103"/>
          <a:ext cx="3007336" cy="957862"/>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tr-TR" sz="1800" kern="1200" dirty="0">
              <a:latin typeface="Times New Roman" panose="02020603050405020304" pitchFamily="18" charset="0"/>
              <a:cs typeface="Times New Roman" panose="02020603050405020304" pitchFamily="18" charset="0"/>
            </a:rPr>
            <a:t>Tıbbi Laboratuvar Teknikleri Programı</a:t>
          </a:r>
        </a:p>
      </dsp:txBody>
      <dsp:txXfrm>
        <a:off x="776196" y="2568158"/>
        <a:ext cx="2951226" cy="901752"/>
      </dsp:txXfrm>
    </dsp:sp>
    <dsp:sp modelId="{A9EA67EB-6513-4252-B105-62AB4C18806D}">
      <dsp:nvSpPr>
        <dsp:cNvPr id="0" name=""/>
        <dsp:cNvSpPr/>
      </dsp:nvSpPr>
      <dsp:spPr>
        <a:xfrm>
          <a:off x="375477" y="1103309"/>
          <a:ext cx="372664" cy="3113054"/>
        </a:xfrm>
        <a:custGeom>
          <a:avLst/>
          <a:gdLst/>
          <a:ahLst/>
          <a:cxnLst/>
          <a:rect l="0" t="0" r="0" b="0"/>
          <a:pathLst>
            <a:path>
              <a:moveTo>
                <a:pt x="0" y="0"/>
              </a:moveTo>
              <a:lnTo>
                <a:pt x="0" y="3113054"/>
              </a:lnTo>
              <a:lnTo>
                <a:pt x="372664" y="3113054"/>
              </a:lnTo>
            </a:path>
          </a:pathLst>
        </a:custGeom>
        <a:noFill/>
        <a:ln w="1905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264C3CE-776A-4B43-B4FE-6E9361DCCA3D}">
      <dsp:nvSpPr>
        <dsp:cNvPr id="0" name=""/>
        <dsp:cNvSpPr/>
      </dsp:nvSpPr>
      <dsp:spPr>
        <a:xfrm>
          <a:off x="748141" y="3737431"/>
          <a:ext cx="2981313" cy="957862"/>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tr-TR" sz="1800" kern="1200" dirty="0">
              <a:latin typeface="Times New Roman" panose="02020603050405020304" pitchFamily="18" charset="0"/>
              <a:cs typeface="Times New Roman" panose="02020603050405020304" pitchFamily="18" charset="0"/>
            </a:rPr>
            <a:t>Tıbbi Görüntüleme Teknikleri</a:t>
          </a:r>
          <a:r>
            <a:rPr lang="pt-BR" sz="1800" kern="1200" dirty="0">
              <a:latin typeface="Times New Roman" panose="02020603050405020304" pitchFamily="18" charset="0"/>
              <a:cs typeface="Times New Roman" panose="02020603050405020304" pitchFamily="18" charset="0"/>
            </a:rPr>
            <a:t> Programı</a:t>
          </a:r>
          <a:endParaRPr lang="tr-TR" sz="1800" kern="1200" dirty="0">
            <a:latin typeface="Times New Roman" panose="02020603050405020304" pitchFamily="18" charset="0"/>
            <a:cs typeface="Times New Roman" panose="02020603050405020304" pitchFamily="18" charset="0"/>
          </a:endParaRPr>
        </a:p>
      </dsp:txBody>
      <dsp:txXfrm>
        <a:off x="776196" y="3765486"/>
        <a:ext cx="2925203" cy="901752"/>
      </dsp:txXfrm>
    </dsp:sp>
    <dsp:sp modelId="{54BB48A4-D534-4127-8D0F-F4132490B400}">
      <dsp:nvSpPr>
        <dsp:cNvPr id="0" name=""/>
        <dsp:cNvSpPr/>
      </dsp:nvSpPr>
      <dsp:spPr>
        <a:xfrm>
          <a:off x="4208386" y="145446"/>
          <a:ext cx="3726641" cy="957862"/>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tr-TR" sz="1800" kern="1200" dirty="0">
              <a:latin typeface="Times New Roman" panose="02020603050405020304" pitchFamily="18" charset="0"/>
              <a:cs typeface="Times New Roman" panose="02020603050405020304" pitchFamily="18" charset="0"/>
            </a:rPr>
            <a:t>Sağlık Bakım Hizmetleri Bölümü</a:t>
          </a:r>
        </a:p>
      </dsp:txBody>
      <dsp:txXfrm>
        <a:off x="4236441" y="173501"/>
        <a:ext cx="3670531" cy="901752"/>
      </dsp:txXfrm>
    </dsp:sp>
    <dsp:sp modelId="{55B83A27-C9C2-4F57-A72B-85F264CCE0DB}">
      <dsp:nvSpPr>
        <dsp:cNvPr id="0" name=""/>
        <dsp:cNvSpPr/>
      </dsp:nvSpPr>
      <dsp:spPr>
        <a:xfrm>
          <a:off x="4581050" y="1103309"/>
          <a:ext cx="372664" cy="718397"/>
        </a:xfrm>
        <a:custGeom>
          <a:avLst/>
          <a:gdLst/>
          <a:ahLst/>
          <a:cxnLst/>
          <a:rect l="0" t="0" r="0" b="0"/>
          <a:pathLst>
            <a:path>
              <a:moveTo>
                <a:pt x="0" y="0"/>
              </a:moveTo>
              <a:lnTo>
                <a:pt x="0" y="718397"/>
              </a:lnTo>
              <a:lnTo>
                <a:pt x="372664" y="718397"/>
              </a:lnTo>
            </a:path>
          </a:pathLst>
        </a:custGeom>
        <a:noFill/>
        <a:ln w="1905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2849337-D0C1-4608-9258-288A64B385E3}">
      <dsp:nvSpPr>
        <dsp:cNvPr id="0" name=""/>
        <dsp:cNvSpPr/>
      </dsp:nvSpPr>
      <dsp:spPr>
        <a:xfrm>
          <a:off x="4953715" y="1342774"/>
          <a:ext cx="3058601" cy="957862"/>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tr-TR" sz="1800" kern="1200" dirty="0">
              <a:latin typeface="Times New Roman" panose="02020603050405020304" pitchFamily="18" charset="0"/>
              <a:cs typeface="Times New Roman" panose="02020603050405020304" pitchFamily="18" charset="0"/>
            </a:rPr>
            <a:t>Evde Hasta Bakım Programı</a:t>
          </a:r>
        </a:p>
      </dsp:txBody>
      <dsp:txXfrm>
        <a:off x="4981770" y="1370829"/>
        <a:ext cx="3002491" cy="901752"/>
      </dsp:txXfrm>
    </dsp:sp>
    <dsp:sp modelId="{19498A8A-50D2-4DB9-BED8-993B751726E7}">
      <dsp:nvSpPr>
        <dsp:cNvPr id="0" name=""/>
        <dsp:cNvSpPr/>
      </dsp:nvSpPr>
      <dsp:spPr>
        <a:xfrm>
          <a:off x="4581050" y="1103309"/>
          <a:ext cx="372664" cy="1915725"/>
        </a:xfrm>
        <a:custGeom>
          <a:avLst/>
          <a:gdLst/>
          <a:ahLst/>
          <a:cxnLst/>
          <a:rect l="0" t="0" r="0" b="0"/>
          <a:pathLst>
            <a:path>
              <a:moveTo>
                <a:pt x="0" y="0"/>
              </a:moveTo>
              <a:lnTo>
                <a:pt x="0" y="1915725"/>
              </a:lnTo>
              <a:lnTo>
                <a:pt x="372664" y="1915725"/>
              </a:lnTo>
            </a:path>
          </a:pathLst>
        </a:custGeom>
        <a:noFill/>
        <a:ln w="1905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5B228F2-8AC8-4832-80D2-B7E9DC4D0189}">
      <dsp:nvSpPr>
        <dsp:cNvPr id="0" name=""/>
        <dsp:cNvSpPr/>
      </dsp:nvSpPr>
      <dsp:spPr>
        <a:xfrm>
          <a:off x="4953715" y="2540103"/>
          <a:ext cx="2981313" cy="957862"/>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tr-TR" sz="1800" kern="1200" dirty="0">
              <a:latin typeface="Times New Roman" panose="02020603050405020304" pitchFamily="18" charset="0"/>
              <a:cs typeface="Times New Roman" panose="02020603050405020304" pitchFamily="18" charset="0"/>
            </a:rPr>
            <a:t>Yaşlı Bakım Programı</a:t>
          </a:r>
        </a:p>
      </dsp:txBody>
      <dsp:txXfrm>
        <a:off x="4981770" y="2568158"/>
        <a:ext cx="2925203" cy="90175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C3C8735-954E-4C78-B50E-26D814DE151F}">
      <dsp:nvSpPr>
        <dsp:cNvPr id="0" name=""/>
        <dsp:cNvSpPr/>
      </dsp:nvSpPr>
      <dsp:spPr>
        <a:xfrm>
          <a:off x="807" y="1411361"/>
          <a:ext cx="3756251" cy="989320"/>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tr-TR" sz="1800" kern="1200" dirty="0">
              <a:latin typeface="Times New Roman" panose="02020603050405020304" pitchFamily="18" charset="0"/>
              <a:cs typeface="Times New Roman" panose="02020603050405020304" pitchFamily="18" charset="0"/>
            </a:rPr>
            <a:t>Terapi ve Rehabilitasyon Bölümü</a:t>
          </a:r>
        </a:p>
      </dsp:txBody>
      <dsp:txXfrm>
        <a:off x="29783" y="1440337"/>
        <a:ext cx="3698299" cy="931368"/>
      </dsp:txXfrm>
    </dsp:sp>
    <dsp:sp modelId="{845BCC50-39C8-422C-A584-1E00CBD778F6}">
      <dsp:nvSpPr>
        <dsp:cNvPr id="0" name=""/>
        <dsp:cNvSpPr/>
      </dsp:nvSpPr>
      <dsp:spPr>
        <a:xfrm>
          <a:off x="376432" y="2400682"/>
          <a:ext cx="375625" cy="727884"/>
        </a:xfrm>
        <a:custGeom>
          <a:avLst/>
          <a:gdLst/>
          <a:ahLst/>
          <a:cxnLst/>
          <a:rect l="0" t="0" r="0" b="0"/>
          <a:pathLst>
            <a:path>
              <a:moveTo>
                <a:pt x="0" y="0"/>
              </a:moveTo>
              <a:lnTo>
                <a:pt x="0" y="727884"/>
              </a:lnTo>
              <a:lnTo>
                <a:pt x="375625" y="727884"/>
              </a:lnTo>
            </a:path>
          </a:pathLst>
        </a:custGeom>
        <a:noFill/>
        <a:ln w="1905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82EFC66-7747-4A25-87BD-1DE9E22710F5}">
      <dsp:nvSpPr>
        <dsp:cNvPr id="0" name=""/>
        <dsp:cNvSpPr/>
      </dsp:nvSpPr>
      <dsp:spPr>
        <a:xfrm>
          <a:off x="752057" y="2827754"/>
          <a:ext cx="2519191" cy="601624"/>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tr-TR" sz="1800" kern="1200" dirty="0">
              <a:latin typeface="Times New Roman" panose="02020603050405020304" pitchFamily="18" charset="0"/>
              <a:cs typeface="Times New Roman" panose="02020603050405020304" pitchFamily="18" charset="0"/>
            </a:rPr>
            <a:t>Fizyoterapi Programı</a:t>
          </a:r>
        </a:p>
      </dsp:txBody>
      <dsp:txXfrm>
        <a:off x="769678" y="2845375"/>
        <a:ext cx="2483949" cy="566382"/>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 Bilgi Yer Tutucusu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194536B-50CC-4811-8A3B-BADEC0905C60}" type="datetimeFigureOut">
              <a:rPr lang="tr-TR" smtClean="0"/>
              <a:t>29.09.2025</a:t>
            </a:fld>
            <a:endParaRPr lang="tr-TR"/>
          </a:p>
        </p:txBody>
      </p:sp>
      <p:sp>
        <p:nvSpPr>
          <p:cNvPr id="4" name="Slayt Resmi Yer Tutucus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6" name="Alt Bilgi Yer Tutucusu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9DD2CB5-C4B7-4169-9DE9-A2E068E44091}" type="slidenum">
              <a:rPr lang="tr-TR" smtClean="0"/>
              <a:t>‹#›</a:t>
            </a:fld>
            <a:endParaRPr lang="tr-TR"/>
          </a:p>
        </p:txBody>
      </p:sp>
    </p:spTree>
    <p:extLst>
      <p:ext uri="{BB962C8B-B14F-4D97-AF65-F5344CB8AC3E}">
        <p14:creationId xmlns:p14="http://schemas.microsoft.com/office/powerpoint/2010/main" val="7126792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E9DD2CB5-C4B7-4169-9DE9-A2E068E44091}" type="slidenum">
              <a:rPr lang="tr-TR" smtClean="0"/>
              <a:t>21</a:t>
            </a:fld>
            <a:endParaRPr lang="tr-TR"/>
          </a:p>
        </p:txBody>
      </p:sp>
    </p:spTree>
    <p:extLst>
      <p:ext uri="{BB962C8B-B14F-4D97-AF65-F5344CB8AC3E}">
        <p14:creationId xmlns:p14="http://schemas.microsoft.com/office/powerpoint/2010/main" val="4168823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bg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109980" y="882376"/>
            <a:ext cx="9966960" cy="2926080"/>
          </a:xfrm>
        </p:spPr>
        <p:txBody>
          <a:bodyPr anchor="b">
            <a:normAutofit/>
          </a:bodyPr>
          <a:lstStyle>
            <a:lvl1pPr algn="ctr">
              <a:lnSpc>
                <a:spcPct val="85000"/>
              </a:lnSpc>
              <a:defRPr kumimoji="0" lang="en-US" sz="7200" b="1" i="0" u="none" strike="noStrike" kern="1200" cap="all" spc="0" normalizeH="0" baseline="0" dirty="0">
                <a:ln w="15875">
                  <a:solidFill>
                    <a:sysClr val="window" lastClr="FFFFFF"/>
                  </a:solidFill>
                </a:ln>
                <a:solidFill>
                  <a:srgbClr val="DF5327"/>
                </a:solidFill>
                <a:effectLst>
                  <a:outerShdw dist="38100" dir="2700000" algn="tl" rotWithShape="0">
                    <a:srgbClr val="DF5327"/>
                  </a:outerShdw>
                </a:effectLst>
                <a:uLnTx/>
                <a:uFillTx/>
                <a:latin typeface="+mj-lt"/>
                <a:ea typeface="+mn-ea"/>
                <a:cs typeface="+mn-cs"/>
              </a:defRPr>
            </a:lvl1pPr>
          </a:lstStyle>
          <a:p>
            <a:r>
              <a:rPr lang="tr-TR"/>
              <a:t>Asıl başlık stilini düzenlemek için tıklayın</a:t>
            </a:r>
            <a:endParaRPr lang="en-US" dirty="0"/>
          </a:p>
        </p:txBody>
      </p:sp>
      <p:sp>
        <p:nvSpPr>
          <p:cNvPr id="3" name="Subtitle 2"/>
          <p:cNvSpPr>
            <a:spLocks noGrp="1"/>
          </p:cNvSpPr>
          <p:nvPr>
            <p:ph type="subTitle" idx="1"/>
          </p:nvPr>
        </p:nvSpPr>
        <p:spPr>
          <a:xfrm>
            <a:off x="1709530" y="3869634"/>
            <a:ext cx="8767860" cy="1388165"/>
          </a:xfrm>
        </p:spPr>
        <p:txBody>
          <a:bodyPr>
            <a:normAutofit/>
          </a:bodyPr>
          <a:lstStyle>
            <a:lvl1pPr marL="0" indent="0" algn="ctr">
              <a:buNone/>
              <a:defRPr sz="2200">
                <a:solidFill>
                  <a:schemeClr val="accent1"/>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tr-TR"/>
              <a:t>Asıl alt başlık stilini düzenlemek için tıklayın</a:t>
            </a:r>
            <a:endParaRPr lang="en-US" dirty="0"/>
          </a:p>
        </p:txBody>
      </p:sp>
      <p:sp>
        <p:nvSpPr>
          <p:cNvPr id="4" name="Date Placeholder 3"/>
          <p:cNvSpPr>
            <a:spLocks noGrp="1"/>
          </p:cNvSpPr>
          <p:nvPr>
            <p:ph type="dt" sz="half" idx="10"/>
          </p:nvPr>
        </p:nvSpPr>
        <p:spPr/>
        <p:txBody>
          <a:bodyPr/>
          <a:lstStyle>
            <a:lvl1pPr>
              <a:defRPr>
                <a:solidFill>
                  <a:schemeClr val="accent1"/>
                </a:solidFill>
              </a:defRPr>
            </a:lvl1pPr>
          </a:lstStyle>
          <a:p>
            <a:fld id="{376ADE4F-AA46-4FCE-A8FD-AD180DD8090E}" type="datetime1">
              <a:rPr lang="tr-TR" smtClean="0"/>
              <a:pPr/>
              <a:t>29.09.2025</a:t>
            </a:fld>
            <a:endParaRPr lang="tr-TR"/>
          </a:p>
        </p:txBody>
      </p:sp>
      <p:sp>
        <p:nvSpPr>
          <p:cNvPr id="5" name="Footer Placeholder 4"/>
          <p:cNvSpPr>
            <a:spLocks noGrp="1"/>
          </p:cNvSpPr>
          <p:nvPr>
            <p:ph type="ftr" sz="quarter" idx="11"/>
          </p:nvPr>
        </p:nvSpPr>
        <p:spPr/>
        <p:txBody>
          <a:bodyPr/>
          <a:lstStyle>
            <a:lvl1pPr>
              <a:defRPr>
                <a:solidFill>
                  <a:schemeClr val="accent1"/>
                </a:solidFill>
              </a:defRPr>
            </a:lvl1pPr>
          </a:lstStyle>
          <a:p>
            <a:endParaRPr lang="tr-TR"/>
          </a:p>
        </p:txBody>
      </p:sp>
      <p:sp>
        <p:nvSpPr>
          <p:cNvPr id="6" name="Slide Number Placeholder 5"/>
          <p:cNvSpPr>
            <a:spLocks noGrp="1"/>
          </p:cNvSpPr>
          <p:nvPr>
            <p:ph type="sldNum" sz="quarter" idx="12"/>
          </p:nvPr>
        </p:nvSpPr>
        <p:spPr/>
        <p:txBody>
          <a:bodyPr/>
          <a:lstStyle>
            <a:lvl1pPr>
              <a:defRPr>
                <a:solidFill>
                  <a:schemeClr val="accent1"/>
                </a:solidFill>
              </a:defRPr>
            </a:lvl1pPr>
          </a:lstStyle>
          <a:p>
            <a:fld id="{F302176B-0E47-46AC-8F43-DAB4B8A37D06}" type="slidenum">
              <a:rPr lang="tr-TR" smtClean="0"/>
              <a:pPr/>
              <a:t>‹#›</a:t>
            </a:fld>
            <a:endParaRPr lang="tr-TR"/>
          </a:p>
        </p:txBody>
      </p:sp>
      <p:cxnSp>
        <p:nvCxnSpPr>
          <p:cNvPr id="8" name="Straight Connector 7"/>
          <p:cNvCxnSpPr/>
          <p:nvPr/>
        </p:nvCxnSpPr>
        <p:spPr>
          <a:xfrm>
            <a:off x="1978660" y="3733800"/>
            <a:ext cx="8229601"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249012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stilini düzenlemek için tıklayın</a:t>
            </a:r>
            <a:endParaRPr lang="en-US" dirty="0"/>
          </a:p>
        </p:txBody>
      </p:sp>
      <p:sp>
        <p:nvSpPr>
          <p:cNvPr id="3" name="Vertical Text Placeholder 2"/>
          <p:cNvSpPr>
            <a:spLocks noGrp="1"/>
          </p:cNvSpPr>
          <p:nvPr>
            <p:ph type="body" orient="vert" idx="1"/>
          </p:nvPr>
        </p:nvSpPr>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601C188A-F51E-4C6A-845A-04A708538496}" type="datetime1">
              <a:rPr lang="tr-TR" smtClean="0"/>
              <a:pPr/>
              <a:t>29.09.2025</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3814927895"/>
      </p:ext>
    </p:extLst>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762000"/>
            <a:ext cx="2324100" cy="5410200"/>
          </a:xfrm>
        </p:spPr>
        <p:txBody>
          <a:bodyPr vert="eaVert"/>
          <a:lstStyle/>
          <a:p>
            <a:r>
              <a:rPr lang="tr-TR"/>
              <a:t>Asıl başlık stilini düzenlemek için tıklayın</a:t>
            </a:r>
            <a:endParaRPr lang="en-US" dirty="0"/>
          </a:p>
        </p:txBody>
      </p:sp>
      <p:sp>
        <p:nvSpPr>
          <p:cNvPr id="3" name="Vertical Text Placeholder 2"/>
          <p:cNvSpPr>
            <a:spLocks noGrp="1"/>
          </p:cNvSpPr>
          <p:nvPr>
            <p:ph type="body" orient="vert" idx="1"/>
          </p:nvPr>
        </p:nvSpPr>
        <p:spPr>
          <a:xfrm>
            <a:off x="1143000" y="762000"/>
            <a:ext cx="7429500" cy="5410200"/>
          </a:xfrm>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A6D0B898-310B-46EA-8DEA-C900BB5EAEEF}" type="datetime1">
              <a:rPr lang="tr-TR" smtClean="0"/>
              <a:pPr/>
              <a:t>29.09.2025</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40554082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Times New Roman" panose="02020603050405020304" pitchFamily="18" charset="0"/>
                <a:cs typeface="Times New Roman" panose="02020603050405020304" pitchFamily="18" charset="0"/>
              </a:defRPr>
            </a:lvl1pPr>
          </a:lstStyle>
          <a:p>
            <a:r>
              <a:rPr lang="tr-TR" dirty="0"/>
              <a:t>Asıl başlık stilini düzenlemek için tıklayın</a:t>
            </a:r>
            <a:endParaRPr lang="en-US" dirty="0"/>
          </a:p>
        </p:txBody>
      </p:sp>
      <p:sp>
        <p:nvSpPr>
          <p:cNvPr id="3" name="Content Placeholder 2"/>
          <p:cNvSpPr>
            <a:spLocks noGrp="1"/>
          </p:cNvSpPr>
          <p:nvPr>
            <p:ph idx="1"/>
          </p:nvPr>
        </p:nvSpPr>
        <p:spPr/>
        <p:txBody>
          <a:bodyPr/>
          <a:lstStyle>
            <a:lvl1pPr>
              <a:defRPr>
                <a:latin typeface="Times New Roman" panose="02020603050405020304" pitchFamily="18" charset="0"/>
                <a:cs typeface="Times New Roman" panose="02020603050405020304" pitchFamily="18" charset="0"/>
              </a:defRPr>
            </a:lvl1pPr>
            <a:lvl2pPr>
              <a:defRPr>
                <a:latin typeface="Times New Roman" panose="02020603050405020304" pitchFamily="18" charset="0"/>
                <a:cs typeface="Times New Roman" panose="02020603050405020304" pitchFamily="18" charset="0"/>
              </a:defRPr>
            </a:lvl2pPr>
            <a:lvl3pPr>
              <a:defRPr>
                <a:latin typeface="Times New Roman" panose="02020603050405020304" pitchFamily="18" charset="0"/>
                <a:cs typeface="Times New Roman" panose="02020603050405020304" pitchFamily="18" charset="0"/>
              </a:defRPr>
            </a:lvl3pPr>
            <a:lvl4pPr>
              <a:defRPr>
                <a:latin typeface="Times New Roman" panose="02020603050405020304" pitchFamily="18" charset="0"/>
                <a:cs typeface="Times New Roman" panose="02020603050405020304" pitchFamily="18" charset="0"/>
              </a:defRPr>
            </a:lvl4pPr>
            <a:lvl5pPr>
              <a:defRPr>
                <a:latin typeface="Times New Roman" panose="02020603050405020304" pitchFamily="18" charset="0"/>
                <a:cs typeface="Times New Roman" panose="02020603050405020304" pitchFamily="18" charset="0"/>
              </a:defRPr>
            </a:lvl5pPr>
          </a:lstStyle>
          <a:p>
            <a:pPr lvl="0"/>
            <a:r>
              <a:rPr lang="tr-TR" dirty="0"/>
              <a:t>Asıl metin stillerini düzenlemek için tıklayın</a:t>
            </a:r>
          </a:p>
          <a:p>
            <a:pPr lvl="1"/>
            <a:r>
              <a:rPr lang="tr-TR" dirty="0"/>
              <a:t>İkinci düzey</a:t>
            </a:r>
          </a:p>
          <a:p>
            <a:pPr lvl="2"/>
            <a:r>
              <a:rPr lang="tr-TR" dirty="0"/>
              <a:t>Üçüncü düzey</a:t>
            </a:r>
          </a:p>
          <a:p>
            <a:pPr lvl="3"/>
            <a:r>
              <a:rPr lang="tr-TR" dirty="0"/>
              <a:t>Dördüncü düzey</a:t>
            </a:r>
          </a:p>
          <a:p>
            <a:pPr lvl="4"/>
            <a:r>
              <a:rPr lang="tr-TR" dirty="0"/>
              <a:t>Beşinci düzey</a:t>
            </a:r>
            <a:endParaRPr lang="en-US" dirty="0"/>
          </a:p>
        </p:txBody>
      </p:sp>
      <p:sp>
        <p:nvSpPr>
          <p:cNvPr id="4" name="Date Placeholder 3"/>
          <p:cNvSpPr>
            <a:spLocks noGrp="1"/>
          </p:cNvSpPr>
          <p:nvPr>
            <p:ph type="dt" sz="half" idx="10"/>
          </p:nvPr>
        </p:nvSpPr>
        <p:spPr/>
        <p:txBody>
          <a:bodyPr/>
          <a:lstStyle/>
          <a:p>
            <a:fld id="{CFF0CDA8-EAF8-4EB2-BB2C-F44FF5AFAFD6}" type="datetime1">
              <a:rPr lang="tr-TR" smtClean="0"/>
              <a:pPr/>
              <a:t>29.09.2025</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12522338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 Bilgisi">
    <p:spTree>
      <p:nvGrpSpPr>
        <p:cNvPr id="1" name=""/>
        <p:cNvGrpSpPr/>
        <p:nvPr/>
      </p:nvGrpSpPr>
      <p:grpSpPr>
        <a:xfrm>
          <a:off x="0" y="0"/>
          <a:ext cx="0" cy="0"/>
          <a:chOff x="0" y="0"/>
          <a:chExt cx="0" cy="0"/>
        </a:xfrm>
      </p:grpSpPr>
      <p:sp>
        <p:nvSpPr>
          <p:cNvPr id="2" name="Title 1"/>
          <p:cNvSpPr>
            <a:spLocks noGrp="1"/>
          </p:cNvSpPr>
          <p:nvPr>
            <p:ph type="title"/>
          </p:nvPr>
        </p:nvSpPr>
        <p:spPr>
          <a:xfrm>
            <a:off x="1106424" y="1173575"/>
            <a:ext cx="9966960" cy="2926080"/>
          </a:xfrm>
        </p:spPr>
        <p:txBody>
          <a:bodyPr anchor="b">
            <a:noAutofit/>
          </a:bodyPr>
          <a:lstStyle>
            <a:lvl1pPr marL="0" algn="ctr" defTabSz="914400" rtl="0" eaLnBrk="1" latinLnBrk="0" hangingPunct="1">
              <a:lnSpc>
                <a:spcPct val="85000"/>
              </a:lnSpc>
              <a:spcBef>
                <a:spcPct val="0"/>
              </a:spcBef>
              <a:buNone/>
              <a:defRPr kumimoji="0" lang="en-US" sz="7200" b="1" i="0" u="none" strike="noStrike" kern="1200" cap="all" spc="0" normalizeH="0" baseline="0" dirty="0">
                <a:ln w="15875">
                  <a:solidFill>
                    <a:sysClr val="window" lastClr="FFFFFF"/>
                  </a:solidFill>
                </a:ln>
                <a:solidFill>
                  <a:srgbClr val="DF5327"/>
                </a:solidFill>
                <a:effectLst>
                  <a:outerShdw dist="38100" dir="2700000" algn="tl" rotWithShape="0">
                    <a:srgbClr val="DF5327"/>
                  </a:outerShdw>
                </a:effectLst>
                <a:uLnTx/>
                <a:uFillTx/>
                <a:latin typeface="Times New Roman" panose="02020603050405020304" pitchFamily="18" charset="0"/>
                <a:ea typeface="+mn-ea"/>
                <a:cs typeface="Times New Roman" panose="02020603050405020304" pitchFamily="18" charset="0"/>
              </a:defRPr>
            </a:lvl1pPr>
          </a:lstStyle>
          <a:p>
            <a:r>
              <a:rPr lang="tr-TR" dirty="0"/>
              <a:t>Asıl başlık stilini düzenlemek için tıklayın</a:t>
            </a:r>
            <a:endParaRPr lang="en-US" dirty="0"/>
          </a:p>
        </p:txBody>
      </p:sp>
      <p:sp>
        <p:nvSpPr>
          <p:cNvPr id="3" name="Text Placeholder 2"/>
          <p:cNvSpPr>
            <a:spLocks noGrp="1"/>
          </p:cNvSpPr>
          <p:nvPr>
            <p:ph type="body" idx="1"/>
          </p:nvPr>
        </p:nvSpPr>
        <p:spPr>
          <a:xfrm>
            <a:off x="1709928" y="4154520"/>
            <a:ext cx="8769096" cy="1363806"/>
          </a:xfrm>
        </p:spPr>
        <p:txBody>
          <a:bodyPr anchor="t">
            <a:normAutofit/>
          </a:bodyPr>
          <a:lstStyle>
            <a:lvl1pPr marL="0" indent="0" algn="ctr">
              <a:buNone/>
              <a:defRPr sz="2200">
                <a:solidFill>
                  <a:schemeClr val="accent1"/>
                </a:solidFill>
                <a:latin typeface="Times New Roman" panose="02020603050405020304" pitchFamily="18" charset="0"/>
                <a:cs typeface="Times New Roman" panose="02020603050405020304" pitchFamily="18"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dirty="0"/>
              <a:t>Asıl metin stillerini düzenlemek için tıklayın</a:t>
            </a:r>
          </a:p>
        </p:txBody>
      </p:sp>
      <p:sp>
        <p:nvSpPr>
          <p:cNvPr id="4" name="Date Placeholder 3"/>
          <p:cNvSpPr>
            <a:spLocks noGrp="1"/>
          </p:cNvSpPr>
          <p:nvPr>
            <p:ph type="dt" sz="half" idx="10"/>
          </p:nvPr>
        </p:nvSpPr>
        <p:spPr/>
        <p:txBody>
          <a:bodyPr/>
          <a:lstStyle/>
          <a:p>
            <a:fld id="{601C188A-F51E-4C6A-845A-04A708538496}" type="datetime1">
              <a:rPr lang="tr-TR" smtClean="0"/>
              <a:pPr/>
              <a:t>29.09.2025</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F302176B-0E47-46AC-8F43-DAB4B8A37D06}" type="slidenum">
              <a:rPr lang="tr-TR" smtClean="0"/>
              <a:pPr/>
              <a:t>‹#›</a:t>
            </a:fld>
            <a:endParaRPr lang="tr-TR"/>
          </a:p>
        </p:txBody>
      </p:sp>
      <p:cxnSp>
        <p:nvCxnSpPr>
          <p:cNvPr id="7" name="Straight Connector 6"/>
          <p:cNvCxnSpPr/>
          <p:nvPr/>
        </p:nvCxnSpPr>
        <p:spPr>
          <a:xfrm>
            <a:off x="1981200" y="4020408"/>
            <a:ext cx="8229601"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78812690"/>
      </p:ext>
    </p:extLst>
  </p:cSld>
  <p:clrMapOvr>
    <a:masterClrMapping/>
  </p:clrMapOvr>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lvl1pPr>
              <a:defRPr>
                <a:latin typeface="Times New Roman" panose="02020603050405020304" pitchFamily="18" charset="0"/>
                <a:cs typeface="Times New Roman" panose="02020603050405020304" pitchFamily="18" charset="0"/>
              </a:defRPr>
            </a:lvl1pPr>
          </a:lstStyle>
          <a:p>
            <a:r>
              <a:rPr lang="tr-TR" dirty="0"/>
              <a:t>Asıl başlık stilini düzenlemek için tıklayın</a:t>
            </a:r>
            <a:endParaRPr lang="en-US" dirty="0"/>
          </a:p>
        </p:txBody>
      </p:sp>
      <p:sp>
        <p:nvSpPr>
          <p:cNvPr id="3" name="Content Placeholder 2"/>
          <p:cNvSpPr>
            <a:spLocks noGrp="1"/>
          </p:cNvSpPr>
          <p:nvPr>
            <p:ph sz="half" idx="1"/>
          </p:nvPr>
        </p:nvSpPr>
        <p:spPr>
          <a:xfrm>
            <a:off x="1143000" y="2057399"/>
            <a:ext cx="4754880" cy="4023360"/>
          </a:xfrm>
        </p:spPr>
        <p:txBody>
          <a:bodyPr/>
          <a:lstStyle>
            <a:lvl1pPr>
              <a:defRPr sz="2200">
                <a:latin typeface="Times New Roman" panose="02020603050405020304" pitchFamily="18" charset="0"/>
                <a:cs typeface="Times New Roman" panose="02020603050405020304" pitchFamily="18" charset="0"/>
              </a:defRPr>
            </a:lvl1pPr>
            <a:lvl2pPr>
              <a:defRPr sz="2000">
                <a:latin typeface="Times New Roman" panose="02020603050405020304" pitchFamily="18" charset="0"/>
                <a:cs typeface="Times New Roman" panose="02020603050405020304" pitchFamily="18" charset="0"/>
              </a:defRPr>
            </a:lvl2pPr>
            <a:lvl3pPr>
              <a:defRPr sz="1800">
                <a:latin typeface="Times New Roman" panose="02020603050405020304" pitchFamily="18" charset="0"/>
                <a:cs typeface="Times New Roman" panose="02020603050405020304" pitchFamily="18" charset="0"/>
              </a:defRPr>
            </a:lvl3pPr>
            <a:lvl4pPr>
              <a:defRPr sz="1600">
                <a:latin typeface="Times New Roman" panose="02020603050405020304" pitchFamily="18" charset="0"/>
                <a:cs typeface="Times New Roman" panose="02020603050405020304" pitchFamily="18" charset="0"/>
              </a:defRPr>
            </a:lvl4pPr>
            <a:lvl5pPr>
              <a:defRPr sz="1600">
                <a:latin typeface="Times New Roman" panose="02020603050405020304" pitchFamily="18" charset="0"/>
                <a:cs typeface="Times New Roman" panose="02020603050405020304" pitchFamily="18" charset="0"/>
              </a:defRPr>
            </a:lvl5pPr>
            <a:lvl6pPr>
              <a:defRPr sz="1600"/>
            </a:lvl6pPr>
            <a:lvl7pPr>
              <a:defRPr sz="1600"/>
            </a:lvl7pPr>
            <a:lvl8pPr>
              <a:defRPr sz="1600"/>
            </a:lvl8pPr>
            <a:lvl9pPr>
              <a:defRPr sz="1600"/>
            </a:lvl9pPr>
          </a:lstStyle>
          <a:p>
            <a:pPr lvl="0"/>
            <a:r>
              <a:rPr lang="tr-TR" dirty="0"/>
              <a:t>Asıl metin stillerini düzenlemek için tıklayın</a:t>
            </a:r>
          </a:p>
          <a:p>
            <a:pPr lvl="1"/>
            <a:r>
              <a:rPr lang="tr-TR" dirty="0"/>
              <a:t>İkinci düzey</a:t>
            </a:r>
          </a:p>
          <a:p>
            <a:pPr lvl="2"/>
            <a:r>
              <a:rPr lang="tr-TR" dirty="0"/>
              <a:t>Üçüncü düzey</a:t>
            </a:r>
          </a:p>
          <a:p>
            <a:pPr lvl="3"/>
            <a:r>
              <a:rPr lang="tr-TR" dirty="0"/>
              <a:t>Dördüncü düzey</a:t>
            </a:r>
          </a:p>
          <a:p>
            <a:pPr lvl="4"/>
            <a:r>
              <a:rPr lang="tr-TR" dirty="0"/>
              <a:t>Beşinci düzey</a:t>
            </a:r>
            <a:endParaRPr lang="en-US" dirty="0"/>
          </a:p>
        </p:txBody>
      </p:sp>
      <p:sp>
        <p:nvSpPr>
          <p:cNvPr id="4" name="Content Placeholder 3"/>
          <p:cNvSpPr>
            <a:spLocks noGrp="1"/>
          </p:cNvSpPr>
          <p:nvPr>
            <p:ph sz="half" idx="2"/>
          </p:nvPr>
        </p:nvSpPr>
        <p:spPr>
          <a:xfrm>
            <a:off x="6267612" y="2057400"/>
            <a:ext cx="4754880" cy="4023360"/>
          </a:xfrm>
        </p:spPr>
        <p:txBody>
          <a:bodyPr/>
          <a:lstStyle>
            <a:lvl1pPr>
              <a:defRPr sz="2200">
                <a:latin typeface="Times New Roman" panose="02020603050405020304" pitchFamily="18" charset="0"/>
                <a:cs typeface="Times New Roman" panose="02020603050405020304" pitchFamily="18" charset="0"/>
              </a:defRPr>
            </a:lvl1pPr>
            <a:lvl2pPr>
              <a:defRPr sz="2000">
                <a:latin typeface="Times New Roman" panose="02020603050405020304" pitchFamily="18" charset="0"/>
                <a:cs typeface="Times New Roman" panose="02020603050405020304" pitchFamily="18" charset="0"/>
              </a:defRPr>
            </a:lvl2pPr>
            <a:lvl3pPr>
              <a:defRPr sz="1800">
                <a:latin typeface="Times New Roman" panose="02020603050405020304" pitchFamily="18" charset="0"/>
                <a:cs typeface="Times New Roman" panose="02020603050405020304" pitchFamily="18" charset="0"/>
              </a:defRPr>
            </a:lvl3pPr>
            <a:lvl4pPr>
              <a:defRPr sz="1600">
                <a:latin typeface="Times New Roman" panose="02020603050405020304" pitchFamily="18" charset="0"/>
                <a:cs typeface="Times New Roman" panose="02020603050405020304" pitchFamily="18" charset="0"/>
              </a:defRPr>
            </a:lvl4pPr>
            <a:lvl5pPr>
              <a:defRPr sz="1600">
                <a:latin typeface="Times New Roman" panose="02020603050405020304" pitchFamily="18" charset="0"/>
                <a:cs typeface="Times New Roman" panose="02020603050405020304" pitchFamily="18" charset="0"/>
              </a:defRPr>
            </a:lvl5pPr>
            <a:lvl6pPr>
              <a:defRPr sz="1600"/>
            </a:lvl6pPr>
            <a:lvl7pPr>
              <a:defRPr sz="1600"/>
            </a:lvl7pPr>
            <a:lvl8pPr>
              <a:defRPr sz="1600"/>
            </a:lvl8pPr>
            <a:lvl9pPr>
              <a:defRPr sz="1600"/>
            </a:lvl9pPr>
          </a:lstStyle>
          <a:p>
            <a:pPr lvl="0"/>
            <a:r>
              <a:rPr lang="tr-TR" dirty="0"/>
              <a:t>Asıl metin stillerini düzenlemek için tıklayın</a:t>
            </a:r>
          </a:p>
          <a:p>
            <a:pPr lvl="1"/>
            <a:r>
              <a:rPr lang="tr-TR" dirty="0"/>
              <a:t>İkinci düzey</a:t>
            </a:r>
          </a:p>
          <a:p>
            <a:pPr lvl="2"/>
            <a:r>
              <a:rPr lang="tr-TR" dirty="0"/>
              <a:t>Üçüncü düzey</a:t>
            </a:r>
          </a:p>
          <a:p>
            <a:pPr lvl="3"/>
            <a:r>
              <a:rPr lang="tr-TR" dirty="0"/>
              <a:t>Dördüncü düzey</a:t>
            </a:r>
          </a:p>
          <a:p>
            <a:pPr lvl="4"/>
            <a:r>
              <a:rPr lang="tr-TR" dirty="0"/>
              <a:t>Beşinci düzey</a:t>
            </a:r>
            <a:endParaRPr lang="en-US" dirty="0"/>
          </a:p>
        </p:txBody>
      </p:sp>
      <p:sp>
        <p:nvSpPr>
          <p:cNvPr id="5" name="Date Placeholder 4"/>
          <p:cNvSpPr>
            <a:spLocks noGrp="1"/>
          </p:cNvSpPr>
          <p:nvPr>
            <p:ph type="dt" sz="half" idx="10"/>
          </p:nvPr>
        </p:nvSpPr>
        <p:spPr/>
        <p:txBody>
          <a:bodyPr/>
          <a:lstStyle/>
          <a:p>
            <a:fld id="{601C188A-F51E-4C6A-845A-04A708538496}" type="datetime1">
              <a:rPr lang="tr-TR" smtClean="0"/>
              <a:pPr/>
              <a:t>29.09.2025</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4193601065"/>
      </p:ext>
    </p:extLst>
  </p:cSld>
  <p:clrMapOvr>
    <a:masterClrMapping/>
  </p:clrMapOvr>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tr-TR" dirty="0"/>
              <a:t>Asıl başlık stilini düzenlemek için tıklayın</a:t>
            </a:r>
            <a:endParaRPr lang="en-US" dirty="0"/>
          </a:p>
        </p:txBody>
      </p:sp>
      <p:sp>
        <p:nvSpPr>
          <p:cNvPr id="3" name="Text Placeholder 2"/>
          <p:cNvSpPr>
            <a:spLocks noGrp="1"/>
          </p:cNvSpPr>
          <p:nvPr>
            <p:ph type="body" idx="1"/>
          </p:nvPr>
        </p:nvSpPr>
        <p:spPr>
          <a:xfrm>
            <a:off x="1143000" y="2001511"/>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4" name="Content Placeholder 3"/>
          <p:cNvSpPr>
            <a:spLocks noGrp="1"/>
          </p:cNvSpPr>
          <p:nvPr>
            <p:ph sz="half" idx="2"/>
          </p:nvPr>
        </p:nvSpPr>
        <p:spPr>
          <a:xfrm>
            <a:off x="1143000" y="2721483"/>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5" name="Text Placeholder 4"/>
          <p:cNvSpPr>
            <a:spLocks noGrp="1"/>
          </p:cNvSpPr>
          <p:nvPr>
            <p:ph type="body" sz="quarter" idx="3"/>
          </p:nvPr>
        </p:nvSpPr>
        <p:spPr>
          <a:xfrm>
            <a:off x="6269173" y="1999032"/>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6" name="Content Placeholder 5"/>
          <p:cNvSpPr>
            <a:spLocks noGrp="1"/>
          </p:cNvSpPr>
          <p:nvPr>
            <p:ph sz="quarter" idx="4"/>
          </p:nvPr>
        </p:nvSpPr>
        <p:spPr>
          <a:xfrm>
            <a:off x="6269173" y="2719322"/>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7" name="Date Placeholder 6"/>
          <p:cNvSpPr>
            <a:spLocks noGrp="1"/>
          </p:cNvSpPr>
          <p:nvPr>
            <p:ph type="dt" sz="half" idx="10"/>
          </p:nvPr>
        </p:nvSpPr>
        <p:spPr/>
        <p:txBody>
          <a:bodyPr/>
          <a:lstStyle/>
          <a:p>
            <a:fld id="{84EE4376-8306-463B-AA6B-A2AB04FB2A1C}" type="datetime1">
              <a:rPr lang="tr-TR" smtClean="0"/>
              <a:pPr/>
              <a:t>29.09.2025</a:t>
            </a:fld>
            <a:endParaRPr lang="tr-TR"/>
          </a:p>
        </p:txBody>
      </p:sp>
      <p:sp>
        <p:nvSpPr>
          <p:cNvPr id="8" name="Footer Placeholder 7"/>
          <p:cNvSpPr>
            <a:spLocks noGrp="1"/>
          </p:cNvSpPr>
          <p:nvPr>
            <p:ph type="ftr" sz="quarter" idx="11"/>
          </p:nvPr>
        </p:nvSpPr>
        <p:spPr/>
        <p:txBody>
          <a:bodyPr/>
          <a:lstStyle/>
          <a:p>
            <a:endParaRPr lang="tr-TR"/>
          </a:p>
        </p:txBody>
      </p:sp>
      <p:sp>
        <p:nvSpPr>
          <p:cNvPr id="9" name="Slide Number Placeholder 8"/>
          <p:cNvSpPr>
            <a:spLocks noGrp="1"/>
          </p:cNvSpPr>
          <p:nvPr>
            <p:ph type="sldNum" sz="quarter" idx="12"/>
          </p:nvPr>
        </p:nvSpPr>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6178104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stilini düzenlemek için tıklayın</a:t>
            </a:r>
            <a:endParaRPr lang="en-US" dirty="0"/>
          </a:p>
        </p:txBody>
      </p:sp>
      <p:sp>
        <p:nvSpPr>
          <p:cNvPr id="3" name="Date Placeholder 2"/>
          <p:cNvSpPr>
            <a:spLocks noGrp="1"/>
          </p:cNvSpPr>
          <p:nvPr>
            <p:ph type="dt" sz="half" idx="10"/>
          </p:nvPr>
        </p:nvSpPr>
        <p:spPr/>
        <p:txBody>
          <a:bodyPr/>
          <a:lstStyle/>
          <a:p>
            <a:fld id="{32DB2A41-A36A-4A9D-A306-FD40E1794579}" type="datetime1">
              <a:rPr lang="tr-TR" smtClean="0"/>
              <a:pPr/>
              <a:t>29.09.2025</a:t>
            </a:fld>
            <a:endParaRPr lang="tr-TR"/>
          </a:p>
        </p:txBody>
      </p:sp>
      <p:sp>
        <p:nvSpPr>
          <p:cNvPr id="4" name="Footer Placeholder 3"/>
          <p:cNvSpPr>
            <a:spLocks noGrp="1"/>
          </p:cNvSpPr>
          <p:nvPr>
            <p:ph type="ftr" sz="quarter" idx="11"/>
          </p:nvPr>
        </p:nvSpPr>
        <p:spPr/>
        <p:txBody>
          <a:bodyPr/>
          <a:lstStyle/>
          <a:p>
            <a:endParaRPr lang="tr-TR"/>
          </a:p>
        </p:txBody>
      </p:sp>
      <p:sp>
        <p:nvSpPr>
          <p:cNvPr id="5" name="Slide Number Placeholder 4"/>
          <p:cNvSpPr>
            <a:spLocks noGrp="1"/>
          </p:cNvSpPr>
          <p:nvPr>
            <p:ph type="sldNum" sz="quarter" idx="12"/>
          </p:nvPr>
        </p:nvSpPr>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31379376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BD8477D-E038-48A7-9FC8-1C14742CC729}" type="datetime1">
              <a:rPr lang="tr-TR" smtClean="0"/>
              <a:pPr/>
              <a:t>29.09.2025</a:t>
            </a:fld>
            <a:endParaRPr lang="tr-TR"/>
          </a:p>
        </p:txBody>
      </p:sp>
      <p:sp>
        <p:nvSpPr>
          <p:cNvPr id="3" name="Footer Placeholder 2"/>
          <p:cNvSpPr>
            <a:spLocks noGrp="1"/>
          </p:cNvSpPr>
          <p:nvPr>
            <p:ph type="ftr" sz="quarter" idx="11"/>
          </p:nvPr>
        </p:nvSpPr>
        <p:spPr/>
        <p:txBody>
          <a:bodyPr/>
          <a:lstStyle/>
          <a:p>
            <a:endParaRPr lang="tr-TR"/>
          </a:p>
        </p:txBody>
      </p:sp>
      <p:sp>
        <p:nvSpPr>
          <p:cNvPr id="4" name="Slide Number Placeholder 3"/>
          <p:cNvSpPr>
            <a:spLocks noGrp="1"/>
          </p:cNvSpPr>
          <p:nvPr>
            <p:ph type="sldNum" sz="quarter" idx="12"/>
          </p:nvPr>
        </p:nvSpPr>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5987004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tr-TR"/>
              <a:t>Asıl başlık stilini düzenlemek için tıklayın</a:t>
            </a:r>
            <a:endParaRPr lang="en-US" dirty="0"/>
          </a:p>
        </p:txBody>
      </p:sp>
      <p:sp>
        <p:nvSpPr>
          <p:cNvPr id="3" name="Content Placeholder 2"/>
          <p:cNvSpPr>
            <a:spLocks noGrp="1"/>
          </p:cNvSpPr>
          <p:nvPr>
            <p:ph idx="1"/>
          </p:nvPr>
        </p:nvSpPr>
        <p:spPr>
          <a:xfrm>
            <a:off x="5852159" y="1097280"/>
            <a:ext cx="5212080" cy="46634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Text Placeholder 3"/>
          <p:cNvSpPr>
            <a:spLocks noGrp="1"/>
          </p:cNvSpPr>
          <p:nvPr>
            <p:ph type="body" sz="half" idx="2"/>
          </p:nvPr>
        </p:nvSpPr>
        <p:spPr>
          <a:xfrm>
            <a:off x="1143000" y="2834640"/>
            <a:ext cx="3931920" cy="301752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tıklayın</a:t>
            </a:r>
          </a:p>
        </p:txBody>
      </p:sp>
      <p:sp>
        <p:nvSpPr>
          <p:cNvPr id="5" name="Date Placeholder 4"/>
          <p:cNvSpPr>
            <a:spLocks noGrp="1"/>
          </p:cNvSpPr>
          <p:nvPr>
            <p:ph type="dt" sz="half" idx="10"/>
          </p:nvPr>
        </p:nvSpPr>
        <p:spPr/>
        <p:txBody>
          <a:bodyPr/>
          <a:lstStyle/>
          <a:p>
            <a:fld id="{8B02A16F-DCA0-4AAF-BC2A-00DF49E11361}" type="datetime1">
              <a:rPr lang="tr-TR" smtClean="0"/>
              <a:pPr/>
              <a:t>29.09.2025</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34649952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tr-TR"/>
              <a:t>Asıl başlık stilini düzenlemek için tıklayın</a:t>
            </a:r>
            <a:endParaRPr lang="en-US" dirty="0"/>
          </a:p>
        </p:txBody>
      </p:sp>
      <p:sp>
        <p:nvSpPr>
          <p:cNvPr id="3" name="Picture Placeholder 2"/>
          <p:cNvSpPr>
            <a:spLocks noGrp="1" noChangeAspect="1"/>
          </p:cNvSpPr>
          <p:nvPr>
            <p:ph type="pic" idx="1"/>
          </p:nvPr>
        </p:nvSpPr>
        <p:spPr>
          <a:xfrm>
            <a:off x="5413248" y="1069847"/>
            <a:ext cx="6099048" cy="4800600"/>
          </a:xfrm>
        </p:spPr>
        <p:txBody>
          <a:bodyPr lIns="274320" tIns="182880" anchor="t">
            <a:normAutofit/>
          </a:bodyPr>
          <a:lstStyle>
            <a:lvl1pPr marL="0" indent="0">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tr-TR"/>
              <a:t>Resim eklemek için simgeye tıklayın</a:t>
            </a:r>
            <a:endParaRPr lang="en-US" dirty="0"/>
          </a:p>
        </p:txBody>
      </p:sp>
      <p:sp>
        <p:nvSpPr>
          <p:cNvPr id="4" name="Text Placeholder 3"/>
          <p:cNvSpPr>
            <a:spLocks noGrp="1"/>
          </p:cNvSpPr>
          <p:nvPr>
            <p:ph type="body" sz="half" idx="2"/>
          </p:nvPr>
        </p:nvSpPr>
        <p:spPr>
          <a:xfrm>
            <a:off x="1143000" y="2834640"/>
            <a:ext cx="3931920" cy="288036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tıklayın</a:t>
            </a:r>
          </a:p>
        </p:txBody>
      </p:sp>
      <p:sp>
        <p:nvSpPr>
          <p:cNvPr id="5" name="Date Placeholder 4"/>
          <p:cNvSpPr>
            <a:spLocks noGrp="1"/>
          </p:cNvSpPr>
          <p:nvPr>
            <p:ph type="dt" sz="half" idx="10"/>
          </p:nvPr>
        </p:nvSpPr>
        <p:spPr/>
        <p:txBody>
          <a:bodyPr/>
          <a:lstStyle/>
          <a:p>
            <a:fld id="{601C188A-F51E-4C6A-845A-04A708538496}" type="datetime1">
              <a:rPr lang="tr-TR" smtClean="0"/>
              <a:pPr/>
              <a:t>29.09.2025</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1888599986"/>
      </p:ext>
    </p:extLst>
  </p:cSld>
  <p:clrMapOvr>
    <a:masterClrMapping/>
  </p:clrMapOvr>
  <p:hf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143000" y="609600"/>
            <a:ext cx="9875520" cy="1356360"/>
          </a:xfrm>
          <a:prstGeom prst="rect">
            <a:avLst/>
          </a:prstGeom>
        </p:spPr>
        <p:txBody>
          <a:bodyPr vert="horz" lIns="91440" tIns="45720" rIns="91440" bIns="45720" rtlCol="0" anchor="ctr">
            <a:normAutofit/>
          </a:bodyPr>
          <a:lstStyle/>
          <a:p>
            <a:r>
              <a:rPr lang="tr-TR"/>
              <a:t>Asıl başlık stilini düzenlemek için tıklayın</a:t>
            </a:r>
            <a:endParaRPr lang="en-US" dirty="0"/>
          </a:p>
        </p:txBody>
      </p:sp>
      <p:sp>
        <p:nvSpPr>
          <p:cNvPr id="3" name="Text Placeholder 2"/>
          <p:cNvSpPr>
            <a:spLocks noGrp="1"/>
          </p:cNvSpPr>
          <p:nvPr>
            <p:ph type="body" idx="1"/>
          </p:nvPr>
        </p:nvSpPr>
        <p:spPr>
          <a:xfrm>
            <a:off x="1143000" y="2057400"/>
            <a:ext cx="9872871" cy="4038600"/>
          </a:xfrm>
          <a:prstGeom prst="rect">
            <a:avLst/>
          </a:prstGeom>
        </p:spPr>
        <p:txBody>
          <a:bodyPr vert="horz" lIns="91440" tIns="45720" rIns="91440" bIns="45720" rtlCol="0">
            <a:normAutofit/>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2"/>
          </p:nvPr>
        </p:nvSpPr>
        <p:spPr>
          <a:xfrm>
            <a:off x="1142996" y="6223828"/>
            <a:ext cx="2329074" cy="365125"/>
          </a:xfrm>
          <a:prstGeom prst="rect">
            <a:avLst/>
          </a:prstGeom>
        </p:spPr>
        <p:txBody>
          <a:bodyPr vert="horz" lIns="91440" tIns="45720" rIns="91440" bIns="45720" rtlCol="0" anchor="ctr"/>
          <a:lstStyle>
            <a:lvl1pPr algn="l">
              <a:defRPr sz="1200">
                <a:solidFill>
                  <a:schemeClr val="accent1"/>
                </a:solidFill>
              </a:defRPr>
            </a:lvl1pPr>
          </a:lstStyle>
          <a:p>
            <a:fld id="{601C188A-F51E-4C6A-845A-04A708538496}" type="datetime1">
              <a:rPr lang="tr-TR" smtClean="0"/>
              <a:pPr/>
              <a:t>29.09.2025</a:t>
            </a:fld>
            <a:endParaRPr lang="tr-TR"/>
          </a:p>
        </p:txBody>
      </p:sp>
      <p:sp>
        <p:nvSpPr>
          <p:cNvPr id="5" name="Footer Placeholder 4"/>
          <p:cNvSpPr>
            <a:spLocks noGrp="1"/>
          </p:cNvSpPr>
          <p:nvPr>
            <p:ph type="ftr" sz="quarter" idx="3"/>
          </p:nvPr>
        </p:nvSpPr>
        <p:spPr>
          <a:xfrm>
            <a:off x="3949148" y="6223828"/>
            <a:ext cx="4717774" cy="365125"/>
          </a:xfrm>
          <a:prstGeom prst="rect">
            <a:avLst/>
          </a:prstGeom>
        </p:spPr>
        <p:txBody>
          <a:bodyPr vert="horz" lIns="91440" tIns="45720" rIns="91440" bIns="45720" rtlCol="0" anchor="ctr"/>
          <a:lstStyle>
            <a:lvl1pPr algn="ctr">
              <a:defRPr sz="1200">
                <a:solidFill>
                  <a:schemeClr val="accent1"/>
                </a:solidFill>
              </a:defRPr>
            </a:lvl1pPr>
          </a:lstStyle>
          <a:p>
            <a:endParaRPr lang="tr-TR"/>
          </a:p>
        </p:txBody>
      </p:sp>
      <p:sp>
        <p:nvSpPr>
          <p:cNvPr id="6" name="Slide Number Placeholder 5"/>
          <p:cNvSpPr>
            <a:spLocks noGrp="1"/>
          </p:cNvSpPr>
          <p:nvPr>
            <p:ph type="sldNum" sz="quarter" idx="4"/>
          </p:nvPr>
        </p:nvSpPr>
        <p:spPr>
          <a:xfrm>
            <a:off x="9329530" y="6223828"/>
            <a:ext cx="1706217" cy="365125"/>
          </a:xfrm>
          <a:prstGeom prst="rect">
            <a:avLst/>
          </a:prstGeom>
        </p:spPr>
        <p:txBody>
          <a:bodyPr vert="horz" lIns="91440" tIns="45720" rIns="91440" bIns="45720" rtlCol="0" anchor="ctr"/>
          <a:lstStyle>
            <a:lvl1pPr algn="r">
              <a:defRPr sz="1200">
                <a:solidFill>
                  <a:schemeClr val="accent1"/>
                </a:solidFill>
              </a:defRPr>
            </a:lvl1pPr>
          </a:lstStyle>
          <a:p>
            <a:fld id="{F302176B-0E47-46AC-8F43-DAB4B8A37D06}" type="slidenum">
              <a:rPr lang="tr-TR" smtClean="0"/>
              <a:pPr/>
              <a:t>‹#›</a:t>
            </a:fld>
            <a:endParaRPr lang="tr-TR"/>
          </a:p>
        </p:txBody>
      </p:sp>
    </p:spTree>
    <p:extLst>
      <p:ext uri="{BB962C8B-B14F-4D97-AF65-F5344CB8AC3E}">
        <p14:creationId xmlns:p14="http://schemas.microsoft.com/office/powerpoint/2010/main" val="157812943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p:titleStyle>
    <p:bodyStyle>
      <a:lvl1pPr marL="228600" indent="-182880" algn="l" defTabSz="914400" rtl="0" eaLnBrk="1" latinLnBrk="0" hangingPunct="1">
        <a:lnSpc>
          <a:spcPct val="90000"/>
        </a:lnSpc>
        <a:spcBef>
          <a:spcPts val="1400"/>
        </a:spcBef>
        <a:buClr>
          <a:schemeClr val="accent1"/>
        </a:buClr>
        <a:buSzPct val="80000"/>
        <a:buFont typeface="Corbel" pitchFamily="34" charset="0"/>
        <a:buChar char="•"/>
        <a:defRPr sz="2200" kern="1200">
          <a:solidFill>
            <a:schemeClr val="accent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2000" kern="1200">
          <a:solidFill>
            <a:schemeClr val="accent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800" kern="1200">
          <a:solidFill>
            <a:schemeClr val="accent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diagramLayout" Target="../diagrams/layout2.xml"/><Relationship Id="rId3" Type="http://schemas.openxmlformats.org/officeDocument/2006/relationships/diagramLayout" Target="../diagrams/layout1.xml"/><Relationship Id="rId7" Type="http://schemas.openxmlformats.org/officeDocument/2006/relationships/diagramData" Target="../diagrams/data2.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11" Type="http://schemas.microsoft.com/office/2007/relationships/diagramDrawing" Target="../diagrams/drawing2.xml"/><Relationship Id="rId5" Type="http://schemas.openxmlformats.org/officeDocument/2006/relationships/diagramColors" Target="../diagrams/colors1.xml"/><Relationship Id="rId10" Type="http://schemas.openxmlformats.org/officeDocument/2006/relationships/diagramColors" Target="../diagrams/colors2.xml"/><Relationship Id="rId4" Type="http://schemas.openxmlformats.org/officeDocument/2006/relationships/diagramQuickStyle" Target="../diagrams/quickStyle1.xml"/><Relationship Id="rId9" Type="http://schemas.openxmlformats.org/officeDocument/2006/relationships/diagramQuickStyle" Target="../diagrams/quickStyle2.xml"/></Relationships>
</file>

<file path=ppt/slides/_rels/slide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13.jpeg"/></Relationships>
</file>

<file path=ppt/slides/_rels/slide4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4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ikdörtgen 2">
            <a:extLst>
              <a:ext uri="{FF2B5EF4-FFF2-40B4-BE49-F238E27FC236}">
                <a16:creationId xmlns:a16="http://schemas.microsoft.com/office/drawing/2014/main" id="{D4710E07-D73F-65FB-6FDD-97D50ED05849}"/>
              </a:ext>
            </a:extLst>
          </p:cNvPr>
          <p:cNvSpPr/>
          <p:nvPr/>
        </p:nvSpPr>
        <p:spPr>
          <a:xfrm>
            <a:off x="1668544" y="1793969"/>
            <a:ext cx="8851769" cy="50617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 name="Başlık 1"/>
          <p:cNvSpPr>
            <a:spLocks noGrp="1"/>
          </p:cNvSpPr>
          <p:nvPr>
            <p:ph type="ctrTitle"/>
          </p:nvPr>
        </p:nvSpPr>
        <p:spPr>
          <a:xfrm>
            <a:off x="2299063" y="4380413"/>
            <a:ext cx="8029302" cy="779377"/>
          </a:xfrm>
        </p:spPr>
        <p:txBody>
          <a:bodyPr>
            <a:noAutofit/>
          </a:bodyPr>
          <a:lstStyle/>
          <a:p>
            <a:pPr>
              <a:lnSpc>
                <a:spcPct val="100000"/>
              </a:lnSpc>
            </a:pPr>
            <a:r>
              <a:rPr lang="tr-TR" sz="3600" dirty="0">
                <a:solidFill>
                  <a:schemeClr val="tx1"/>
                </a:solidFill>
                <a:effectLst/>
              </a:rPr>
              <a:t>TONYA</a:t>
            </a:r>
            <a:r>
              <a:rPr lang="tr-TR" sz="3600" b="1" dirty="0">
                <a:solidFill>
                  <a:schemeClr val="tx1"/>
                </a:solidFill>
                <a:effectLst/>
              </a:rPr>
              <a:t> MESLEK YÜKSEKOKULU</a:t>
            </a:r>
          </a:p>
        </p:txBody>
      </p:sp>
      <p:pic>
        <p:nvPicPr>
          <p:cNvPr id="5" name="Picture 6" descr="http://sem.trabzon.edu.tr/wp-content/uploads/2019/05/logo-300x290.png"/>
          <p:cNvPicPr>
            <a:picLocks noChangeAspect="1" noChangeArrowheads="1"/>
          </p:cNvPicPr>
          <p:nvPr/>
        </p:nvPicPr>
        <p:blipFill>
          <a:blip r:embed="rId2"/>
          <a:srcRect/>
          <a:stretch>
            <a:fillRect/>
          </a:stretch>
        </p:blipFill>
        <p:spPr bwMode="auto">
          <a:xfrm>
            <a:off x="4581990" y="983826"/>
            <a:ext cx="3024876" cy="2924049"/>
          </a:xfrm>
          <a:prstGeom prst="rect">
            <a:avLst/>
          </a:prstGeom>
          <a:noFill/>
        </p:spPr>
      </p:pic>
      <p:sp>
        <p:nvSpPr>
          <p:cNvPr id="4" name="Dikdörtgen 3">
            <a:extLst>
              <a:ext uri="{FF2B5EF4-FFF2-40B4-BE49-F238E27FC236}">
                <a16:creationId xmlns:a16="http://schemas.microsoft.com/office/drawing/2014/main" id="{604B6214-BCB9-786E-87B2-5E4D04C3094C}"/>
              </a:ext>
            </a:extLst>
          </p:cNvPr>
          <p:cNvSpPr/>
          <p:nvPr/>
        </p:nvSpPr>
        <p:spPr>
          <a:xfrm>
            <a:off x="5782491" y="5318066"/>
            <a:ext cx="783772" cy="557349"/>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tr-TR"/>
          </a:p>
        </p:txBody>
      </p:sp>
    </p:spTree>
    <p:extLst>
      <p:ext uri="{BB962C8B-B14F-4D97-AF65-F5344CB8AC3E}">
        <p14:creationId xmlns:p14="http://schemas.microsoft.com/office/powerpoint/2010/main" val="21363303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descr="http://sem.trabzon.edu.tr/wp-content/uploads/2019/05/logo-300x290.png">
            <a:extLst>
              <a:ext uri="{FF2B5EF4-FFF2-40B4-BE49-F238E27FC236}">
                <a16:creationId xmlns:a16="http://schemas.microsoft.com/office/drawing/2014/main" id="{E7981601-C76C-0F1F-1438-CA8D93560BD5}"/>
              </a:ext>
            </a:extLst>
          </p:cNvPr>
          <p:cNvPicPr>
            <a:picLocks noChangeAspect="1" noChangeArrowheads="1"/>
          </p:cNvPicPr>
          <p:nvPr/>
        </p:nvPicPr>
        <p:blipFill>
          <a:blip r:embed="rId2" cstate="print"/>
          <a:srcRect/>
          <a:stretch>
            <a:fillRect/>
          </a:stretch>
        </p:blipFill>
        <p:spPr bwMode="auto">
          <a:xfrm>
            <a:off x="244495" y="5493992"/>
            <a:ext cx="1162598" cy="1123845"/>
          </a:xfrm>
          <a:prstGeom prst="rect">
            <a:avLst/>
          </a:prstGeom>
          <a:noFill/>
        </p:spPr>
      </p:pic>
      <p:sp>
        <p:nvSpPr>
          <p:cNvPr id="3" name="Başlık 2"/>
          <p:cNvSpPr>
            <a:spLocks noGrp="1"/>
          </p:cNvSpPr>
          <p:nvPr>
            <p:ph type="title"/>
          </p:nvPr>
        </p:nvSpPr>
        <p:spPr>
          <a:xfrm>
            <a:off x="1092926" y="0"/>
            <a:ext cx="9875520" cy="1356360"/>
          </a:xfrm>
        </p:spPr>
        <p:txBody>
          <a:bodyPr>
            <a:normAutofit/>
          </a:bodyPr>
          <a:lstStyle/>
          <a:p>
            <a:pPr algn="ctr"/>
            <a:r>
              <a:rPr lang="tr-TR" sz="3200" b="1" dirty="0">
                <a:latin typeface="Times New Roman" pitchFamily="18" charset="0"/>
                <a:cs typeface="Times New Roman" pitchFamily="18" charset="0"/>
              </a:rPr>
              <a:t>FİNAL (YARIYIL SONU SINAVI)</a:t>
            </a:r>
            <a:endParaRPr lang="tr-TR" sz="3200" b="1" dirty="0">
              <a:solidFill>
                <a:srgbClr val="FF0000"/>
              </a:solidFill>
              <a:latin typeface="Times New Roman" pitchFamily="18" charset="0"/>
              <a:cs typeface="Times New Roman" pitchFamily="18" charset="0"/>
            </a:endParaRPr>
          </a:p>
        </p:txBody>
      </p:sp>
      <p:sp>
        <p:nvSpPr>
          <p:cNvPr id="2" name="İçerik Yer Tutucusu 1"/>
          <p:cNvSpPr>
            <a:spLocks noGrp="1"/>
          </p:cNvSpPr>
          <p:nvPr>
            <p:ph idx="1"/>
          </p:nvPr>
        </p:nvSpPr>
        <p:spPr>
          <a:xfrm>
            <a:off x="503236" y="1825674"/>
            <a:ext cx="8281853" cy="3199004"/>
          </a:xfrm>
        </p:spPr>
        <p:txBody>
          <a:bodyPr>
            <a:normAutofit/>
          </a:bodyPr>
          <a:lstStyle/>
          <a:p>
            <a:pPr marL="0" indent="0" algn="just">
              <a:lnSpc>
                <a:spcPct val="100000"/>
              </a:lnSpc>
              <a:buFont typeface="Wingdings" pitchFamily="2" charset="2"/>
              <a:buChar char="Ø"/>
            </a:pPr>
            <a:r>
              <a:rPr lang="tr-TR" sz="2000" dirty="0">
                <a:solidFill>
                  <a:schemeClr val="tx1"/>
                </a:solidFill>
                <a:latin typeface="Times New Roman" pitchFamily="18" charset="0"/>
                <a:cs typeface="Times New Roman" pitchFamily="18" charset="0"/>
              </a:rPr>
              <a:t>Bir dersten yarıyıl sonu sınavına girme şartını bir kere yerine getiren öğrenciden, bu dersi daha sonraki yarıyıllarda tekrarlaması durumunda, sadece teorik derslerden devam şartı aranmaz. </a:t>
            </a:r>
            <a:r>
              <a:rPr lang="tr-TR" sz="2000" i="1" dirty="0">
                <a:solidFill>
                  <a:schemeClr val="tx1"/>
                </a:solidFill>
                <a:latin typeface="Times New Roman" pitchFamily="18" charset="0"/>
                <a:cs typeface="Times New Roman" pitchFamily="18" charset="0"/>
              </a:rPr>
              <a:t>Ancak, uygulama, </a:t>
            </a:r>
            <a:r>
              <a:rPr lang="tr-TR" sz="2000" i="1" dirty="0" err="1">
                <a:solidFill>
                  <a:schemeClr val="tx1"/>
                </a:solidFill>
                <a:latin typeface="Times New Roman" pitchFamily="18" charset="0"/>
                <a:cs typeface="Times New Roman" pitchFamily="18" charset="0"/>
              </a:rPr>
              <a:t>laboratuvar</a:t>
            </a:r>
            <a:r>
              <a:rPr lang="tr-TR" sz="2000" i="1" dirty="0">
                <a:solidFill>
                  <a:schemeClr val="tx1"/>
                </a:solidFill>
                <a:latin typeface="Times New Roman" pitchFamily="18" charset="0"/>
                <a:cs typeface="Times New Roman" pitchFamily="18" charset="0"/>
              </a:rPr>
              <a:t> ve derse bağlı diğer yarıyıl içi çalışmalara devam şartı aranır</a:t>
            </a:r>
            <a:r>
              <a:rPr lang="tr-TR" sz="2000" dirty="0">
                <a:solidFill>
                  <a:schemeClr val="tx1"/>
                </a:solidFill>
                <a:latin typeface="Times New Roman" pitchFamily="18" charset="0"/>
                <a:cs typeface="Times New Roman" pitchFamily="18" charset="0"/>
              </a:rPr>
              <a:t>. </a:t>
            </a:r>
          </a:p>
          <a:p>
            <a:pPr marL="0" indent="0" algn="just">
              <a:lnSpc>
                <a:spcPct val="100000"/>
              </a:lnSpc>
              <a:buFont typeface="Wingdings" pitchFamily="2" charset="2"/>
              <a:buChar char="Ø"/>
            </a:pPr>
            <a:r>
              <a:rPr lang="tr-TR" sz="2000" dirty="0">
                <a:latin typeface="Times New Roman" pitchFamily="18" charset="0"/>
                <a:cs typeface="Times New Roman" pitchFamily="18" charset="0"/>
              </a:rPr>
              <a:t>Yarıyıl sonu sınavının harf notuna katkısı %50’dir. Yarıyıl sonu sınavında 100 üzerinden en az 45 puan alma zorunluluğu vardır. Yarıyıl sonu sınavına girmeyen veya bu sınavdan en az 45 puan alamayan öğrencilerin, yarıyıl içi çalışmaları değerlendirmeye katılmaz ve bu öğrenciler (FF) harf notu ile değerlendirilir. </a:t>
            </a:r>
          </a:p>
        </p:txBody>
      </p:sp>
      <p:pic>
        <p:nvPicPr>
          <p:cNvPr id="5" name="Resim 4">
            <a:extLst>
              <a:ext uri="{FF2B5EF4-FFF2-40B4-BE49-F238E27FC236}">
                <a16:creationId xmlns:a16="http://schemas.microsoft.com/office/drawing/2014/main" id="{069E1092-61E3-F32B-1286-BEB77C2FEEB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996746">
            <a:off x="8895734" y="1469354"/>
            <a:ext cx="3260361" cy="3260361"/>
          </a:xfrm>
          <a:prstGeom prst="rect">
            <a:avLst/>
          </a:prstGeom>
        </p:spPr>
      </p:pic>
    </p:spTree>
    <p:extLst>
      <p:ext uri="{BB962C8B-B14F-4D97-AF65-F5344CB8AC3E}">
        <p14:creationId xmlns:p14="http://schemas.microsoft.com/office/powerpoint/2010/main" val="3530441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Başlık"/>
          <p:cNvSpPr>
            <a:spLocks noGrp="1"/>
          </p:cNvSpPr>
          <p:nvPr>
            <p:ph type="title"/>
          </p:nvPr>
        </p:nvSpPr>
        <p:spPr>
          <a:xfrm>
            <a:off x="1158240" y="430146"/>
            <a:ext cx="9875520" cy="1356360"/>
          </a:xfrm>
        </p:spPr>
        <p:txBody>
          <a:bodyPr>
            <a:normAutofit/>
          </a:bodyPr>
          <a:lstStyle/>
          <a:p>
            <a:pPr algn="ctr"/>
            <a:r>
              <a:rPr lang="tr-TR" sz="3200" b="1" dirty="0">
                <a:latin typeface="Times New Roman" pitchFamily="18" charset="0"/>
                <a:cs typeface="Times New Roman" pitchFamily="18" charset="0"/>
              </a:rPr>
              <a:t>MAZERET SINAVLARI</a:t>
            </a:r>
            <a:endParaRPr lang="tr-TR" sz="4800" b="1" dirty="0">
              <a:latin typeface="Times New Roman" pitchFamily="18" charset="0"/>
              <a:cs typeface="Times New Roman" pitchFamily="18" charset="0"/>
            </a:endParaRPr>
          </a:p>
        </p:txBody>
      </p:sp>
      <p:sp>
        <p:nvSpPr>
          <p:cNvPr id="2" name="1 İçerik Yer Tutucusu"/>
          <p:cNvSpPr>
            <a:spLocks noGrp="1"/>
          </p:cNvSpPr>
          <p:nvPr>
            <p:ph idx="1"/>
          </p:nvPr>
        </p:nvSpPr>
        <p:spPr>
          <a:xfrm>
            <a:off x="799581" y="1399743"/>
            <a:ext cx="10173219" cy="4778988"/>
          </a:xfrm>
        </p:spPr>
        <p:txBody>
          <a:bodyPr>
            <a:normAutofit/>
          </a:bodyPr>
          <a:lstStyle/>
          <a:p>
            <a:pPr algn="just">
              <a:buFont typeface="Wingdings" pitchFamily="2" charset="2"/>
              <a:buChar char="Ø"/>
            </a:pPr>
            <a:r>
              <a:rPr lang="tr-TR" dirty="0">
                <a:solidFill>
                  <a:schemeClr val="tx2">
                    <a:lumMod val="75000"/>
                  </a:schemeClr>
                </a:solidFill>
                <a:latin typeface="Times New Roman" pitchFamily="18" charset="0"/>
                <a:cs typeface="Times New Roman" pitchFamily="18" charset="0"/>
              </a:rPr>
              <a:t>Mazeret sınav hakkı, </a:t>
            </a:r>
            <a:r>
              <a:rPr lang="tr-TR" dirty="0">
                <a:solidFill>
                  <a:srgbClr val="C00000"/>
                </a:solidFill>
                <a:latin typeface="Times New Roman" pitchFamily="18" charset="0"/>
                <a:cs typeface="Times New Roman" pitchFamily="18" charset="0"/>
              </a:rPr>
              <a:t>mazereti nedeniyle ara sınavlara giremeyen öğrencilere verilir. Bunun dışında başka hiçbir sınav ve yarıyıl içi çalışmaları için mazeret sınav hakkı verilmez. Ara sınav için mazeret sınavı, yarıyılın son haftasında yapılır.</a:t>
            </a:r>
          </a:p>
          <a:p>
            <a:pPr algn="just"/>
            <a:endParaRPr lang="tr-TR" b="1" dirty="0">
              <a:solidFill>
                <a:schemeClr val="tx2">
                  <a:lumMod val="75000"/>
                </a:schemeClr>
              </a:solidFill>
              <a:latin typeface="Times New Roman" pitchFamily="18" charset="0"/>
              <a:cs typeface="Times New Roman" pitchFamily="18" charset="0"/>
            </a:endParaRPr>
          </a:p>
          <a:p>
            <a:pPr algn="just">
              <a:buFont typeface="Wingdings" pitchFamily="2" charset="2"/>
              <a:buChar char="Ø"/>
            </a:pPr>
            <a:r>
              <a:rPr lang="tr-TR" dirty="0">
                <a:solidFill>
                  <a:schemeClr val="tx1"/>
                </a:solidFill>
                <a:latin typeface="Times New Roman" pitchFamily="18" charset="0"/>
                <a:cs typeface="Times New Roman" pitchFamily="18" charset="0"/>
              </a:rPr>
              <a:t>Mazeret sınavı hastalık nedeniyle sınavlara giremeyen öğrencilerin, sağlıkla ilgili mazeretlerinin kabul edilmesi için </a:t>
            </a:r>
            <a:r>
              <a:rPr lang="tr-TR" dirty="0">
                <a:solidFill>
                  <a:srgbClr val="FF0000"/>
                </a:solidFill>
                <a:latin typeface="Times New Roman" pitchFamily="18" charset="0"/>
                <a:cs typeface="Times New Roman" pitchFamily="18" charset="0"/>
              </a:rPr>
              <a:t>sağlık raporlarının Üniversitenin sağlık kuruluşlarından veya diğer sağlık kurum ve kuruluşlarından</a:t>
            </a:r>
            <a:r>
              <a:rPr lang="tr-TR" dirty="0">
                <a:solidFill>
                  <a:schemeClr val="tx1"/>
                </a:solidFill>
                <a:latin typeface="Times New Roman" pitchFamily="18" charset="0"/>
                <a:cs typeface="Times New Roman" pitchFamily="18" charset="0"/>
              </a:rPr>
              <a:t> alınmış olması gerekir. </a:t>
            </a:r>
          </a:p>
          <a:p>
            <a:pPr algn="just"/>
            <a:endParaRPr lang="tr-TR" dirty="0">
              <a:solidFill>
                <a:schemeClr val="tx2">
                  <a:lumMod val="75000"/>
                </a:schemeClr>
              </a:solidFill>
              <a:latin typeface="Times New Roman" pitchFamily="18" charset="0"/>
              <a:cs typeface="Times New Roman" pitchFamily="18" charset="0"/>
            </a:endParaRPr>
          </a:p>
          <a:p>
            <a:pPr algn="just">
              <a:buFont typeface="Wingdings" pitchFamily="2" charset="2"/>
              <a:buChar char="Ø"/>
            </a:pPr>
            <a:r>
              <a:rPr lang="tr-TR" dirty="0">
                <a:solidFill>
                  <a:schemeClr val="tx1"/>
                </a:solidFill>
                <a:latin typeface="Times New Roman" pitchFamily="18" charset="0"/>
                <a:cs typeface="Times New Roman" pitchFamily="18" charset="0"/>
              </a:rPr>
              <a:t>Mazeret belgelerinin; </a:t>
            </a:r>
            <a:r>
              <a:rPr lang="tr-TR" dirty="0">
                <a:solidFill>
                  <a:srgbClr val="C00000"/>
                </a:solidFill>
                <a:latin typeface="Times New Roman" pitchFamily="18" charset="0"/>
                <a:cs typeface="Times New Roman" pitchFamily="18" charset="0"/>
              </a:rPr>
              <a:t>düzenledikleri mazeret bitimini izleyen ilk hafta içerisinde </a:t>
            </a:r>
            <a:r>
              <a:rPr lang="tr-TR" dirty="0">
                <a:solidFill>
                  <a:schemeClr val="tx1"/>
                </a:solidFill>
                <a:latin typeface="Times New Roman" pitchFamily="18" charset="0"/>
                <a:cs typeface="Times New Roman" pitchFamily="18" charset="0"/>
              </a:rPr>
              <a:t>kayıtlı olduğu birime verilmesi zorunludur. Bu sürenin dışında yapılan başvurular işleme konulmaz. Mazeret sınavlarına girmeyen öğrencilere yeni bir mazeret sınavı yapılmaz.</a:t>
            </a:r>
          </a:p>
        </p:txBody>
      </p:sp>
      <p:pic>
        <p:nvPicPr>
          <p:cNvPr id="5" name="Picture 6" descr="http://sem.trabzon.edu.tr/wp-content/uploads/2019/05/logo-300x290.png">
            <a:extLst>
              <a:ext uri="{FF2B5EF4-FFF2-40B4-BE49-F238E27FC236}">
                <a16:creationId xmlns:a16="http://schemas.microsoft.com/office/drawing/2014/main" id="{979B5DD0-4264-0E00-AB2C-9EA9E1E5F569}"/>
              </a:ext>
            </a:extLst>
          </p:cNvPr>
          <p:cNvPicPr>
            <a:picLocks noChangeAspect="1" noChangeArrowheads="1"/>
          </p:cNvPicPr>
          <p:nvPr/>
        </p:nvPicPr>
        <p:blipFill>
          <a:blip r:embed="rId2" cstate="print"/>
          <a:srcRect/>
          <a:stretch>
            <a:fillRect/>
          </a:stretch>
        </p:blipFill>
        <p:spPr bwMode="auto">
          <a:xfrm>
            <a:off x="244495" y="5493992"/>
            <a:ext cx="1162598" cy="1123845"/>
          </a:xfrm>
          <a:prstGeom prst="rect">
            <a:avLst/>
          </a:prstGeom>
          <a:noFill/>
        </p:spPr>
      </p:pic>
    </p:spTree>
    <p:extLst>
      <p:ext uri="{BB962C8B-B14F-4D97-AF65-F5344CB8AC3E}">
        <p14:creationId xmlns:p14="http://schemas.microsoft.com/office/powerpoint/2010/main" val="25041094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134E9624-F975-8AB6-51DE-11C6D2ABD971}"/>
              </a:ext>
            </a:extLst>
          </p:cNvPr>
          <p:cNvSpPr>
            <a:spLocks noGrp="1"/>
          </p:cNvSpPr>
          <p:nvPr>
            <p:ph type="title"/>
          </p:nvPr>
        </p:nvSpPr>
        <p:spPr/>
        <p:txBody>
          <a:bodyPr>
            <a:normAutofit/>
          </a:bodyPr>
          <a:lstStyle/>
          <a:p>
            <a:pPr algn="ctr"/>
            <a:r>
              <a:rPr lang="tr-TR" sz="3200" b="1" dirty="0">
                <a:latin typeface="Times New Roman" pitchFamily="18" charset="0"/>
                <a:cs typeface="Times New Roman" pitchFamily="18" charset="0"/>
              </a:rPr>
              <a:t>BÜTÜNLEME SINAVI</a:t>
            </a:r>
          </a:p>
        </p:txBody>
      </p:sp>
      <p:sp>
        <p:nvSpPr>
          <p:cNvPr id="3" name="İçerik Yer Tutucusu 2">
            <a:extLst>
              <a:ext uri="{FF2B5EF4-FFF2-40B4-BE49-F238E27FC236}">
                <a16:creationId xmlns:a16="http://schemas.microsoft.com/office/drawing/2014/main" id="{3F5C3DFB-BE0F-4F80-239F-BF6ABF4D3904}"/>
              </a:ext>
            </a:extLst>
          </p:cNvPr>
          <p:cNvSpPr>
            <a:spLocks noGrp="1"/>
          </p:cNvSpPr>
          <p:nvPr>
            <p:ph idx="1"/>
          </p:nvPr>
        </p:nvSpPr>
        <p:spPr/>
        <p:txBody>
          <a:bodyPr/>
          <a:lstStyle/>
          <a:p>
            <a:pPr algn="just">
              <a:buFont typeface="Wingdings" pitchFamily="2" charset="2"/>
              <a:buChar char="Ø"/>
            </a:pPr>
            <a:r>
              <a:rPr lang="tr-TR" dirty="0">
                <a:solidFill>
                  <a:schemeClr val="tx1"/>
                </a:solidFill>
                <a:latin typeface="Times New Roman" pitchFamily="18" charset="0"/>
                <a:cs typeface="Times New Roman" pitchFamily="18" charset="0"/>
              </a:rPr>
              <a:t>Bütünleme sınavına girebilmek için; sınavların yapılacağı eğitim-öğretim yılında ilgili derslere yazılım yapmak ve bu derslerin yarıyıl sonu sınavına girebilme şartlarını yerine getirmiş olmak zorunludur. Bütünleme sınavlarına giremeyen öğrencilere mazeret sınav hakkı verilmez. </a:t>
            </a:r>
          </a:p>
          <a:p>
            <a:pPr algn="just">
              <a:buFont typeface="Wingdings" pitchFamily="2" charset="2"/>
              <a:buChar char="Ø"/>
            </a:pPr>
            <a:r>
              <a:rPr lang="tr-TR" dirty="0">
                <a:solidFill>
                  <a:srgbClr val="FF0000"/>
                </a:solidFill>
                <a:latin typeface="Times New Roman" pitchFamily="18" charset="0"/>
                <a:cs typeface="Times New Roman" pitchFamily="18" charset="0"/>
              </a:rPr>
              <a:t>Bütünleme sınavında 100 üzerinden en az 45 puan almak zorunludur.</a:t>
            </a:r>
          </a:p>
          <a:p>
            <a:pPr algn="just">
              <a:buFont typeface="Wingdings" pitchFamily="2" charset="2"/>
              <a:buChar char="Ø"/>
            </a:pPr>
            <a:r>
              <a:rPr lang="tr-TR" dirty="0">
                <a:solidFill>
                  <a:schemeClr val="tx1"/>
                </a:solidFill>
                <a:latin typeface="Times New Roman" pitchFamily="18" charset="0"/>
                <a:cs typeface="Times New Roman" pitchFamily="18" charset="0"/>
              </a:rPr>
              <a:t>Bütünleme sınavına giren öğrencilerin yarıyıl not ortalaması hesabında, bütünleme sınav notları dikkate alınır.</a:t>
            </a:r>
          </a:p>
        </p:txBody>
      </p:sp>
      <p:sp>
        <p:nvSpPr>
          <p:cNvPr id="4" name="Slayt Numarası Yer Tutucusu 3">
            <a:extLst>
              <a:ext uri="{FF2B5EF4-FFF2-40B4-BE49-F238E27FC236}">
                <a16:creationId xmlns:a16="http://schemas.microsoft.com/office/drawing/2014/main" id="{D634A0A4-CEA1-7986-DA54-B9AAB907806D}"/>
              </a:ext>
            </a:extLst>
          </p:cNvPr>
          <p:cNvSpPr>
            <a:spLocks noGrp="1"/>
          </p:cNvSpPr>
          <p:nvPr>
            <p:ph type="sldNum" sz="quarter" idx="12"/>
          </p:nvPr>
        </p:nvSpPr>
        <p:spPr/>
        <p:txBody>
          <a:bodyPr/>
          <a:lstStyle/>
          <a:p>
            <a:fld id="{F302176B-0E47-46AC-8F43-DAB4B8A37D06}" type="slidenum">
              <a:rPr lang="tr-TR" smtClean="0"/>
              <a:pPr/>
              <a:t>12</a:t>
            </a:fld>
            <a:endParaRPr lang="tr-TR"/>
          </a:p>
        </p:txBody>
      </p:sp>
      <p:pic>
        <p:nvPicPr>
          <p:cNvPr id="6" name="Picture 6" descr="http://sem.trabzon.edu.tr/wp-content/uploads/2019/05/logo-300x290.png">
            <a:extLst>
              <a:ext uri="{FF2B5EF4-FFF2-40B4-BE49-F238E27FC236}">
                <a16:creationId xmlns:a16="http://schemas.microsoft.com/office/drawing/2014/main" id="{45709051-EADD-9908-7AB9-E232F77BED9A}"/>
              </a:ext>
            </a:extLst>
          </p:cNvPr>
          <p:cNvPicPr>
            <a:picLocks noChangeAspect="1" noChangeArrowheads="1"/>
          </p:cNvPicPr>
          <p:nvPr/>
        </p:nvPicPr>
        <p:blipFill>
          <a:blip r:embed="rId2" cstate="print"/>
          <a:srcRect/>
          <a:stretch>
            <a:fillRect/>
          </a:stretch>
        </p:blipFill>
        <p:spPr bwMode="auto">
          <a:xfrm>
            <a:off x="244495" y="5493992"/>
            <a:ext cx="1162598" cy="1123845"/>
          </a:xfrm>
          <a:prstGeom prst="rect">
            <a:avLst/>
          </a:prstGeom>
          <a:noFill/>
        </p:spPr>
      </p:pic>
    </p:spTree>
    <p:extLst>
      <p:ext uri="{BB962C8B-B14F-4D97-AF65-F5344CB8AC3E}">
        <p14:creationId xmlns:p14="http://schemas.microsoft.com/office/powerpoint/2010/main" val="14281318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77A86BD7-4D1B-E89C-9BE1-5CB3A06CE160}"/>
              </a:ext>
            </a:extLst>
          </p:cNvPr>
          <p:cNvSpPr>
            <a:spLocks noGrp="1"/>
          </p:cNvSpPr>
          <p:nvPr>
            <p:ph type="title"/>
          </p:nvPr>
        </p:nvSpPr>
        <p:spPr/>
        <p:txBody>
          <a:bodyPr>
            <a:normAutofit/>
          </a:bodyPr>
          <a:lstStyle/>
          <a:p>
            <a:pPr algn="ctr"/>
            <a:r>
              <a:rPr lang="tr-TR" sz="3200" b="1" dirty="0">
                <a:solidFill>
                  <a:srgbClr val="FF0000"/>
                </a:solidFill>
                <a:latin typeface="Times New Roman" pitchFamily="18" charset="0"/>
                <a:cs typeface="Times New Roman" pitchFamily="18" charset="0"/>
              </a:rPr>
              <a:t>MEZUNİYET SINAVI</a:t>
            </a:r>
          </a:p>
        </p:txBody>
      </p:sp>
      <p:sp>
        <p:nvSpPr>
          <p:cNvPr id="3" name="İçerik Yer Tutucusu 2">
            <a:extLst>
              <a:ext uri="{FF2B5EF4-FFF2-40B4-BE49-F238E27FC236}">
                <a16:creationId xmlns:a16="http://schemas.microsoft.com/office/drawing/2014/main" id="{D1FD4833-4DCB-38DF-6202-3095829650D4}"/>
              </a:ext>
            </a:extLst>
          </p:cNvPr>
          <p:cNvSpPr>
            <a:spLocks noGrp="1"/>
          </p:cNvSpPr>
          <p:nvPr>
            <p:ph idx="1"/>
          </p:nvPr>
        </p:nvSpPr>
        <p:spPr>
          <a:xfrm>
            <a:off x="1145649" y="1865811"/>
            <a:ext cx="9872871" cy="4038600"/>
          </a:xfrm>
        </p:spPr>
        <p:txBody>
          <a:bodyPr>
            <a:normAutofit lnSpcReduction="10000"/>
          </a:bodyPr>
          <a:lstStyle/>
          <a:p>
            <a:pPr algn="just">
              <a:buFont typeface="Wingdings" pitchFamily="2" charset="2"/>
              <a:buChar char="Ø"/>
            </a:pPr>
            <a:r>
              <a:rPr lang="tr-TR" dirty="0">
                <a:solidFill>
                  <a:schemeClr val="tx1"/>
                </a:solidFill>
                <a:latin typeface="Times New Roman" pitchFamily="18" charset="0"/>
                <a:cs typeface="Times New Roman" pitchFamily="18" charset="0"/>
              </a:rPr>
              <a:t>Mezuniyetlerine bir dersi kalan öğrencilerin başarısız dersi için mezuniyet sınavı yapılır.</a:t>
            </a:r>
          </a:p>
          <a:p>
            <a:pPr algn="just">
              <a:buFont typeface="Wingdings" pitchFamily="2" charset="2"/>
              <a:buChar char="Ø"/>
            </a:pPr>
            <a:r>
              <a:rPr lang="tr-TR" dirty="0">
                <a:solidFill>
                  <a:schemeClr val="tx1"/>
                </a:solidFill>
                <a:latin typeface="Times New Roman" pitchFamily="18" charset="0"/>
                <a:cs typeface="Times New Roman" pitchFamily="18" charset="0"/>
              </a:rPr>
              <a:t>Öğrencilerin mezuniyet sınavına girebilmeleri için, ilgili dersin yarıyıl sonu sınavına girebilme şartlarını yerine getirmiş olmaları zorunludur.</a:t>
            </a:r>
          </a:p>
          <a:p>
            <a:pPr algn="just">
              <a:buFont typeface="Wingdings" pitchFamily="2" charset="2"/>
              <a:buChar char="Ø"/>
            </a:pPr>
            <a:r>
              <a:rPr lang="tr-TR" dirty="0">
                <a:solidFill>
                  <a:schemeClr val="tx1"/>
                </a:solidFill>
                <a:latin typeface="Times New Roman" pitchFamily="18" charset="0"/>
                <a:cs typeface="Times New Roman" pitchFamily="18" charset="0"/>
              </a:rPr>
              <a:t>Başarılı olabilmek için dersin bulunduğu yarıyıl ortalaması 2,00 ve üstünde ise 100 üzerinden en az 50, yarıyıl ortalaması 2,00 değerinin altında ise en az 60 puan almak zorunludur.</a:t>
            </a:r>
          </a:p>
          <a:p>
            <a:pPr algn="just">
              <a:buFont typeface="Wingdings" pitchFamily="2" charset="2"/>
              <a:buChar char="Ø"/>
            </a:pPr>
            <a:r>
              <a:rPr lang="tr-TR" dirty="0">
                <a:solidFill>
                  <a:schemeClr val="tx1"/>
                </a:solidFill>
                <a:latin typeface="Times New Roman" pitchFamily="18" charset="0"/>
                <a:cs typeface="Times New Roman" pitchFamily="18" charset="0"/>
              </a:rPr>
              <a:t>Harfli not sistemine dönüşüm işleminde mutlak not sistemi kullanılır. Sınavda alınan harfli not, o dersin ilgili dönemdeki başarı notu yerine geçer.</a:t>
            </a:r>
          </a:p>
          <a:p>
            <a:pPr algn="just">
              <a:buFont typeface="Wingdings" pitchFamily="2" charset="2"/>
              <a:buChar char="Ø"/>
            </a:pPr>
            <a:r>
              <a:rPr lang="tr-TR" dirty="0">
                <a:solidFill>
                  <a:schemeClr val="tx1"/>
                </a:solidFill>
                <a:latin typeface="Times New Roman" pitchFamily="18" charset="0"/>
                <a:cs typeface="Times New Roman" pitchFamily="18" charset="0"/>
              </a:rPr>
              <a:t>Mezuniyet sınavında alınan not, mezuniyet sınavına girilen dersin yarıyılı ortalamasında dikkate alınmaz, öğrencinin genel not ortalamasında dikkate alınır. </a:t>
            </a:r>
          </a:p>
        </p:txBody>
      </p:sp>
      <p:sp>
        <p:nvSpPr>
          <p:cNvPr id="4" name="Slayt Numarası Yer Tutucusu 3">
            <a:extLst>
              <a:ext uri="{FF2B5EF4-FFF2-40B4-BE49-F238E27FC236}">
                <a16:creationId xmlns:a16="http://schemas.microsoft.com/office/drawing/2014/main" id="{ADA191AC-0972-D80F-B767-A80484DB9945}"/>
              </a:ext>
            </a:extLst>
          </p:cNvPr>
          <p:cNvSpPr>
            <a:spLocks noGrp="1"/>
          </p:cNvSpPr>
          <p:nvPr>
            <p:ph type="sldNum" sz="quarter" idx="12"/>
          </p:nvPr>
        </p:nvSpPr>
        <p:spPr/>
        <p:txBody>
          <a:bodyPr/>
          <a:lstStyle/>
          <a:p>
            <a:fld id="{F302176B-0E47-46AC-8F43-DAB4B8A37D06}" type="slidenum">
              <a:rPr lang="tr-TR" smtClean="0"/>
              <a:pPr/>
              <a:t>13</a:t>
            </a:fld>
            <a:endParaRPr lang="tr-TR"/>
          </a:p>
        </p:txBody>
      </p:sp>
      <p:pic>
        <p:nvPicPr>
          <p:cNvPr id="6" name="Picture 6" descr="http://sem.trabzon.edu.tr/wp-content/uploads/2019/05/logo-300x290.png">
            <a:extLst>
              <a:ext uri="{FF2B5EF4-FFF2-40B4-BE49-F238E27FC236}">
                <a16:creationId xmlns:a16="http://schemas.microsoft.com/office/drawing/2014/main" id="{F58C504E-7FA2-8C88-FAF9-5A904D493520}"/>
              </a:ext>
            </a:extLst>
          </p:cNvPr>
          <p:cNvPicPr>
            <a:picLocks noChangeAspect="1" noChangeArrowheads="1"/>
          </p:cNvPicPr>
          <p:nvPr/>
        </p:nvPicPr>
        <p:blipFill>
          <a:blip r:embed="rId2" cstate="print"/>
          <a:srcRect/>
          <a:stretch>
            <a:fillRect/>
          </a:stretch>
        </p:blipFill>
        <p:spPr bwMode="auto">
          <a:xfrm>
            <a:off x="244495" y="5493992"/>
            <a:ext cx="1162598" cy="1123845"/>
          </a:xfrm>
          <a:prstGeom prst="rect">
            <a:avLst/>
          </a:prstGeom>
          <a:noFill/>
        </p:spPr>
      </p:pic>
    </p:spTree>
    <p:extLst>
      <p:ext uri="{BB962C8B-B14F-4D97-AF65-F5344CB8AC3E}">
        <p14:creationId xmlns:p14="http://schemas.microsoft.com/office/powerpoint/2010/main" val="35861954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CA91473C-67C5-A6D9-6782-B14788F3474D}"/>
              </a:ext>
            </a:extLst>
          </p:cNvPr>
          <p:cNvSpPr>
            <a:spLocks noGrp="1"/>
          </p:cNvSpPr>
          <p:nvPr>
            <p:ph type="title"/>
          </p:nvPr>
        </p:nvSpPr>
        <p:spPr/>
        <p:txBody>
          <a:bodyPr>
            <a:normAutofit/>
          </a:bodyPr>
          <a:lstStyle/>
          <a:p>
            <a:pPr algn="ctr"/>
            <a:r>
              <a:rPr lang="tr-TR" sz="3200" b="1" dirty="0">
                <a:latin typeface="Times New Roman" pitchFamily="18" charset="0"/>
                <a:cs typeface="Times New Roman" pitchFamily="18" charset="0"/>
              </a:rPr>
              <a:t>EK SINAV</a:t>
            </a:r>
          </a:p>
        </p:txBody>
      </p:sp>
      <p:sp>
        <p:nvSpPr>
          <p:cNvPr id="3" name="İçerik Yer Tutucusu 2">
            <a:extLst>
              <a:ext uri="{FF2B5EF4-FFF2-40B4-BE49-F238E27FC236}">
                <a16:creationId xmlns:a16="http://schemas.microsoft.com/office/drawing/2014/main" id="{80713779-EFA3-0AAE-18D6-2192DBC0018D}"/>
              </a:ext>
            </a:extLst>
          </p:cNvPr>
          <p:cNvSpPr>
            <a:spLocks noGrp="1"/>
          </p:cNvSpPr>
          <p:nvPr>
            <p:ph idx="1"/>
          </p:nvPr>
        </p:nvSpPr>
        <p:spPr>
          <a:xfrm>
            <a:off x="1143000" y="1796143"/>
            <a:ext cx="9872871" cy="4038600"/>
          </a:xfrm>
        </p:spPr>
        <p:txBody>
          <a:bodyPr/>
          <a:lstStyle/>
          <a:p>
            <a:pPr algn="just">
              <a:lnSpc>
                <a:spcPct val="100000"/>
              </a:lnSpc>
              <a:buFont typeface="Wingdings" pitchFamily="2" charset="2"/>
              <a:buChar char="Ø"/>
            </a:pPr>
            <a:r>
              <a:rPr lang="tr-TR" dirty="0">
                <a:solidFill>
                  <a:schemeClr val="tx1"/>
                </a:solidFill>
                <a:latin typeface="Times New Roman" pitchFamily="18" charset="0"/>
                <a:cs typeface="Times New Roman" pitchFamily="18" charset="0"/>
              </a:rPr>
              <a:t>Ek sınav; azami öğrenim süreleri sonunda kayıtlı olduğu öğretim kurumundan mezun olabilmek için final ve bütünleme sınavlarına girme hakkı bulunan son sınıf öğrencilerine başarısız oldukları bütün dersler için verilen ek final ve ek bütünleme sınavlarıdır.</a:t>
            </a:r>
          </a:p>
          <a:p>
            <a:pPr algn="just">
              <a:lnSpc>
                <a:spcPct val="100000"/>
              </a:lnSpc>
              <a:buFont typeface="Wingdings" pitchFamily="2" charset="2"/>
              <a:buChar char="Ø"/>
            </a:pPr>
            <a:r>
              <a:rPr lang="tr-TR" dirty="0">
                <a:solidFill>
                  <a:srgbClr val="FF0000"/>
                </a:solidFill>
                <a:latin typeface="Times New Roman" pitchFamily="18" charset="0"/>
                <a:cs typeface="Times New Roman" pitchFamily="18" charset="0"/>
              </a:rPr>
              <a:t>Ek sınavında başarılı olabilmek için en az 60 puan almak zorunludur. </a:t>
            </a:r>
          </a:p>
          <a:p>
            <a:pPr algn="just">
              <a:lnSpc>
                <a:spcPct val="100000"/>
              </a:lnSpc>
              <a:buFont typeface="Wingdings" pitchFamily="2" charset="2"/>
              <a:buChar char="Ø"/>
            </a:pPr>
            <a:r>
              <a:rPr lang="tr-TR" dirty="0">
                <a:solidFill>
                  <a:schemeClr val="tx1"/>
                </a:solidFill>
                <a:latin typeface="Times New Roman" pitchFamily="18" charset="0"/>
                <a:cs typeface="Times New Roman" pitchFamily="18" charset="0"/>
              </a:rPr>
              <a:t>Ek sınavı başarı notunun belirlenmesinde yarıyıl içi çalışmaları değerlendirmeye katılmaz.</a:t>
            </a:r>
          </a:p>
          <a:p>
            <a:pPr algn="just">
              <a:lnSpc>
                <a:spcPct val="100000"/>
              </a:lnSpc>
              <a:buFont typeface="Wingdings" pitchFamily="2" charset="2"/>
              <a:buChar char="Ø"/>
            </a:pPr>
            <a:r>
              <a:rPr lang="tr-TR" dirty="0">
                <a:solidFill>
                  <a:schemeClr val="tx1"/>
                </a:solidFill>
                <a:latin typeface="Times New Roman" pitchFamily="18" charset="0"/>
                <a:cs typeface="Times New Roman" pitchFamily="18" charset="0"/>
              </a:rPr>
              <a:t>Harfli not sistemine dönüşüm işleminde mutlak not sistemi kullanılır. Sınavda alınan harfli not, o dersin ilgili dönemdeki başarı notu yerine geçer.</a:t>
            </a:r>
          </a:p>
        </p:txBody>
      </p:sp>
      <p:sp>
        <p:nvSpPr>
          <p:cNvPr id="4" name="Slayt Numarası Yer Tutucusu 3">
            <a:extLst>
              <a:ext uri="{FF2B5EF4-FFF2-40B4-BE49-F238E27FC236}">
                <a16:creationId xmlns:a16="http://schemas.microsoft.com/office/drawing/2014/main" id="{840E8690-95DC-A07E-0BCB-1E0802BBA5EB}"/>
              </a:ext>
            </a:extLst>
          </p:cNvPr>
          <p:cNvSpPr>
            <a:spLocks noGrp="1"/>
          </p:cNvSpPr>
          <p:nvPr>
            <p:ph type="sldNum" sz="quarter" idx="12"/>
          </p:nvPr>
        </p:nvSpPr>
        <p:spPr/>
        <p:txBody>
          <a:bodyPr/>
          <a:lstStyle/>
          <a:p>
            <a:fld id="{F302176B-0E47-46AC-8F43-DAB4B8A37D06}" type="slidenum">
              <a:rPr lang="tr-TR" smtClean="0"/>
              <a:pPr/>
              <a:t>14</a:t>
            </a:fld>
            <a:endParaRPr lang="tr-TR"/>
          </a:p>
        </p:txBody>
      </p:sp>
      <p:pic>
        <p:nvPicPr>
          <p:cNvPr id="6" name="Picture 6" descr="http://sem.trabzon.edu.tr/wp-content/uploads/2019/05/logo-300x290.png">
            <a:extLst>
              <a:ext uri="{FF2B5EF4-FFF2-40B4-BE49-F238E27FC236}">
                <a16:creationId xmlns:a16="http://schemas.microsoft.com/office/drawing/2014/main" id="{C2087AED-AD82-BA1F-A91C-8EAB7116A86C}"/>
              </a:ext>
            </a:extLst>
          </p:cNvPr>
          <p:cNvPicPr>
            <a:picLocks noChangeAspect="1" noChangeArrowheads="1"/>
          </p:cNvPicPr>
          <p:nvPr/>
        </p:nvPicPr>
        <p:blipFill>
          <a:blip r:embed="rId2" cstate="print"/>
          <a:srcRect/>
          <a:stretch>
            <a:fillRect/>
          </a:stretch>
        </p:blipFill>
        <p:spPr bwMode="auto">
          <a:xfrm>
            <a:off x="244495" y="5493992"/>
            <a:ext cx="1162598" cy="1123845"/>
          </a:xfrm>
          <a:prstGeom prst="rect">
            <a:avLst/>
          </a:prstGeom>
          <a:noFill/>
        </p:spPr>
      </p:pic>
    </p:spTree>
    <p:extLst>
      <p:ext uri="{BB962C8B-B14F-4D97-AF65-F5344CB8AC3E}">
        <p14:creationId xmlns:p14="http://schemas.microsoft.com/office/powerpoint/2010/main" val="92191369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Başlık"/>
          <p:cNvSpPr>
            <a:spLocks noGrp="1"/>
          </p:cNvSpPr>
          <p:nvPr>
            <p:ph type="title"/>
          </p:nvPr>
        </p:nvSpPr>
        <p:spPr>
          <a:xfrm>
            <a:off x="2238618" y="452590"/>
            <a:ext cx="7756263" cy="1054250"/>
          </a:xfrm>
        </p:spPr>
        <p:txBody>
          <a:bodyPr>
            <a:normAutofit/>
          </a:bodyPr>
          <a:lstStyle/>
          <a:p>
            <a:pPr algn="ctr"/>
            <a:r>
              <a:rPr lang="tr-TR" sz="3200" b="1" dirty="0">
                <a:solidFill>
                  <a:srgbClr val="FF0000"/>
                </a:solidFill>
                <a:latin typeface="Times New Roman" pitchFamily="18" charset="0"/>
                <a:cs typeface="Times New Roman" pitchFamily="18" charset="0"/>
              </a:rPr>
              <a:t>SINAV SONUCUNA İTİRAZ</a:t>
            </a:r>
            <a:endParaRPr lang="tr-TR" sz="4800" b="1" dirty="0">
              <a:solidFill>
                <a:srgbClr val="FF0000"/>
              </a:solidFill>
              <a:latin typeface="Times New Roman" pitchFamily="18" charset="0"/>
              <a:cs typeface="Times New Roman" pitchFamily="18" charset="0"/>
            </a:endParaRPr>
          </a:p>
        </p:txBody>
      </p:sp>
      <p:sp>
        <p:nvSpPr>
          <p:cNvPr id="2" name="1 İçerik Yer Tutucusu"/>
          <p:cNvSpPr>
            <a:spLocks noGrp="1"/>
          </p:cNvSpPr>
          <p:nvPr>
            <p:ph idx="1"/>
          </p:nvPr>
        </p:nvSpPr>
        <p:spPr>
          <a:xfrm>
            <a:off x="1291046" y="1804852"/>
            <a:ext cx="9872871" cy="4038600"/>
          </a:xfrm>
        </p:spPr>
        <p:txBody>
          <a:bodyPr>
            <a:normAutofit/>
          </a:bodyPr>
          <a:lstStyle/>
          <a:p>
            <a:pPr algn="just">
              <a:buFont typeface="Wingdings" pitchFamily="2" charset="2"/>
              <a:buChar char="Ø"/>
            </a:pPr>
            <a:r>
              <a:rPr lang="tr-TR" dirty="0">
                <a:solidFill>
                  <a:schemeClr val="tx1"/>
                </a:solidFill>
                <a:latin typeface="Times New Roman" pitchFamily="18" charset="0"/>
                <a:cs typeface="Times New Roman" pitchFamily="18" charset="0"/>
              </a:rPr>
              <a:t>Sınav notlarında herhangi bir maddi hatanın yapılmış olması durumunda, </a:t>
            </a:r>
            <a:r>
              <a:rPr lang="tr-TR" dirty="0">
                <a:solidFill>
                  <a:srgbClr val="FF0000"/>
                </a:solidFill>
                <a:latin typeface="Times New Roman" pitchFamily="18" charset="0"/>
                <a:cs typeface="Times New Roman" pitchFamily="18" charset="0"/>
              </a:rPr>
              <a:t>düzeltme başvurusu, notların ilanını takip eden</a:t>
            </a:r>
            <a:r>
              <a:rPr lang="tr-TR" dirty="0">
                <a:solidFill>
                  <a:srgbClr val="C00000"/>
                </a:solidFill>
                <a:latin typeface="Times New Roman" pitchFamily="18" charset="0"/>
                <a:cs typeface="Times New Roman" pitchFamily="18" charset="0"/>
              </a:rPr>
              <a:t> </a:t>
            </a:r>
            <a:r>
              <a:rPr lang="tr-TR" dirty="0">
                <a:solidFill>
                  <a:schemeClr val="tx1"/>
                </a:solidFill>
                <a:latin typeface="Times New Roman" pitchFamily="18" charset="0"/>
                <a:cs typeface="Times New Roman" pitchFamily="18" charset="0"/>
              </a:rPr>
              <a:t>3 (üç) iş günü </a:t>
            </a:r>
            <a:r>
              <a:rPr lang="tr-TR" dirty="0">
                <a:solidFill>
                  <a:srgbClr val="FF0000"/>
                </a:solidFill>
                <a:latin typeface="Times New Roman" pitchFamily="18" charset="0"/>
                <a:cs typeface="Times New Roman" pitchFamily="18" charset="0"/>
              </a:rPr>
              <a:t>içinde yapılır. </a:t>
            </a:r>
          </a:p>
          <a:p>
            <a:pPr algn="just">
              <a:buFont typeface="Wingdings" pitchFamily="2" charset="2"/>
              <a:buChar char="Ø"/>
            </a:pPr>
            <a:r>
              <a:rPr lang="tr-TR" dirty="0">
                <a:solidFill>
                  <a:srgbClr val="FF0000"/>
                </a:solidFill>
                <a:latin typeface="Times New Roman" pitchFamily="18" charset="0"/>
                <a:cs typeface="Times New Roman" pitchFamily="18" charset="0"/>
              </a:rPr>
              <a:t>Başvurular, öğrencinin bağlı olduğu ilgili birimce yedi gün içinde karara bağlanır</a:t>
            </a:r>
            <a:r>
              <a:rPr lang="tr-TR" dirty="0">
                <a:latin typeface="Times New Roman" pitchFamily="18" charset="0"/>
                <a:cs typeface="Times New Roman" pitchFamily="18" charset="0"/>
              </a:rPr>
              <a:t>. </a:t>
            </a:r>
          </a:p>
        </p:txBody>
      </p:sp>
      <p:pic>
        <p:nvPicPr>
          <p:cNvPr id="5" name="Picture 6" descr="http://sem.trabzon.edu.tr/wp-content/uploads/2019/05/logo-300x290.png">
            <a:extLst>
              <a:ext uri="{FF2B5EF4-FFF2-40B4-BE49-F238E27FC236}">
                <a16:creationId xmlns:a16="http://schemas.microsoft.com/office/drawing/2014/main" id="{2B725488-FD1D-D314-0932-EA6F18606474}"/>
              </a:ext>
            </a:extLst>
          </p:cNvPr>
          <p:cNvPicPr>
            <a:picLocks noChangeAspect="1" noChangeArrowheads="1"/>
          </p:cNvPicPr>
          <p:nvPr/>
        </p:nvPicPr>
        <p:blipFill>
          <a:blip r:embed="rId2" cstate="print"/>
          <a:srcRect/>
          <a:stretch>
            <a:fillRect/>
          </a:stretch>
        </p:blipFill>
        <p:spPr bwMode="auto">
          <a:xfrm>
            <a:off x="244495" y="5493992"/>
            <a:ext cx="1162598" cy="1123845"/>
          </a:xfrm>
          <a:prstGeom prst="rect">
            <a:avLst/>
          </a:prstGeom>
          <a:noFill/>
        </p:spPr>
      </p:pic>
    </p:spTree>
    <p:extLst>
      <p:ext uri="{BB962C8B-B14F-4D97-AF65-F5344CB8AC3E}">
        <p14:creationId xmlns:p14="http://schemas.microsoft.com/office/powerpoint/2010/main" val="35603977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2"/>
          <p:cNvSpPr>
            <a:spLocks noGrp="1"/>
          </p:cNvSpPr>
          <p:nvPr>
            <p:ph type="title"/>
          </p:nvPr>
        </p:nvSpPr>
        <p:spPr/>
        <p:txBody>
          <a:bodyPr>
            <a:normAutofit/>
          </a:bodyPr>
          <a:lstStyle/>
          <a:p>
            <a:pPr algn="ctr"/>
            <a:r>
              <a:rPr lang="de-DE" altLang="tr-TR" sz="3200" b="1" dirty="0">
                <a:solidFill>
                  <a:srgbClr val="FF0000"/>
                </a:solidFill>
                <a:latin typeface="Times New Roman" pitchFamily="18" charset="0"/>
                <a:cs typeface="Times New Roman" pitchFamily="18" charset="0"/>
              </a:rPr>
              <a:t>DERS BAŞARI NOTU</a:t>
            </a:r>
            <a:endParaRPr lang="tr-TR" sz="3200" b="1" dirty="0">
              <a:solidFill>
                <a:srgbClr val="FF0000"/>
              </a:solidFill>
              <a:latin typeface="Times New Roman" pitchFamily="18" charset="0"/>
              <a:cs typeface="Times New Roman" pitchFamily="18" charset="0"/>
            </a:endParaRPr>
          </a:p>
        </p:txBody>
      </p:sp>
      <p:sp>
        <p:nvSpPr>
          <p:cNvPr id="2" name="İçerik Yer Tutucusu 1"/>
          <p:cNvSpPr>
            <a:spLocks noGrp="1"/>
          </p:cNvSpPr>
          <p:nvPr>
            <p:ph idx="1"/>
          </p:nvPr>
        </p:nvSpPr>
        <p:spPr>
          <a:xfrm>
            <a:off x="670560" y="2588392"/>
            <a:ext cx="6982968" cy="2549730"/>
          </a:xfrm>
        </p:spPr>
        <p:txBody>
          <a:bodyPr>
            <a:normAutofit/>
          </a:bodyPr>
          <a:lstStyle/>
          <a:p>
            <a:pPr marL="0" indent="0" algn="just">
              <a:buFont typeface="Wingdings" pitchFamily="2" charset="2"/>
              <a:buChar char="Ø"/>
            </a:pPr>
            <a:r>
              <a:rPr lang="de-DE" altLang="tr-TR" sz="2000" dirty="0" err="1">
                <a:solidFill>
                  <a:schemeClr val="tx1"/>
                </a:solidFill>
                <a:latin typeface="Times New Roman" pitchFamily="18" charset="0"/>
                <a:cs typeface="Times New Roman" pitchFamily="18" charset="0"/>
              </a:rPr>
              <a:t>Ders</a:t>
            </a:r>
            <a:r>
              <a:rPr lang="de-DE" altLang="tr-TR" sz="2000" dirty="0">
                <a:solidFill>
                  <a:schemeClr val="tx1"/>
                </a:solidFill>
                <a:latin typeface="Times New Roman" pitchFamily="18" charset="0"/>
                <a:cs typeface="Times New Roman" pitchFamily="18" charset="0"/>
              </a:rPr>
              <a:t> </a:t>
            </a:r>
            <a:r>
              <a:rPr lang="de-DE" altLang="tr-TR" sz="2000" dirty="0" err="1">
                <a:solidFill>
                  <a:schemeClr val="tx1"/>
                </a:solidFill>
                <a:latin typeface="Times New Roman" pitchFamily="18" charset="0"/>
                <a:cs typeface="Times New Roman" pitchFamily="18" charset="0"/>
              </a:rPr>
              <a:t>başarı</a:t>
            </a:r>
            <a:r>
              <a:rPr lang="de-DE" altLang="tr-TR" sz="2000" dirty="0">
                <a:solidFill>
                  <a:schemeClr val="tx1"/>
                </a:solidFill>
                <a:latin typeface="Times New Roman" pitchFamily="18" charset="0"/>
                <a:cs typeface="Times New Roman" pitchFamily="18" charset="0"/>
              </a:rPr>
              <a:t> </a:t>
            </a:r>
            <a:r>
              <a:rPr lang="de-DE" altLang="tr-TR" sz="2000" dirty="0" err="1">
                <a:solidFill>
                  <a:schemeClr val="tx1"/>
                </a:solidFill>
                <a:latin typeface="Times New Roman" pitchFamily="18" charset="0"/>
                <a:cs typeface="Times New Roman" pitchFamily="18" charset="0"/>
              </a:rPr>
              <a:t>notu</a:t>
            </a:r>
            <a:r>
              <a:rPr lang="de-DE" altLang="tr-TR" sz="2000" dirty="0">
                <a:solidFill>
                  <a:schemeClr val="tx1"/>
                </a:solidFill>
                <a:latin typeface="Times New Roman" pitchFamily="18" charset="0"/>
                <a:cs typeface="Times New Roman" pitchFamily="18" charset="0"/>
              </a:rPr>
              <a:t>, </a:t>
            </a:r>
            <a:r>
              <a:rPr lang="de-DE" altLang="tr-TR" sz="2000" dirty="0" err="1">
                <a:solidFill>
                  <a:schemeClr val="tx1"/>
                </a:solidFill>
                <a:latin typeface="Times New Roman" pitchFamily="18" charset="0"/>
                <a:cs typeface="Times New Roman" pitchFamily="18" charset="0"/>
              </a:rPr>
              <a:t>öğrencinin</a:t>
            </a:r>
            <a:r>
              <a:rPr lang="de-DE" altLang="tr-TR" sz="2000" dirty="0">
                <a:solidFill>
                  <a:schemeClr val="tx1"/>
                </a:solidFill>
                <a:latin typeface="Times New Roman" pitchFamily="18" charset="0"/>
                <a:cs typeface="Times New Roman" pitchFamily="18" charset="0"/>
              </a:rPr>
              <a:t> </a:t>
            </a:r>
            <a:r>
              <a:rPr lang="de-DE" altLang="tr-TR" sz="2000" dirty="0" err="1">
                <a:solidFill>
                  <a:schemeClr val="tx1"/>
                </a:solidFill>
                <a:latin typeface="Times New Roman" pitchFamily="18" charset="0"/>
                <a:cs typeface="Times New Roman" pitchFamily="18" charset="0"/>
              </a:rPr>
              <a:t>yarıyıl</a:t>
            </a:r>
            <a:r>
              <a:rPr lang="de-DE" altLang="tr-TR" sz="2000" dirty="0">
                <a:solidFill>
                  <a:schemeClr val="tx1"/>
                </a:solidFill>
                <a:latin typeface="Times New Roman" pitchFamily="18" charset="0"/>
                <a:cs typeface="Times New Roman" pitchFamily="18" charset="0"/>
              </a:rPr>
              <a:t> </a:t>
            </a:r>
            <a:r>
              <a:rPr lang="de-DE" altLang="tr-TR" sz="2000" dirty="0" err="1">
                <a:solidFill>
                  <a:schemeClr val="tx1"/>
                </a:solidFill>
                <a:latin typeface="Times New Roman" pitchFamily="18" charset="0"/>
                <a:cs typeface="Times New Roman" pitchFamily="18" charset="0"/>
              </a:rPr>
              <a:t>içinde</a:t>
            </a:r>
            <a:r>
              <a:rPr lang="de-DE" altLang="tr-TR" sz="2000" dirty="0">
                <a:solidFill>
                  <a:schemeClr val="tx1"/>
                </a:solidFill>
                <a:latin typeface="Times New Roman" pitchFamily="18" charset="0"/>
                <a:cs typeface="Times New Roman" pitchFamily="18" charset="0"/>
              </a:rPr>
              <a:t> </a:t>
            </a:r>
            <a:r>
              <a:rPr lang="de-DE" altLang="tr-TR" sz="2000" dirty="0" err="1">
                <a:solidFill>
                  <a:schemeClr val="tx1"/>
                </a:solidFill>
                <a:latin typeface="Times New Roman" pitchFamily="18" charset="0"/>
                <a:cs typeface="Times New Roman" pitchFamily="18" charset="0"/>
              </a:rPr>
              <a:t>gösterdiği</a:t>
            </a:r>
            <a:r>
              <a:rPr lang="de-DE" altLang="tr-TR" sz="2000" dirty="0">
                <a:solidFill>
                  <a:schemeClr val="tx1"/>
                </a:solidFill>
                <a:latin typeface="Times New Roman" pitchFamily="18" charset="0"/>
                <a:cs typeface="Times New Roman" pitchFamily="18" charset="0"/>
              </a:rPr>
              <a:t> </a:t>
            </a:r>
            <a:r>
              <a:rPr lang="de-DE" altLang="tr-TR" sz="2000" dirty="0" err="1">
                <a:solidFill>
                  <a:schemeClr val="tx1"/>
                </a:solidFill>
                <a:latin typeface="Times New Roman" pitchFamily="18" charset="0"/>
                <a:cs typeface="Times New Roman" pitchFamily="18" charset="0"/>
              </a:rPr>
              <a:t>başarı</a:t>
            </a:r>
            <a:r>
              <a:rPr lang="de-DE" altLang="tr-TR" sz="2000" dirty="0">
                <a:solidFill>
                  <a:schemeClr val="tx1"/>
                </a:solidFill>
                <a:latin typeface="Times New Roman" pitchFamily="18" charset="0"/>
                <a:cs typeface="Times New Roman" pitchFamily="18" charset="0"/>
              </a:rPr>
              <a:t> (</a:t>
            </a:r>
            <a:r>
              <a:rPr lang="de-DE" altLang="tr-TR" sz="2000" dirty="0" err="1">
                <a:solidFill>
                  <a:schemeClr val="tx1"/>
                </a:solidFill>
                <a:latin typeface="Times New Roman" pitchFamily="18" charset="0"/>
                <a:cs typeface="Times New Roman" pitchFamily="18" charset="0"/>
              </a:rPr>
              <a:t>ara</a:t>
            </a:r>
            <a:r>
              <a:rPr lang="de-DE" altLang="tr-TR" sz="2000" dirty="0">
                <a:solidFill>
                  <a:schemeClr val="tx1"/>
                </a:solidFill>
                <a:latin typeface="Times New Roman" pitchFamily="18" charset="0"/>
                <a:cs typeface="Times New Roman" pitchFamily="18" charset="0"/>
              </a:rPr>
              <a:t> </a:t>
            </a:r>
            <a:r>
              <a:rPr lang="de-DE" altLang="tr-TR" sz="2000" dirty="0" err="1">
                <a:solidFill>
                  <a:schemeClr val="tx1"/>
                </a:solidFill>
                <a:latin typeface="Times New Roman" pitchFamily="18" charset="0"/>
                <a:cs typeface="Times New Roman" pitchFamily="18" charset="0"/>
              </a:rPr>
              <a:t>sınavlar</a:t>
            </a:r>
            <a:r>
              <a:rPr lang="de-DE" altLang="tr-TR" sz="2000" dirty="0">
                <a:solidFill>
                  <a:schemeClr val="tx1"/>
                </a:solidFill>
                <a:latin typeface="Times New Roman" pitchFamily="18" charset="0"/>
                <a:cs typeface="Times New Roman" pitchFamily="18" charset="0"/>
              </a:rPr>
              <a:t>, </a:t>
            </a:r>
            <a:r>
              <a:rPr lang="de-DE" altLang="tr-TR" sz="2000" dirty="0" err="1">
                <a:solidFill>
                  <a:schemeClr val="tx1"/>
                </a:solidFill>
                <a:latin typeface="Times New Roman" pitchFamily="18" charset="0"/>
                <a:cs typeface="Times New Roman" pitchFamily="18" charset="0"/>
              </a:rPr>
              <a:t>ödevler</a:t>
            </a:r>
            <a:r>
              <a:rPr lang="de-DE" altLang="tr-TR" sz="2000" dirty="0">
                <a:solidFill>
                  <a:schemeClr val="tx1"/>
                </a:solidFill>
                <a:latin typeface="Times New Roman" pitchFamily="18" charset="0"/>
                <a:cs typeface="Times New Roman" pitchFamily="18" charset="0"/>
              </a:rPr>
              <a:t>, </a:t>
            </a:r>
            <a:r>
              <a:rPr lang="de-DE" altLang="tr-TR" sz="2000" dirty="0" err="1">
                <a:solidFill>
                  <a:schemeClr val="tx1"/>
                </a:solidFill>
                <a:latin typeface="Times New Roman" pitchFamily="18" charset="0"/>
                <a:cs typeface="Times New Roman" pitchFamily="18" charset="0"/>
              </a:rPr>
              <a:t>uygulamalı</a:t>
            </a:r>
            <a:r>
              <a:rPr lang="de-DE" altLang="tr-TR" sz="2000" dirty="0">
                <a:solidFill>
                  <a:schemeClr val="tx1"/>
                </a:solidFill>
                <a:latin typeface="Times New Roman" pitchFamily="18" charset="0"/>
                <a:cs typeface="Times New Roman" pitchFamily="18" charset="0"/>
              </a:rPr>
              <a:t> </a:t>
            </a:r>
            <a:r>
              <a:rPr lang="de-DE" altLang="tr-TR" sz="2000" dirty="0" err="1">
                <a:solidFill>
                  <a:schemeClr val="tx1"/>
                </a:solidFill>
                <a:latin typeface="Times New Roman" pitchFamily="18" charset="0"/>
                <a:cs typeface="Times New Roman" pitchFamily="18" charset="0"/>
              </a:rPr>
              <a:t>çalışmalar</a:t>
            </a:r>
            <a:r>
              <a:rPr lang="de-DE" altLang="tr-TR" sz="2000" dirty="0">
                <a:solidFill>
                  <a:schemeClr val="tx1"/>
                </a:solidFill>
                <a:latin typeface="Times New Roman" pitchFamily="18" charset="0"/>
                <a:cs typeface="Times New Roman" pitchFamily="18" charset="0"/>
              </a:rPr>
              <a:t> </a:t>
            </a:r>
            <a:r>
              <a:rPr lang="de-DE" altLang="tr-TR" sz="2000" dirty="0" err="1">
                <a:solidFill>
                  <a:schemeClr val="tx1"/>
                </a:solidFill>
                <a:latin typeface="Times New Roman" pitchFamily="18" charset="0"/>
                <a:cs typeface="Times New Roman" pitchFamily="18" charset="0"/>
              </a:rPr>
              <a:t>vb</a:t>
            </a:r>
            <a:r>
              <a:rPr lang="de-DE" altLang="tr-TR" sz="2000" dirty="0">
                <a:solidFill>
                  <a:schemeClr val="tx1"/>
                </a:solidFill>
                <a:latin typeface="Times New Roman" pitchFamily="18" charset="0"/>
                <a:cs typeface="Times New Roman" pitchFamily="18" charset="0"/>
              </a:rPr>
              <a:t>.) </a:t>
            </a:r>
            <a:r>
              <a:rPr lang="de-DE" altLang="tr-TR" sz="2000" dirty="0" err="1">
                <a:solidFill>
                  <a:schemeClr val="tx1"/>
                </a:solidFill>
                <a:latin typeface="Times New Roman" pitchFamily="18" charset="0"/>
                <a:cs typeface="Times New Roman" pitchFamily="18" charset="0"/>
              </a:rPr>
              <a:t>ve</a:t>
            </a:r>
            <a:r>
              <a:rPr lang="de-DE" altLang="tr-TR" sz="2000" dirty="0">
                <a:solidFill>
                  <a:schemeClr val="tx1"/>
                </a:solidFill>
                <a:latin typeface="Times New Roman" pitchFamily="18" charset="0"/>
                <a:cs typeface="Times New Roman" pitchFamily="18" charset="0"/>
              </a:rPr>
              <a:t> </a:t>
            </a:r>
            <a:r>
              <a:rPr lang="de-DE" altLang="tr-TR" sz="2000" dirty="0" err="1">
                <a:solidFill>
                  <a:schemeClr val="tx1"/>
                </a:solidFill>
                <a:latin typeface="Times New Roman" pitchFamily="18" charset="0"/>
                <a:cs typeface="Times New Roman" pitchFamily="18" charset="0"/>
              </a:rPr>
              <a:t>genel</a:t>
            </a:r>
            <a:r>
              <a:rPr lang="de-DE" altLang="tr-TR" sz="2000" dirty="0">
                <a:solidFill>
                  <a:schemeClr val="tx1"/>
                </a:solidFill>
                <a:latin typeface="Times New Roman" pitchFamily="18" charset="0"/>
                <a:cs typeface="Times New Roman" pitchFamily="18" charset="0"/>
              </a:rPr>
              <a:t> </a:t>
            </a:r>
            <a:r>
              <a:rPr lang="de-DE" altLang="tr-TR" sz="2000" dirty="0" err="1">
                <a:solidFill>
                  <a:schemeClr val="tx1"/>
                </a:solidFill>
                <a:latin typeface="Times New Roman" pitchFamily="18" charset="0"/>
                <a:cs typeface="Times New Roman" pitchFamily="18" charset="0"/>
              </a:rPr>
              <a:t>sınavın</a:t>
            </a:r>
            <a:r>
              <a:rPr lang="de-DE" altLang="tr-TR" sz="2000" dirty="0">
                <a:solidFill>
                  <a:schemeClr val="tx1"/>
                </a:solidFill>
                <a:latin typeface="Times New Roman" pitchFamily="18" charset="0"/>
                <a:cs typeface="Times New Roman" pitchFamily="18" charset="0"/>
              </a:rPr>
              <a:t> </a:t>
            </a:r>
            <a:r>
              <a:rPr lang="de-DE" altLang="tr-TR" sz="2000" dirty="0" err="1">
                <a:solidFill>
                  <a:schemeClr val="tx1"/>
                </a:solidFill>
                <a:latin typeface="Times New Roman" pitchFamily="18" charset="0"/>
                <a:cs typeface="Times New Roman" pitchFamily="18" charset="0"/>
              </a:rPr>
              <a:t>birlikte</a:t>
            </a:r>
            <a:r>
              <a:rPr lang="de-DE" altLang="tr-TR" sz="2000" dirty="0">
                <a:solidFill>
                  <a:schemeClr val="tx1"/>
                </a:solidFill>
                <a:latin typeface="Times New Roman" pitchFamily="18" charset="0"/>
                <a:cs typeface="Times New Roman" pitchFamily="18" charset="0"/>
              </a:rPr>
              <a:t> </a:t>
            </a:r>
            <a:r>
              <a:rPr lang="de-DE" altLang="tr-TR" sz="2000" dirty="0" err="1">
                <a:solidFill>
                  <a:schemeClr val="tx1"/>
                </a:solidFill>
                <a:latin typeface="Times New Roman" pitchFamily="18" charset="0"/>
                <a:cs typeface="Times New Roman" pitchFamily="18" charset="0"/>
              </a:rPr>
              <a:t>değerlendirmesiyle</a:t>
            </a:r>
            <a:r>
              <a:rPr lang="de-DE" altLang="tr-TR" sz="2000" dirty="0">
                <a:solidFill>
                  <a:schemeClr val="tx1"/>
                </a:solidFill>
                <a:latin typeface="Times New Roman" pitchFamily="18" charset="0"/>
                <a:cs typeface="Times New Roman" pitchFamily="18" charset="0"/>
              </a:rPr>
              <a:t> </a:t>
            </a:r>
            <a:r>
              <a:rPr lang="de-DE" altLang="tr-TR" sz="2000" dirty="0" err="1">
                <a:solidFill>
                  <a:schemeClr val="tx1"/>
                </a:solidFill>
                <a:latin typeface="Times New Roman" pitchFamily="18" charset="0"/>
                <a:cs typeface="Times New Roman" pitchFamily="18" charset="0"/>
              </a:rPr>
              <a:t>elde</a:t>
            </a:r>
            <a:r>
              <a:rPr lang="de-DE" altLang="tr-TR" sz="2000" dirty="0">
                <a:solidFill>
                  <a:schemeClr val="tx1"/>
                </a:solidFill>
                <a:latin typeface="Times New Roman" pitchFamily="18" charset="0"/>
                <a:cs typeface="Times New Roman" pitchFamily="18" charset="0"/>
              </a:rPr>
              <a:t> </a:t>
            </a:r>
            <a:r>
              <a:rPr lang="de-DE" altLang="tr-TR" sz="2000" dirty="0" err="1">
                <a:solidFill>
                  <a:schemeClr val="tx1"/>
                </a:solidFill>
                <a:latin typeface="Times New Roman" pitchFamily="18" charset="0"/>
                <a:cs typeface="Times New Roman" pitchFamily="18" charset="0"/>
              </a:rPr>
              <a:t>edilir</a:t>
            </a:r>
            <a:r>
              <a:rPr lang="de-DE" altLang="tr-TR" sz="2000" dirty="0">
                <a:solidFill>
                  <a:schemeClr val="tx1"/>
                </a:solidFill>
                <a:latin typeface="Times New Roman" pitchFamily="18" charset="0"/>
                <a:cs typeface="Times New Roman" pitchFamily="18" charset="0"/>
              </a:rPr>
              <a:t>.</a:t>
            </a:r>
            <a:endParaRPr lang="tr-TR" altLang="tr-TR" sz="2000" dirty="0">
              <a:solidFill>
                <a:schemeClr val="tx1"/>
              </a:solidFill>
              <a:latin typeface="Times New Roman" pitchFamily="18" charset="0"/>
              <a:cs typeface="Times New Roman" pitchFamily="18" charset="0"/>
            </a:endParaRPr>
          </a:p>
          <a:p>
            <a:pPr marL="0" indent="0" algn="just">
              <a:buFont typeface="Wingdings" pitchFamily="2" charset="2"/>
              <a:buChar char="Ø"/>
            </a:pPr>
            <a:r>
              <a:rPr lang="tr-TR" sz="2000" dirty="0">
                <a:solidFill>
                  <a:srgbClr val="FF0000"/>
                </a:solidFill>
                <a:latin typeface="Times New Roman" pitchFamily="18" charset="0"/>
                <a:cs typeface="Times New Roman" pitchFamily="18" charset="0"/>
              </a:rPr>
              <a:t>Ara sınavın yanı sıra ödev, proje, uygulama ve benzeri yarıyıl içi çalışmaları yapılmışsa yarıyıl içi sınav ve etkinliklerin başarı notuna katkısı %50, yarıyıl/yılsonu sınavından alınan notun başarı notuna katkısı % 50’dir</a:t>
            </a:r>
            <a:r>
              <a:rPr lang="tr-TR" sz="2000" dirty="0">
                <a:solidFill>
                  <a:srgbClr val="FF0000"/>
                </a:solidFill>
              </a:rPr>
              <a:t>.</a:t>
            </a:r>
            <a:endParaRPr lang="tr-TR" altLang="tr-TR" sz="1800" dirty="0">
              <a:solidFill>
                <a:schemeClr val="tx1"/>
              </a:solidFill>
            </a:endParaRPr>
          </a:p>
        </p:txBody>
      </p:sp>
      <p:pic>
        <p:nvPicPr>
          <p:cNvPr id="5" name="Resim 4">
            <a:extLst>
              <a:ext uri="{FF2B5EF4-FFF2-40B4-BE49-F238E27FC236}">
                <a16:creationId xmlns:a16="http://schemas.microsoft.com/office/drawing/2014/main" id="{3DC6A97D-11FD-AE1D-9CA9-75B77822A9E2}"/>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26204" b="92315" l="9740" r="66771">
                        <a14:foregroundMark x1="45365" y1="50648" x2="45365" y2="50648"/>
                        <a14:foregroundMark x1="47448" y1="59630" x2="49219" y2="66481"/>
                        <a14:foregroundMark x1="49219" y1="66481" x2="49792" y2="73611"/>
                        <a14:foregroundMark x1="52188" y1="29352" x2="49115" y2="78889"/>
                        <a14:foregroundMark x1="34896" y1="26296" x2="33021" y2="31759"/>
                        <a14:foregroundMark x1="47865" y1="90648" x2="33542" y2="87315"/>
                        <a14:foregroundMark x1="33542" y1="87315" x2="28542" y2="76296"/>
                        <a14:foregroundMark x1="28542" y1="76296" x2="28281" y2="72963"/>
                        <a14:foregroundMark x1="18698" y1="84537" x2="24219" y2="85185"/>
                        <a14:foregroundMark x1="11927" y1="87593" x2="10885" y2="88148"/>
                        <a14:foregroundMark x1="64740" y1="63611" x2="64740" y2="63611"/>
                        <a14:foregroundMark x1="66771" y1="86296" x2="66771" y2="86296"/>
                        <a14:foregroundMark x1="51458" y1="92407" x2="51458" y2="92407"/>
                        <a14:foregroundMark x1="9740" y1="88704" x2="9740" y2="88704"/>
                      </a14:backgroundRemoval>
                    </a14:imgEffect>
                  </a14:imgLayer>
                </a14:imgProps>
              </a:ext>
            </a:extLst>
          </a:blip>
          <a:srcRect l="8624" t="22533" r="31676" b="6667"/>
          <a:stretch/>
        </p:blipFill>
        <p:spPr>
          <a:xfrm>
            <a:off x="7699248" y="2154135"/>
            <a:ext cx="3822192" cy="2549729"/>
          </a:xfrm>
          <a:prstGeom prst="rect">
            <a:avLst/>
          </a:prstGeom>
        </p:spPr>
      </p:pic>
      <p:pic>
        <p:nvPicPr>
          <p:cNvPr id="6" name="Picture 6" descr="http://sem.trabzon.edu.tr/wp-content/uploads/2019/05/logo-300x290.png">
            <a:extLst>
              <a:ext uri="{FF2B5EF4-FFF2-40B4-BE49-F238E27FC236}">
                <a16:creationId xmlns:a16="http://schemas.microsoft.com/office/drawing/2014/main" id="{D3254C89-4AC3-F01C-B467-4DE4543F7227}"/>
              </a:ext>
            </a:extLst>
          </p:cNvPr>
          <p:cNvPicPr>
            <a:picLocks noChangeAspect="1" noChangeArrowheads="1"/>
          </p:cNvPicPr>
          <p:nvPr/>
        </p:nvPicPr>
        <p:blipFill>
          <a:blip r:embed="rId4" cstate="print"/>
          <a:srcRect/>
          <a:stretch>
            <a:fillRect/>
          </a:stretch>
        </p:blipFill>
        <p:spPr bwMode="auto">
          <a:xfrm>
            <a:off x="205998" y="5532904"/>
            <a:ext cx="1162598" cy="1123845"/>
          </a:xfrm>
          <a:prstGeom prst="rect">
            <a:avLst/>
          </a:prstGeom>
          <a:noFill/>
        </p:spPr>
      </p:pic>
    </p:spTree>
    <p:extLst>
      <p:ext uri="{BB962C8B-B14F-4D97-AF65-F5344CB8AC3E}">
        <p14:creationId xmlns:p14="http://schemas.microsoft.com/office/powerpoint/2010/main" val="112266655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xfrm>
            <a:off x="1506583" y="2043292"/>
            <a:ext cx="9265919" cy="1478121"/>
          </a:xfrm>
        </p:spPr>
        <p:txBody>
          <a:bodyPr>
            <a:normAutofit/>
          </a:bodyPr>
          <a:lstStyle/>
          <a:p>
            <a:pPr>
              <a:buFont typeface="Wingdings" pitchFamily="2" charset="2"/>
              <a:buChar char="Ø"/>
            </a:pPr>
            <a:r>
              <a:rPr lang="tr-TR" dirty="0">
                <a:solidFill>
                  <a:schemeClr val="tx1"/>
                </a:solidFill>
                <a:latin typeface="Times New Roman" pitchFamily="18" charset="0"/>
                <a:cs typeface="Times New Roman" pitchFamily="18" charset="0"/>
              </a:rPr>
              <a:t>Notlar, öğrenci sayısı 10’dan çok olan derslerde </a:t>
            </a:r>
            <a:r>
              <a:rPr lang="tr-TR" b="1" dirty="0">
                <a:solidFill>
                  <a:srgbClr val="C00000"/>
                </a:solidFill>
                <a:latin typeface="Times New Roman" pitchFamily="18" charset="0"/>
                <a:cs typeface="Times New Roman" pitchFamily="18" charset="0"/>
              </a:rPr>
              <a:t>bağıl sisteme, </a:t>
            </a:r>
            <a:r>
              <a:rPr lang="tr-TR" dirty="0">
                <a:solidFill>
                  <a:schemeClr val="tx1"/>
                </a:solidFill>
                <a:latin typeface="Times New Roman" pitchFamily="18" charset="0"/>
                <a:cs typeface="Times New Roman" pitchFamily="18" charset="0"/>
              </a:rPr>
              <a:t>göre</a:t>
            </a:r>
          </a:p>
          <a:p>
            <a:pPr>
              <a:buFont typeface="Wingdings" pitchFamily="2" charset="2"/>
              <a:buChar char="Ø"/>
            </a:pPr>
            <a:r>
              <a:rPr lang="tr-TR" dirty="0">
                <a:solidFill>
                  <a:schemeClr val="tx1"/>
                </a:solidFill>
                <a:latin typeface="Times New Roman" pitchFamily="18" charset="0"/>
                <a:cs typeface="Times New Roman" pitchFamily="18" charset="0"/>
              </a:rPr>
              <a:t>Öğrenci sayısı 10 veya daha az olan derslerde ise </a:t>
            </a:r>
            <a:r>
              <a:rPr lang="tr-TR" b="1" dirty="0">
                <a:solidFill>
                  <a:srgbClr val="C00000"/>
                </a:solidFill>
                <a:latin typeface="Times New Roman" pitchFamily="18" charset="0"/>
                <a:cs typeface="Times New Roman" pitchFamily="18" charset="0"/>
              </a:rPr>
              <a:t>mutlak sisteme </a:t>
            </a:r>
            <a:r>
              <a:rPr lang="tr-TR" dirty="0">
                <a:solidFill>
                  <a:schemeClr val="tx1"/>
                </a:solidFill>
                <a:latin typeface="Times New Roman" pitchFamily="18" charset="0"/>
                <a:cs typeface="Times New Roman" pitchFamily="18" charset="0"/>
              </a:rPr>
              <a:t>göre harfli notlara dönüştürülür.</a:t>
            </a:r>
          </a:p>
          <a:p>
            <a:endParaRPr lang="tr-TR" dirty="0"/>
          </a:p>
        </p:txBody>
      </p:sp>
      <p:sp>
        <p:nvSpPr>
          <p:cNvPr id="5" name="Dikdörtgen 4"/>
          <p:cNvSpPr/>
          <p:nvPr/>
        </p:nvSpPr>
        <p:spPr>
          <a:xfrm>
            <a:off x="4188825" y="663787"/>
            <a:ext cx="4018845" cy="584775"/>
          </a:xfrm>
          <a:prstGeom prst="rect">
            <a:avLst/>
          </a:prstGeom>
        </p:spPr>
        <p:txBody>
          <a:bodyPr wrap="square">
            <a:spAutoFit/>
          </a:bodyPr>
          <a:lstStyle/>
          <a:p>
            <a:pPr algn="ctr"/>
            <a:r>
              <a:rPr lang="tr-TR" sz="3200" b="1" dirty="0">
                <a:solidFill>
                  <a:srgbClr val="FF0000"/>
                </a:solidFill>
                <a:latin typeface="Times New Roman" pitchFamily="18" charset="0"/>
                <a:ea typeface="+mj-ea"/>
                <a:cs typeface="Times New Roman" pitchFamily="18" charset="0"/>
              </a:rPr>
              <a:t>NOT</a:t>
            </a:r>
            <a:r>
              <a:rPr lang="tr-TR" sz="3200" b="1" dirty="0">
                <a:solidFill>
                  <a:srgbClr val="FF0000"/>
                </a:solidFill>
                <a:latin typeface="Times New Roman" pitchFamily="18" charset="0"/>
                <a:ea typeface="Calibri" panose="020F0502020204030204" pitchFamily="34" charset="0"/>
                <a:cs typeface="Times New Roman" pitchFamily="18" charset="0"/>
              </a:rPr>
              <a:t> </a:t>
            </a:r>
            <a:r>
              <a:rPr lang="tr-TR" sz="3200" b="1" dirty="0">
                <a:solidFill>
                  <a:srgbClr val="FF0000"/>
                </a:solidFill>
                <a:latin typeface="Times New Roman" pitchFamily="18" charset="0"/>
                <a:ea typeface="+mj-ea"/>
                <a:cs typeface="Times New Roman" pitchFamily="18" charset="0"/>
              </a:rPr>
              <a:t>SİSTEMİ</a:t>
            </a:r>
            <a:r>
              <a:rPr lang="tr-TR" sz="3200" b="1" dirty="0">
                <a:solidFill>
                  <a:srgbClr val="FF0000"/>
                </a:solidFill>
                <a:latin typeface="Times New Roman" pitchFamily="18" charset="0"/>
                <a:ea typeface="Calibri" panose="020F0502020204030204" pitchFamily="34" charset="0"/>
                <a:cs typeface="Times New Roman" pitchFamily="18" charset="0"/>
              </a:rPr>
              <a:t> </a:t>
            </a:r>
            <a:endParaRPr lang="tr-TR" sz="3200" b="1" dirty="0">
              <a:solidFill>
                <a:srgbClr val="FF0000"/>
              </a:solidFill>
              <a:latin typeface="Times New Roman" pitchFamily="18" charset="0"/>
              <a:cs typeface="Times New Roman" pitchFamily="18" charset="0"/>
            </a:endParaRPr>
          </a:p>
        </p:txBody>
      </p:sp>
      <p:pic>
        <p:nvPicPr>
          <p:cNvPr id="4" name="Picture 6" descr="http://sem.trabzon.edu.tr/wp-content/uploads/2019/05/logo-300x290.png">
            <a:extLst>
              <a:ext uri="{FF2B5EF4-FFF2-40B4-BE49-F238E27FC236}">
                <a16:creationId xmlns:a16="http://schemas.microsoft.com/office/drawing/2014/main" id="{DC8CA068-478D-962A-7F11-759F729F0F68}"/>
              </a:ext>
            </a:extLst>
          </p:cNvPr>
          <p:cNvPicPr>
            <a:picLocks noChangeAspect="1" noChangeArrowheads="1"/>
          </p:cNvPicPr>
          <p:nvPr/>
        </p:nvPicPr>
        <p:blipFill>
          <a:blip r:embed="rId2" cstate="print"/>
          <a:srcRect/>
          <a:stretch>
            <a:fillRect/>
          </a:stretch>
        </p:blipFill>
        <p:spPr bwMode="auto">
          <a:xfrm>
            <a:off x="244495" y="5493992"/>
            <a:ext cx="1162598" cy="1123845"/>
          </a:xfrm>
          <a:prstGeom prst="rect">
            <a:avLst/>
          </a:prstGeom>
          <a:noFill/>
        </p:spPr>
      </p:pic>
      <p:sp>
        <p:nvSpPr>
          <p:cNvPr id="3" name="İçerik Yer Tutucusu 1">
            <a:extLst>
              <a:ext uri="{FF2B5EF4-FFF2-40B4-BE49-F238E27FC236}">
                <a16:creationId xmlns:a16="http://schemas.microsoft.com/office/drawing/2014/main" id="{AF3BE5EB-A51B-B5DD-7D5A-4BC4CD6B5BC1}"/>
              </a:ext>
            </a:extLst>
          </p:cNvPr>
          <p:cNvSpPr txBox="1">
            <a:spLocks/>
          </p:cNvSpPr>
          <p:nvPr/>
        </p:nvSpPr>
        <p:spPr>
          <a:xfrm>
            <a:off x="2304251" y="4086101"/>
            <a:ext cx="9265919" cy="836095"/>
          </a:xfrm>
          <a:prstGeom prst="rect">
            <a:avLst/>
          </a:prstGeom>
        </p:spPr>
        <p:txBody>
          <a:bodyPr vert="horz" lIns="91440" tIns="45720" rIns="91440" bIns="45720" rtlCol="0">
            <a:normAutofit/>
          </a:bodyPr>
          <a:lstStyle>
            <a:lvl1pPr marL="228600" indent="-182880" algn="l" defTabSz="914400" rtl="0" eaLnBrk="1" latinLnBrk="0" hangingPunct="1">
              <a:lnSpc>
                <a:spcPct val="90000"/>
              </a:lnSpc>
              <a:spcBef>
                <a:spcPts val="1400"/>
              </a:spcBef>
              <a:buClr>
                <a:schemeClr val="accent1"/>
              </a:buClr>
              <a:buSzPct val="80000"/>
              <a:buFont typeface="Corbel" pitchFamily="34" charset="0"/>
              <a:buChar char="•"/>
              <a:defRPr sz="2200" kern="1200">
                <a:solidFill>
                  <a:schemeClr val="accent1"/>
                </a:solidFill>
                <a:latin typeface="Times New Roman" panose="02020603050405020304" pitchFamily="18" charset="0"/>
                <a:ea typeface="+mn-ea"/>
                <a:cs typeface="Times New Roman" panose="02020603050405020304" pitchFamily="18" charset="0"/>
              </a:defRPr>
            </a:lvl1pPr>
            <a:lvl2pPr marL="45720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2000" kern="1200">
                <a:solidFill>
                  <a:schemeClr val="accent1"/>
                </a:solidFill>
                <a:latin typeface="Times New Roman" panose="02020603050405020304" pitchFamily="18" charset="0"/>
                <a:ea typeface="+mn-ea"/>
                <a:cs typeface="Times New Roman" panose="02020603050405020304" pitchFamily="18" charset="0"/>
              </a:defRPr>
            </a:lvl2pPr>
            <a:lvl3pPr marL="73152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800" kern="1200">
                <a:solidFill>
                  <a:schemeClr val="accent1"/>
                </a:solidFill>
                <a:latin typeface="Times New Roman" panose="02020603050405020304" pitchFamily="18" charset="0"/>
                <a:ea typeface="+mn-ea"/>
                <a:cs typeface="Times New Roman" panose="02020603050405020304" pitchFamily="18" charset="0"/>
              </a:defRPr>
            </a:lvl3pPr>
            <a:lvl4pPr marL="100584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Times New Roman" panose="02020603050405020304" pitchFamily="18" charset="0"/>
                <a:ea typeface="+mn-ea"/>
                <a:cs typeface="Times New Roman" panose="02020603050405020304" pitchFamily="18" charset="0"/>
              </a:defRPr>
            </a:lvl4pPr>
            <a:lvl5pPr marL="128016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Times New Roman" panose="02020603050405020304" pitchFamily="18" charset="0"/>
                <a:ea typeface="+mn-ea"/>
                <a:cs typeface="Times New Roman" panose="02020603050405020304" pitchFamily="18" charset="0"/>
              </a:defRPr>
            </a:lvl5pPr>
            <a:lvl6pPr marL="16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9pPr>
          </a:lstStyle>
          <a:p>
            <a:pPr>
              <a:buFont typeface="Wingdings" pitchFamily="2" charset="2"/>
              <a:buChar char="Ø"/>
            </a:pPr>
            <a:r>
              <a:rPr lang="tr-TR"/>
              <a:t>Ham başarı notunun hesaplanması (HBN): </a:t>
            </a:r>
            <a:r>
              <a:rPr lang="tr-TR">
                <a:solidFill>
                  <a:schemeClr val="tx1"/>
                </a:solidFill>
              </a:rPr>
              <a:t>Öğrencilerin Ham Başarı Notu yarıyıl içi değerlendirme notu ve yarıyıl sonu sınav notlarının ortalamasıdır.</a:t>
            </a:r>
            <a:endParaRPr lang="tr-TR" dirty="0">
              <a:solidFill>
                <a:schemeClr val="tx1"/>
              </a:solidFill>
            </a:endParaRPr>
          </a:p>
        </p:txBody>
      </p:sp>
    </p:spTree>
    <p:extLst>
      <p:ext uri="{BB962C8B-B14F-4D97-AF65-F5344CB8AC3E}">
        <p14:creationId xmlns:p14="http://schemas.microsoft.com/office/powerpoint/2010/main" val="4951775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xfrm>
            <a:off x="1407093" y="1595819"/>
            <a:ext cx="9265919" cy="4082873"/>
          </a:xfrm>
        </p:spPr>
        <p:txBody>
          <a:bodyPr>
            <a:normAutofit/>
          </a:bodyPr>
          <a:lstStyle/>
          <a:p>
            <a:pPr>
              <a:buNone/>
            </a:pPr>
            <a:r>
              <a:rPr lang="tr-TR" dirty="0">
                <a:solidFill>
                  <a:schemeClr val="tx1"/>
                </a:solidFill>
                <a:latin typeface="Times New Roman" pitchFamily="18" charset="0"/>
                <a:cs typeface="Times New Roman" pitchFamily="18" charset="0"/>
              </a:rPr>
              <a:t>Bağıl Değerlendirmeye katılmaya hak kazanan öğrencilere uygulanan istatistiksel yöntem; </a:t>
            </a:r>
          </a:p>
          <a:p>
            <a:pPr>
              <a:buNone/>
            </a:pPr>
            <a:r>
              <a:rPr lang="tr-TR" dirty="0">
                <a:latin typeface="Times New Roman" pitchFamily="18" charset="0"/>
                <a:cs typeface="Times New Roman" pitchFamily="18" charset="0"/>
              </a:rPr>
              <a:t>a) </a:t>
            </a:r>
            <a:r>
              <a:rPr lang="tr-TR" dirty="0">
                <a:solidFill>
                  <a:schemeClr val="tx1"/>
                </a:solidFill>
                <a:latin typeface="Times New Roman" pitchFamily="18" charset="0"/>
                <a:cs typeface="Times New Roman" pitchFamily="18" charset="0"/>
              </a:rPr>
              <a:t>Devamsız öğrencilere “D” harf notu verilir ve bağıl değerlendirmeye katılmazlar. </a:t>
            </a:r>
          </a:p>
          <a:p>
            <a:pPr>
              <a:buNone/>
            </a:pPr>
            <a:r>
              <a:rPr lang="tr-TR" dirty="0">
                <a:latin typeface="Times New Roman" pitchFamily="18" charset="0"/>
                <a:cs typeface="Times New Roman" pitchFamily="18" charset="0"/>
              </a:rPr>
              <a:t>b) </a:t>
            </a:r>
            <a:r>
              <a:rPr lang="tr-TR" dirty="0">
                <a:solidFill>
                  <a:schemeClr val="tx1"/>
                </a:solidFill>
                <a:latin typeface="Times New Roman" pitchFamily="18" charset="0"/>
                <a:cs typeface="Times New Roman" pitchFamily="18" charset="0"/>
              </a:rPr>
              <a:t>Sınavlara girmeyen öğrencilere “E” harfi yazılır. </a:t>
            </a:r>
          </a:p>
          <a:p>
            <a:pPr>
              <a:buNone/>
            </a:pPr>
            <a:r>
              <a:rPr lang="tr-TR" dirty="0">
                <a:latin typeface="Times New Roman" pitchFamily="18" charset="0"/>
                <a:cs typeface="Times New Roman" pitchFamily="18" charset="0"/>
              </a:rPr>
              <a:t>c) </a:t>
            </a:r>
            <a:r>
              <a:rPr lang="tr-TR" dirty="0" err="1">
                <a:solidFill>
                  <a:schemeClr val="tx1"/>
                </a:solidFill>
                <a:latin typeface="Times New Roman" pitchFamily="18" charset="0"/>
                <a:cs typeface="Times New Roman" pitchFamily="18" charset="0"/>
              </a:rPr>
              <a:t>HBN’u</a:t>
            </a:r>
            <a:r>
              <a:rPr lang="tr-TR" dirty="0">
                <a:solidFill>
                  <a:schemeClr val="tx1"/>
                </a:solidFill>
                <a:latin typeface="Times New Roman" pitchFamily="18" charset="0"/>
                <a:cs typeface="Times New Roman" pitchFamily="18" charset="0"/>
              </a:rPr>
              <a:t> 100 üzerinden 15 ve altında olan öğrenciler ile yarıyıl sonu sınavına girmeyen öğrenciler bağıl değerlendirmeye katılmazlar. </a:t>
            </a:r>
          </a:p>
          <a:p>
            <a:pPr>
              <a:buNone/>
            </a:pPr>
            <a:r>
              <a:rPr lang="tr-TR" dirty="0">
                <a:latin typeface="Times New Roman" pitchFamily="18" charset="0"/>
                <a:cs typeface="Times New Roman" pitchFamily="18" charset="0"/>
              </a:rPr>
              <a:t>d) </a:t>
            </a:r>
            <a:r>
              <a:rPr lang="tr-TR" dirty="0">
                <a:solidFill>
                  <a:schemeClr val="tx1"/>
                </a:solidFill>
                <a:latin typeface="Times New Roman" pitchFamily="18" charset="0"/>
                <a:cs typeface="Times New Roman" pitchFamily="18" charset="0"/>
              </a:rPr>
              <a:t>Bağıl değerlendirmenin temelinde not dağılımının normal dağılıma uyması esas olduğundan, notların ortalaması ve standart sapması önemlidir. Bağıl not değerlendirme sisteminde aşağıdaki aşamalar izlenir:</a:t>
            </a:r>
          </a:p>
        </p:txBody>
      </p:sp>
      <p:sp>
        <p:nvSpPr>
          <p:cNvPr id="5" name="Dikdörtgen 4"/>
          <p:cNvSpPr/>
          <p:nvPr/>
        </p:nvSpPr>
        <p:spPr>
          <a:xfrm>
            <a:off x="4188825" y="663787"/>
            <a:ext cx="4018845" cy="584775"/>
          </a:xfrm>
          <a:prstGeom prst="rect">
            <a:avLst/>
          </a:prstGeom>
        </p:spPr>
        <p:txBody>
          <a:bodyPr wrap="square">
            <a:spAutoFit/>
          </a:bodyPr>
          <a:lstStyle/>
          <a:p>
            <a:pPr algn="ctr"/>
            <a:r>
              <a:rPr lang="tr-TR" sz="3200" b="1" dirty="0">
                <a:solidFill>
                  <a:srgbClr val="FF0000"/>
                </a:solidFill>
                <a:latin typeface="Times New Roman" pitchFamily="18" charset="0"/>
                <a:ea typeface="+mj-ea"/>
                <a:cs typeface="Times New Roman" pitchFamily="18" charset="0"/>
              </a:rPr>
              <a:t>NOT</a:t>
            </a:r>
            <a:r>
              <a:rPr lang="tr-TR" sz="3200" b="1" dirty="0">
                <a:solidFill>
                  <a:srgbClr val="FF0000"/>
                </a:solidFill>
                <a:latin typeface="Times New Roman" pitchFamily="18" charset="0"/>
                <a:ea typeface="Calibri" panose="020F0502020204030204" pitchFamily="34" charset="0"/>
                <a:cs typeface="Times New Roman" pitchFamily="18" charset="0"/>
              </a:rPr>
              <a:t> </a:t>
            </a:r>
            <a:r>
              <a:rPr lang="tr-TR" sz="3200" b="1" dirty="0">
                <a:solidFill>
                  <a:srgbClr val="FF0000"/>
                </a:solidFill>
                <a:latin typeface="Times New Roman" pitchFamily="18" charset="0"/>
                <a:ea typeface="+mj-ea"/>
                <a:cs typeface="Times New Roman" pitchFamily="18" charset="0"/>
              </a:rPr>
              <a:t>SİSTEMİ</a:t>
            </a:r>
            <a:r>
              <a:rPr lang="tr-TR" sz="3200" b="1" dirty="0">
                <a:solidFill>
                  <a:srgbClr val="FF0000"/>
                </a:solidFill>
                <a:latin typeface="Times New Roman" pitchFamily="18" charset="0"/>
                <a:ea typeface="Calibri" panose="020F0502020204030204" pitchFamily="34" charset="0"/>
                <a:cs typeface="Times New Roman" pitchFamily="18" charset="0"/>
              </a:rPr>
              <a:t> </a:t>
            </a:r>
            <a:endParaRPr lang="tr-TR" sz="3200" b="1" dirty="0">
              <a:solidFill>
                <a:srgbClr val="FF0000"/>
              </a:solidFill>
              <a:latin typeface="Times New Roman" pitchFamily="18" charset="0"/>
              <a:cs typeface="Times New Roman" pitchFamily="18" charset="0"/>
            </a:endParaRPr>
          </a:p>
        </p:txBody>
      </p:sp>
      <p:pic>
        <p:nvPicPr>
          <p:cNvPr id="4" name="Picture 6" descr="http://sem.trabzon.edu.tr/wp-content/uploads/2019/05/logo-300x290.png">
            <a:extLst>
              <a:ext uri="{FF2B5EF4-FFF2-40B4-BE49-F238E27FC236}">
                <a16:creationId xmlns:a16="http://schemas.microsoft.com/office/drawing/2014/main" id="{DC8CA068-478D-962A-7F11-759F729F0F68}"/>
              </a:ext>
            </a:extLst>
          </p:cNvPr>
          <p:cNvPicPr>
            <a:picLocks noChangeAspect="1" noChangeArrowheads="1"/>
          </p:cNvPicPr>
          <p:nvPr/>
        </p:nvPicPr>
        <p:blipFill>
          <a:blip r:embed="rId2" cstate="print"/>
          <a:srcRect/>
          <a:stretch>
            <a:fillRect/>
          </a:stretch>
        </p:blipFill>
        <p:spPr bwMode="auto">
          <a:xfrm>
            <a:off x="244495" y="5493992"/>
            <a:ext cx="1162598" cy="1123845"/>
          </a:xfrm>
          <a:prstGeom prst="rect">
            <a:avLst/>
          </a:prstGeom>
          <a:noFill/>
        </p:spPr>
      </p:pic>
    </p:spTree>
    <p:extLst>
      <p:ext uri="{BB962C8B-B14F-4D97-AF65-F5344CB8AC3E}">
        <p14:creationId xmlns:p14="http://schemas.microsoft.com/office/powerpoint/2010/main" val="10174189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ikdörtgen 4"/>
          <p:cNvSpPr/>
          <p:nvPr/>
        </p:nvSpPr>
        <p:spPr>
          <a:xfrm>
            <a:off x="4136574" y="441719"/>
            <a:ext cx="4018845" cy="584775"/>
          </a:xfrm>
          <a:prstGeom prst="rect">
            <a:avLst/>
          </a:prstGeom>
        </p:spPr>
        <p:txBody>
          <a:bodyPr wrap="square">
            <a:spAutoFit/>
          </a:bodyPr>
          <a:lstStyle/>
          <a:p>
            <a:pPr algn="ctr"/>
            <a:r>
              <a:rPr lang="tr-TR" sz="3200" b="1" dirty="0">
                <a:solidFill>
                  <a:srgbClr val="FF0000"/>
                </a:solidFill>
                <a:latin typeface="Times New Roman" pitchFamily="18" charset="0"/>
                <a:ea typeface="+mj-ea"/>
                <a:cs typeface="Times New Roman" pitchFamily="18" charset="0"/>
              </a:rPr>
              <a:t>NOT</a:t>
            </a:r>
            <a:r>
              <a:rPr lang="tr-TR" sz="3200" b="1" dirty="0">
                <a:solidFill>
                  <a:srgbClr val="FF0000"/>
                </a:solidFill>
                <a:latin typeface="Times New Roman" pitchFamily="18" charset="0"/>
                <a:ea typeface="Calibri" panose="020F0502020204030204" pitchFamily="34" charset="0"/>
                <a:cs typeface="Times New Roman" pitchFamily="18" charset="0"/>
              </a:rPr>
              <a:t> </a:t>
            </a:r>
            <a:r>
              <a:rPr lang="tr-TR" sz="3200" b="1" dirty="0">
                <a:solidFill>
                  <a:srgbClr val="FF0000"/>
                </a:solidFill>
                <a:latin typeface="Times New Roman" pitchFamily="18" charset="0"/>
                <a:ea typeface="+mj-ea"/>
                <a:cs typeface="Times New Roman" pitchFamily="18" charset="0"/>
              </a:rPr>
              <a:t>SİSTEMİ</a:t>
            </a:r>
            <a:r>
              <a:rPr lang="tr-TR" sz="3200" b="1" dirty="0">
                <a:solidFill>
                  <a:srgbClr val="FF0000"/>
                </a:solidFill>
                <a:latin typeface="Times New Roman" pitchFamily="18" charset="0"/>
                <a:ea typeface="Calibri" panose="020F0502020204030204" pitchFamily="34" charset="0"/>
                <a:cs typeface="Times New Roman" pitchFamily="18" charset="0"/>
              </a:rPr>
              <a:t> </a:t>
            </a:r>
            <a:endParaRPr lang="tr-TR" sz="3200" b="1" dirty="0">
              <a:solidFill>
                <a:srgbClr val="FF0000"/>
              </a:solidFill>
              <a:latin typeface="Times New Roman" pitchFamily="18" charset="0"/>
              <a:cs typeface="Times New Roman" pitchFamily="18" charset="0"/>
            </a:endParaRPr>
          </a:p>
        </p:txBody>
      </p:sp>
      <p:pic>
        <p:nvPicPr>
          <p:cNvPr id="4" name="Picture 6" descr="http://sem.trabzon.edu.tr/wp-content/uploads/2019/05/logo-300x290.png">
            <a:extLst>
              <a:ext uri="{FF2B5EF4-FFF2-40B4-BE49-F238E27FC236}">
                <a16:creationId xmlns:a16="http://schemas.microsoft.com/office/drawing/2014/main" id="{DC8CA068-478D-962A-7F11-759F729F0F68}"/>
              </a:ext>
            </a:extLst>
          </p:cNvPr>
          <p:cNvPicPr>
            <a:picLocks noChangeAspect="1" noChangeArrowheads="1"/>
          </p:cNvPicPr>
          <p:nvPr/>
        </p:nvPicPr>
        <p:blipFill>
          <a:blip r:embed="rId2" cstate="print"/>
          <a:srcRect/>
          <a:stretch>
            <a:fillRect/>
          </a:stretch>
        </p:blipFill>
        <p:spPr bwMode="auto">
          <a:xfrm>
            <a:off x="244495" y="5493992"/>
            <a:ext cx="1162598" cy="1123845"/>
          </a:xfrm>
          <a:prstGeom prst="rect">
            <a:avLst/>
          </a:prstGeom>
          <a:noFill/>
        </p:spPr>
      </p:pic>
      <p:pic>
        <p:nvPicPr>
          <p:cNvPr id="1026" name="Picture 2"/>
          <p:cNvPicPr>
            <a:picLocks noGrp="1" noChangeAspect="1" noChangeArrowheads="1"/>
          </p:cNvPicPr>
          <p:nvPr>
            <p:ph idx="1"/>
          </p:nvPr>
        </p:nvPicPr>
        <p:blipFill>
          <a:blip r:embed="rId3" cstate="print"/>
          <a:srcRect l="37587" t="45300" r="11509" b="6391"/>
          <a:stretch>
            <a:fillRect/>
          </a:stretch>
        </p:blipFill>
        <p:spPr bwMode="auto">
          <a:xfrm>
            <a:off x="1407093" y="1245169"/>
            <a:ext cx="9498454" cy="5068082"/>
          </a:xfrm>
          <a:prstGeom prst="rect">
            <a:avLst/>
          </a:prstGeom>
          <a:noFill/>
          <a:ln w="9525">
            <a:noFill/>
            <a:miter lim="800000"/>
            <a:headEnd/>
            <a:tailEnd/>
          </a:ln>
        </p:spPr>
      </p:pic>
    </p:spTree>
    <p:extLst>
      <p:ext uri="{BB962C8B-B14F-4D97-AF65-F5344CB8AC3E}">
        <p14:creationId xmlns:p14="http://schemas.microsoft.com/office/powerpoint/2010/main" val="2964094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a:extLst>
              <a:ext uri="{FF2B5EF4-FFF2-40B4-BE49-F238E27FC236}">
                <a16:creationId xmlns:a16="http://schemas.microsoft.com/office/drawing/2014/main" id="{3A2D3BD9-7C7C-01AC-2970-47CE3DCFA1B1}"/>
              </a:ext>
            </a:extLst>
          </p:cNvPr>
          <p:cNvSpPr/>
          <p:nvPr/>
        </p:nvSpPr>
        <p:spPr>
          <a:xfrm>
            <a:off x="1668544" y="1793969"/>
            <a:ext cx="8851769" cy="50617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 name="Başlık 1"/>
          <p:cNvSpPr>
            <a:spLocks noGrp="1"/>
          </p:cNvSpPr>
          <p:nvPr>
            <p:ph type="ctrTitle"/>
          </p:nvPr>
        </p:nvSpPr>
        <p:spPr>
          <a:xfrm>
            <a:off x="2153295" y="3794234"/>
            <a:ext cx="8367018" cy="2431805"/>
          </a:xfrm>
        </p:spPr>
        <p:txBody>
          <a:bodyPr>
            <a:noAutofit/>
          </a:bodyPr>
          <a:lstStyle/>
          <a:p>
            <a:r>
              <a:rPr lang="tr-TR" sz="3600" b="1" dirty="0">
                <a:solidFill>
                  <a:schemeClr val="tx1"/>
                </a:solidFill>
                <a:effectLst/>
                <a:cs typeface="Times New Roman" pitchFamily="18" charset="0"/>
              </a:rPr>
              <a:t>2025-2026 Eğitim </a:t>
            </a:r>
            <a:r>
              <a:rPr lang="tr-TR" sz="3600" dirty="0">
                <a:solidFill>
                  <a:schemeClr val="tx1"/>
                </a:solidFill>
                <a:effectLst/>
                <a:cs typeface="Times New Roman" pitchFamily="18" charset="0"/>
              </a:rPr>
              <a:t>Öğretim Yılı</a:t>
            </a:r>
            <a:br>
              <a:rPr lang="tr-TR" sz="3600" b="1" dirty="0">
                <a:solidFill>
                  <a:schemeClr val="tx1"/>
                </a:solidFill>
                <a:effectLst/>
                <a:cs typeface="Times New Roman" pitchFamily="18" charset="0"/>
              </a:rPr>
            </a:br>
            <a:r>
              <a:rPr lang="tr-TR" sz="3600" b="1" dirty="0">
                <a:solidFill>
                  <a:schemeClr val="tx1"/>
                </a:solidFill>
                <a:effectLst/>
                <a:cs typeface="Times New Roman" pitchFamily="18" charset="0"/>
              </a:rPr>
              <a:t>Oryantasyon (Uyum) Programı</a:t>
            </a:r>
            <a:br>
              <a:rPr lang="tr-TR" sz="3600" b="1" dirty="0">
                <a:solidFill>
                  <a:schemeClr val="tx1"/>
                </a:solidFill>
                <a:effectLst/>
                <a:cs typeface="Times New Roman" pitchFamily="18" charset="0"/>
              </a:rPr>
            </a:br>
            <a:br>
              <a:rPr lang="tr-TR" sz="3600" b="1" dirty="0">
                <a:solidFill>
                  <a:schemeClr val="tx1"/>
                </a:solidFill>
                <a:effectLst/>
                <a:cs typeface="Times New Roman" pitchFamily="18" charset="0"/>
              </a:rPr>
            </a:br>
            <a:endParaRPr lang="tr-TR" sz="3600" b="1" dirty="0">
              <a:solidFill>
                <a:schemeClr val="tx1"/>
              </a:solidFill>
              <a:effectLst/>
              <a:cs typeface="Times New Roman" pitchFamily="18" charset="0"/>
            </a:endParaRPr>
          </a:p>
        </p:txBody>
      </p:sp>
      <p:sp>
        <p:nvSpPr>
          <p:cNvPr id="3" name="Dikdörtgen 2">
            <a:extLst>
              <a:ext uri="{FF2B5EF4-FFF2-40B4-BE49-F238E27FC236}">
                <a16:creationId xmlns:a16="http://schemas.microsoft.com/office/drawing/2014/main" id="{BF779557-5AF5-E918-1DEB-5107D1DAE02A}"/>
              </a:ext>
            </a:extLst>
          </p:cNvPr>
          <p:cNvSpPr/>
          <p:nvPr/>
        </p:nvSpPr>
        <p:spPr>
          <a:xfrm>
            <a:off x="2804163" y="1793969"/>
            <a:ext cx="6592389" cy="29609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5" name="Picture 6" descr="http://sem.trabzon.edu.tr/wp-content/uploads/2019/05/logo-300x290.png"/>
          <p:cNvPicPr>
            <a:picLocks noChangeAspect="1" noChangeArrowheads="1"/>
          </p:cNvPicPr>
          <p:nvPr/>
        </p:nvPicPr>
        <p:blipFill>
          <a:blip r:embed="rId2"/>
          <a:srcRect/>
          <a:stretch>
            <a:fillRect/>
          </a:stretch>
        </p:blipFill>
        <p:spPr bwMode="auto">
          <a:xfrm>
            <a:off x="4581990" y="1028881"/>
            <a:ext cx="3024876" cy="2924049"/>
          </a:xfrm>
          <a:prstGeom prst="rect">
            <a:avLst/>
          </a:prstGeom>
          <a:noFill/>
        </p:spPr>
      </p:pic>
    </p:spTree>
    <p:extLst>
      <p:ext uri="{BB962C8B-B14F-4D97-AF65-F5344CB8AC3E}">
        <p14:creationId xmlns:p14="http://schemas.microsoft.com/office/powerpoint/2010/main" val="173169994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Metin kutusu 7"/>
          <p:cNvSpPr txBox="1"/>
          <p:nvPr/>
        </p:nvSpPr>
        <p:spPr>
          <a:xfrm>
            <a:off x="1756297" y="5493992"/>
            <a:ext cx="8879206" cy="1200329"/>
          </a:xfrm>
          <a:prstGeom prst="rect">
            <a:avLst/>
          </a:prstGeom>
          <a:noFill/>
        </p:spPr>
        <p:txBody>
          <a:bodyPr wrap="square" rtlCol="0">
            <a:spAutoFit/>
          </a:bodyPr>
          <a:lstStyle/>
          <a:p>
            <a:r>
              <a:rPr lang="tr-TR" altLang="tr-TR" sz="2400" dirty="0">
                <a:latin typeface="Times New Roman" panose="02020603050405020304" pitchFamily="18" charset="0"/>
                <a:cs typeface="Times New Roman" pitchFamily="18" charset="0"/>
              </a:rPr>
              <a:t>Başarılı / başarısız not ortalamasını kabul edilebilmesi için öğrencinin </a:t>
            </a:r>
            <a:r>
              <a:rPr lang="tr-TR" altLang="tr-TR" sz="2400" dirty="0">
                <a:solidFill>
                  <a:srgbClr val="C00000"/>
                </a:solidFill>
                <a:latin typeface="Times New Roman" panose="02020603050405020304" pitchFamily="18" charset="0"/>
                <a:cs typeface="Times New Roman" pitchFamily="18" charset="0"/>
              </a:rPr>
              <a:t>akademik ortalamasının en az 2.00 </a:t>
            </a:r>
            <a:r>
              <a:rPr lang="tr-TR" altLang="tr-TR" sz="2400" dirty="0">
                <a:latin typeface="Times New Roman" panose="02020603050405020304" pitchFamily="18" charset="0"/>
                <a:cs typeface="Times New Roman" panose="02020603050405020304" pitchFamily="18" charset="0"/>
              </a:rPr>
              <a:t>olması gerekir. </a:t>
            </a:r>
          </a:p>
          <a:p>
            <a:endParaRPr lang="tr-TR" sz="2400" dirty="0">
              <a:latin typeface="Times New Roman" panose="02020603050405020304" pitchFamily="18" charset="0"/>
              <a:cs typeface="Times New Roman" panose="02020603050405020304" pitchFamily="18" charset="0"/>
            </a:endParaRPr>
          </a:p>
        </p:txBody>
      </p:sp>
      <p:sp>
        <p:nvSpPr>
          <p:cNvPr id="9" name="8 Dikdörtgen"/>
          <p:cNvSpPr/>
          <p:nvPr/>
        </p:nvSpPr>
        <p:spPr>
          <a:xfrm>
            <a:off x="3992880" y="919144"/>
            <a:ext cx="4114800" cy="584775"/>
          </a:xfrm>
          <a:prstGeom prst="rect">
            <a:avLst/>
          </a:prstGeom>
        </p:spPr>
        <p:txBody>
          <a:bodyPr wrap="square">
            <a:spAutoFit/>
          </a:bodyPr>
          <a:lstStyle/>
          <a:p>
            <a:pPr algn="ctr"/>
            <a:r>
              <a:rPr lang="tr-TR" sz="3200" b="1" dirty="0">
                <a:solidFill>
                  <a:schemeClr val="accent1"/>
                </a:solidFill>
                <a:latin typeface="Times New Roman" pitchFamily="18" charset="0"/>
                <a:cs typeface="Times New Roman" pitchFamily="18" charset="0"/>
              </a:rPr>
              <a:t>NOT</a:t>
            </a:r>
            <a:r>
              <a:rPr lang="tr-TR" sz="3200" b="1" dirty="0">
                <a:solidFill>
                  <a:schemeClr val="accent1"/>
                </a:solidFill>
                <a:latin typeface="Times New Roman" pitchFamily="18" charset="0"/>
                <a:ea typeface="Calibri" panose="020F0502020204030204" pitchFamily="34" charset="0"/>
                <a:cs typeface="Times New Roman" pitchFamily="18" charset="0"/>
              </a:rPr>
              <a:t> </a:t>
            </a:r>
            <a:r>
              <a:rPr lang="tr-TR" sz="3200" b="1" dirty="0">
                <a:solidFill>
                  <a:schemeClr val="accent1"/>
                </a:solidFill>
                <a:latin typeface="Times New Roman" pitchFamily="18" charset="0"/>
                <a:cs typeface="Times New Roman" pitchFamily="18" charset="0"/>
              </a:rPr>
              <a:t>SİSTEMİ</a:t>
            </a:r>
            <a:r>
              <a:rPr lang="tr-TR" sz="3200" b="1" dirty="0">
                <a:solidFill>
                  <a:schemeClr val="accent1"/>
                </a:solidFill>
                <a:latin typeface="Times New Roman" pitchFamily="18" charset="0"/>
                <a:ea typeface="Calibri" panose="020F0502020204030204" pitchFamily="34" charset="0"/>
                <a:cs typeface="Times New Roman" pitchFamily="18" charset="0"/>
              </a:rPr>
              <a:t> </a:t>
            </a:r>
            <a:endParaRPr lang="tr-TR" sz="3200" b="1" dirty="0">
              <a:solidFill>
                <a:schemeClr val="accent1"/>
              </a:solidFill>
              <a:latin typeface="Times New Roman" pitchFamily="18" charset="0"/>
              <a:cs typeface="Times New Roman" pitchFamily="18" charset="0"/>
            </a:endParaRPr>
          </a:p>
        </p:txBody>
      </p:sp>
      <p:pic>
        <p:nvPicPr>
          <p:cNvPr id="1026" name="Picture 2"/>
          <p:cNvPicPr>
            <a:picLocks noChangeAspect="1" noChangeArrowheads="1"/>
          </p:cNvPicPr>
          <p:nvPr/>
        </p:nvPicPr>
        <p:blipFill>
          <a:blip r:embed="rId2" cstate="print"/>
          <a:srcRect l="27078" t="38235" r="36956" b="35934"/>
          <a:stretch>
            <a:fillRect/>
          </a:stretch>
        </p:blipFill>
        <p:spPr bwMode="auto">
          <a:xfrm>
            <a:off x="1846731" y="1738895"/>
            <a:ext cx="8698339" cy="3512374"/>
          </a:xfrm>
          <a:prstGeom prst="rect">
            <a:avLst/>
          </a:prstGeom>
          <a:ln>
            <a:noFill/>
          </a:ln>
          <a:effectLst>
            <a:outerShdw blurRad="292100" dist="139700" dir="2700000" algn="tl" rotWithShape="0">
              <a:srgbClr val="333333">
                <a:alpha val="65000"/>
              </a:srgbClr>
            </a:outerShdw>
          </a:effectLst>
        </p:spPr>
      </p:pic>
      <p:pic>
        <p:nvPicPr>
          <p:cNvPr id="3" name="Picture 6" descr="http://sem.trabzon.edu.tr/wp-content/uploads/2019/05/logo-300x290.png">
            <a:extLst>
              <a:ext uri="{FF2B5EF4-FFF2-40B4-BE49-F238E27FC236}">
                <a16:creationId xmlns:a16="http://schemas.microsoft.com/office/drawing/2014/main" id="{5FE5EC50-6B43-7D1B-4829-C667A2ED029C}"/>
              </a:ext>
            </a:extLst>
          </p:cNvPr>
          <p:cNvPicPr>
            <a:picLocks noChangeAspect="1" noChangeArrowheads="1"/>
          </p:cNvPicPr>
          <p:nvPr/>
        </p:nvPicPr>
        <p:blipFill>
          <a:blip r:embed="rId3" cstate="print"/>
          <a:srcRect/>
          <a:stretch>
            <a:fillRect/>
          </a:stretch>
        </p:blipFill>
        <p:spPr bwMode="auto">
          <a:xfrm>
            <a:off x="244495" y="5493992"/>
            <a:ext cx="1162598" cy="1123845"/>
          </a:xfrm>
          <a:prstGeom prst="rect">
            <a:avLst/>
          </a:prstGeom>
          <a:noFill/>
        </p:spPr>
      </p:pic>
    </p:spTree>
    <p:extLst>
      <p:ext uri="{BB962C8B-B14F-4D97-AF65-F5344CB8AC3E}">
        <p14:creationId xmlns:p14="http://schemas.microsoft.com/office/powerpoint/2010/main" val="45837193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B9E30A2E-F8B0-7CCC-9EC3-E59D4E83B382}"/>
              </a:ext>
            </a:extLst>
          </p:cNvPr>
          <p:cNvSpPr>
            <a:spLocks noGrp="1"/>
          </p:cNvSpPr>
          <p:nvPr>
            <p:ph type="title"/>
          </p:nvPr>
        </p:nvSpPr>
        <p:spPr>
          <a:xfrm>
            <a:off x="1143000" y="609600"/>
            <a:ext cx="9875520" cy="803564"/>
          </a:xfrm>
        </p:spPr>
        <p:txBody>
          <a:bodyPr>
            <a:normAutofit/>
          </a:bodyPr>
          <a:lstStyle/>
          <a:p>
            <a:pPr algn="ctr"/>
            <a:r>
              <a:rPr lang="tr-TR" sz="4000" b="1" dirty="0"/>
              <a:t>Disiplin Cezaları</a:t>
            </a:r>
          </a:p>
        </p:txBody>
      </p:sp>
      <p:sp>
        <p:nvSpPr>
          <p:cNvPr id="3" name="İçerik Yer Tutucusu 2">
            <a:extLst>
              <a:ext uri="{FF2B5EF4-FFF2-40B4-BE49-F238E27FC236}">
                <a16:creationId xmlns:a16="http://schemas.microsoft.com/office/drawing/2014/main" id="{1EE4ABAE-CE3B-C6B5-ACA6-0ED055C2E700}"/>
              </a:ext>
            </a:extLst>
          </p:cNvPr>
          <p:cNvSpPr>
            <a:spLocks noGrp="1"/>
          </p:cNvSpPr>
          <p:nvPr>
            <p:ph idx="1"/>
          </p:nvPr>
        </p:nvSpPr>
        <p:spPr>
          <a:xfrm>
            <a:off x="1149626" y="1413164"/>
            <a:ext cx="9892747" cy="4554430"/>
          </a:xfrm>
        </p:spPr>
        <p:txBody>
          <a:bodyPr>
            <a:normAutofit fontScale="92500" lnSpcReduction="10000"/>
          </a:bodyPr>
          <a:lstStyle/>
          <a:p>
            <a:pPr algn="just"/>
            <a:r>
              <a:rPr lang="tr-TR" sz="2400" b="1" i="0" dirty="0">
                <a:solidFill>
                  <a:schemeClr val="tx1"/>
                </a:solidFill>
                <a:effectLst/>
              </a:rPr>
              <a:t>2547 sayılı Yükseköğretim Kanunu’nun “Öğrencilerin disiplin işleri” başlıklı 54’üncü maddesi gereğince;</a:t>
            </a:r>
          </a:p>
          <a:p>
            <a:pPr algn="just"/>
            <a:r>
              <a:rPr lang="tr-TR" sz="2400" b="1" dirty="0">
                <a:solidFill>
                  <a:srgbClr val="000000"/>
                </a:solidFill>
              </a:rPr>
              <a:t>Kınama</a:t>
            </a:r>
          </a:p>
          <a:p>
            <a:pPr algn="just"/>
            <a:r>
              <a:rPr lang="tr-TR" sz="2400" b="0" i="0" dirty="0">
                <a:solidFill>
                  <a:srgbClr val="000000"/>
                </a:solidFill>
                <a:effectLst/>
              </a:rPr>
              <a:t>Yükseköğretim Kurumundan </a:t>
            </a:r>
            <a:r>
              <a:rPr lang="tr-TR" sz="2400" b="1" i="0" dirty="0">
                <a:solidFill>
                  <a:srgbClr val="000000"/>
                </a:solidFill>
                <a:effectLst/>
              </a:rPr>
              <a:t>Bir Haftadan Bir Aya Kadar </a:t>
            </a:r>
            <a:r>
              <a:rPr lang="tr-TR" sz="2400" b="0" i="0" dirty="0">
                <a:solidFill>
                  <a:srgbClr val="000000"/>
                </a:solidFill>
                <a:effectLst/>
              </a:rPr>
              <a:t>Uzaklaştırma</a:t>
            </a:r>
          </a:p>
          <a:p>
            <a:pPr algn="just"/>
            <a:r>
              <a:rPr lang="tr-TR" sz="2400" b="0" i="0" dirty="0">
                <a:solidFill>
                  <a:srgbClr val="000000"/>
                </a:solidFill>
                <a:effectLst/>
              </a:rPr>
              <a:t>Yükseköğretim Kurumundan </a:t>
            </a:r>
            <a:r>
              <a:rPr lang="tr-TR" sz="2400" b="1" i="0" dirty="0">
                <a:solidFill>
                  <a:srgbClr val="000000"/>
                </a:solidFill>
                <a:effectLst/>
              </a:rPr>
              <a:t>Bir Yarıyıl </a:t>
            </a:r>
            <a:r>
              <a:rPr lang="tr-TR" sz="2400" b="0" i="0" dirty="0">
                <a:solidFill>
                  <a:srgbClr val="000000"/>
                </a:solidFill>
                <a:effectLst/>
              </a:rPr>
              <a:t>İçin Uzaklaştırma</a:t>
            </a:r>
            <a:endParaRPr lang="tr-TR" sz="2400" dirty="0">
              <a:solidFill>
                <a:srgbClr val="000000"/>
              </a:solidFill>
            </a:endParaRPr>
          </a:p>
          <a:p>
            <a:pPr algn="just"/>
            <a:r>
              <a:rPr lang="tr-TR" sz="2400" b="0" i="0" dirty="0">
                <a:solidFill>
                  <a:srgbClr val="000000"/>
                </a:solidFill>
                <a:effectLst/>
              </a:rPr>
              <a:t>Yükseköğretim Kurumundan </a:t>
            </a:r>
            <a:r>
              <a:rPr lang="tr-TR" sz="2400" b="1" i="0" dirty="0">
                <a:solidFill>
                  <a:srgbClr val="000000"/>
                </a:solidFill>
                <a:effectLst/>
              </a:rPr>
              <a:t>İki Yarıyıl</a:t>
            </a:r>
            <a:r>
              <a:rPr lang="tr-TR" sz="2400" b="0" i="0" dirty="0">
                <a:solidFill>
                  <a:srgbClr val="000000"/>
                </a:solidFill>
                <a:effectLst/>
              </a:rPr>
              <a:t> İçin Uzaklaştırma:</a:t>
            </a:r>
          </a:p>
          <a:p>
            <a:pPr algn="just"/>
            <a:r>
              <a:rPr lang="tr-TR" sz="2400" dirty="0">
                <a:solidFill>
                  <a:srgbClr val="000000"/>
                </a:solidFill>
              </a:rPr>
              <a:t>Yükseköğretim Kurumundan </a:t>
            </a:r>
            <a:r>
              <a:rPr lang="tr-TR" sz="2400" dirty="0">
                <a:solidFill>
                  <a:srgbClr val="FF0000"/>
                </a:solidFill>
              </a:rPr>
              <a:t>Çıkarma</a:t>
            </a:r>
          </a:p>
          <a:p>
            <a:pPr marL="45720" indent="0" algn="just">
              <a:buNone/>
            </a:pPr>
            <a:endParaRPr lang="tr-TR" sz="2000" b="1" i="0" dirty="0">
              <a:solidFill>
                <a:srgbClr val="000000"/>
              </a:solidFill>
              <a:effectLst/>
            </a:endParaRPr>
          </a:p>
          <a:p>
            <a:pPr marL="45720" indent="0" algn="just">
              <a:buNone/>
            </a:pPr>
            <a:r>
              <a:rPr lang="tr-TR" sz="2400" b="1" i="0" dirty="0">
                <a:solidFill>
                  <a:srgbClr val="000000"/>
                </a:solidFill>
                <a:effectLst/>
              </a:rPr>
              <a:t>Disiplin cezası verilmesine sebep olmuş bir eylemin, cezanın bildiriminden sonra ve disiplin ceza zamanaşımı süresi (2 yıl) içerisinde tekerrüründe </a:t>
            </a:r>
            <a:r>
              <a:rPr lang="tr-TR" sz="2400" b="1" i="0" dirty="0">
                <a:solidFill>
                  <a:srgbClr val="FF0000"/>
                </a:solidFill>
                <a:effectLst/>
              </a:rPr>
              <a:t>bir derece ağır ceza uygulanır.</a:t>
            </a:r>
            <a:endParaRPr lang="tr-TR" sz="2400" b="1" dirty="0">
              <a:solidFill>
                <a:srgbClr val="FF0000"/>
              </a:solidFill>
            </a:endParaRPr>
          </a:p>
        </p:txBody>
      </p:sp>
      <p:sp>
        <p:nvSpPr>
          <p:cNvPr id="4" name="Slayt Numarası Yer Tutucusu 3">
            <a:extLst>
              <a:ext uri="{FF2B5EF4-FFF2-40B4-BE49-F238E27FC236}">
                <a16:creationId xmlns:a16="http://schemas.microsoft.com/office/drawing/2014/main" id="{DCBC554A-C750-5412-CB39-1C7B24B57168}"/>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302176B-0E47-46AC-8F43-DAB4B8A37D06}" type="slidenum">
              <a:rPr kumimoji="0" lang="tr-TR" sz="1200" b="0" i="0" u="none" strike="noStrike" kern="1200" cap="none" spc="0" normalizeH="0" baseline="0" noProof="0" smtClean="0">
                <a:ln>
                  <a:noFill/>
                </a:ln>
                <a:solidFill>
                  <a:srgbClr val="F81B02"/>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tr-TR" sz="1200" b="0" i="0" u="none" strike="noStrike" kern="1200" cap="none" spc="0" normalizeH="0" baseline="0" noProof="0">
              <a:ln>
                <a:noFill/>
              </a:ln>
              <a:solidFill>
                <a:srgbClr val="F81B02"/>
              </a:solidFill>
              <a:effectLst/>
              <a:uLnTx/>
              <a:uFillTx/>
              <a:latin typeface="Arial"/>
              <a:ea typeface="+mn-ea"/>
              <a:cs typeface="+mn-cs"/>
            </a:endParaRPr>
          </a:p>
        </p:txBody>
      </p:sp>
      <p:pic>
        <p:nvPicPr>
          <p:cNvPr id="6" name="Picture 6" descr="http://sem.trabzon.edu.tr/wp-content/uploads/2019/05/logo-300x290.png">
            <a:extLst>
              <a:ext uri="{FF2B5EF4-FFF2-40B4-BE49-F238E27FC236}">
                <a16:creationId xmlns:a16="http://schemas.microsoft.com/office/drawing/2014/main" id="{7C3C706A-7137-7134-3268-F01D329F7959}"/>
              </a:ext>
            </a:extLst>
          </p:cNvPr>
          <p:cNvPicPr>
            <a:picLocks noChangeAspect="1" noChangeArrowheads="1"/>
          </p:cNvPicPr>
          <p:nvPr/>
        </p:nvPicPr>
        <p:blipFill>
          <a:blip r:embed="rId3"/>
          <a:srcRect/>
          <a:stretch>
            <a:fillRect/>
          </a:stretch>
        </p:blipFill>
        <p:spPr bwMode="auto">
          <a:xfrm>
            <a:off x="244495" y="5493992"/>
            <a:ext cx="1162598" cy="1123845"/>
          </a:xfrm>
          <a:prstGeom prst="rect">
            <a:avLst/>
          </a:prstGeom>
          <a:noFill/>
        </p:spPr>
      </p:pic>
    </p:spTree>
    <p:extLst>
      <p:ext uri="{BB962C8B-B14F-4D97-AF65-F5344CB8AC3E}">
        <p14:creationId xmlns:p14="http://schemas.microsoft.com/office/powerpoint/2010/main" val="258029457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Başlık"/>
          <p:cNvSpPr>
            <a:spLocks noGrp="1"/>
          </p:cNvSpPr>
          <p:nvPr>
            <p:ph type="title"/>
          </p:nvPr>
        </p:nvSpPr>
        <p:spPr>
          <a:xfrm>
            <a:off x="2238618" y="452590"/>
            <a:ext cx="7756263" cy="894072"/>
          </a:xfrm>
        </p:spPr>
        <p:txBody>
          <a:bodyPr/>
          <a:lstStyle/>
          <a:p>
            <a:pPr algn="ctr"/>
            <a:r>
              <a:rPr lang="tr-TR" sz="2800" b="1" dirty="0">
                <a:solidFill>
                  <a:srgbClr val="FF0000"/>
                </a:solidFill>
              </a:rPr>
              <a:t>Disiplin Cezaları ve Disiplin Suçları</a:t>
            </a:r>
            <a:endParaRPr lang="tr-TR" sz="2800" dirty="0"/>
          </a:p>
        </p:txBody>
      </p:sp>
      <p:sp>
        <p:nvSpPr>
          <p:cNvPr id="2" name="1 İçerik Yer Tutucusu"/>
          <p:cNvSpPr>
            <a:spLocks noGrp="1"/>
          </p:cNvSpPr>
          <p:nvPr>
            <p:ph idx="1"/>
          </p:nvPr>
        </p:nvSpPr>
        <p:spPr>
          <a:xfrm>
            <a:off x="1159564" y="1197033"/>
            <a:ext cx="9872871" cy="4437413"/>
          </a:xfrm>
        </p:spPr>
        <p:txBody>
          <a:bodyPr>
            <a:noAutofit/>
          </a:bodyPr>
          <a:lstStyle/>
          <a:p>
            <a:pPr algn="just">
              <a:buNone/>
            </a:pPr>
            <a:r>
              <a:rPr lang="tr-TR" sz="2400" b="1" u="sng" dirty="0">
                <a:solidFill>
                  <a:srgbClr val="FF0000"/>
                </a:solidFill>
              </a:rPr>
              <a:t>Kınama cezasını</a:t>
            </a:r>
            <a:r>
              <a:rPr lang="tr-TR" sz="2400" b="1" dirty="0">
                <a:solidFill>
                  <a:srgbClr val="FF0000"/>
                </a:solidFill>
              </a:rPr>
              <a:t>  </a:t>
            </a:r>
            <a:r>
              <a:rPr lang="tr-TR" b="1" dirty="0">
                <a:solidFill>
                  <a:schemeClr val="tx1"/>
                </a:solidFill>
              </a:rPr>
              <a:t>gerektiren disiplin suçları:</a:t>
            </a:r>
            <a:endParaRPr lang="tr-TR" dirty="0">
              <a:solidFill>
                <a:schemeClr val="tx1"/>
              </a:solidFill>
            </a:endParaRPr>
          </a:p>
          <a:p>
            <a:pPr algn="just"/>
            <a:r>
              <a:rPr lang="tr-TR" dirty="0">
                <a:solidFill>
                  <a:schemeClr val="tx1"/>
                </a:solidFill>
              </a:rPr>
              <a:t>Yükseköğretim kurumu yetkililerince istenilen bilgileri eksik veya yanlış bildirmek,</a:t>
            </a:r>
          </a:p>
          <a:p>
            <a:pPr algn="just"/>
            <a:r>
              <a:rPr lang="tr-TR" b="1" dirty="0">
                <a:solidFill>
                  <a:schemeClr val="tx1"/>
                </a:solidFill>
              </a:rPr>
              <a:t>Ders,</a:t>
            </a:r>
            <a:r>
              <a:rPr lang="tr-TR" dirty="0">
                <a:solidFill>
                  <a:schemeClr val="tx1"/>
                </a:solidFill>
              </a:rPr>
              <a:t> </a:t>
            </a:r>
            <a:r>
              <a:rPr lang="tr-TR" b="1" dirty="0">
                <a:solidFill>
                  <a:schemeClr val="tx1"/>
                </a:solidFill>
              </a:rPr>
              <a:t>seminer,</a:t>
            </a:r>
            <a:r>
              <a:rPr lang="tr-TR" dirty="0">
                <a:solidFill>
                  <a:schemeClr val="tx1"/>
                </a:solidFill>
              </a:rPr>
              <a:t> </a:t>
            </a:r>
            <a:r>
              <a:rPr lang="tr-TR" b="1" dirty="0">
                <a:solidFill>
                  <a:schemeClr val="tx1"/>
                </a:solidFill>
              </a:rPr>
              <a:t>uygulama,</a:t>
            </a:r>
            <a:r>
              <a:rPr lang="tr-TR" dirty="0">
                <a:solidFill>
                  <a:schemeClr val="tx1"/>
                </a:solidFill>
              </a:rPr>
              <a:t> laboratuvar, atölye çalışması, bilimsel toplantı ve konferans gibi çalışmaların </a:t>
            </a:r>
            <a:r>
              <a:rPr lang="tr-TR" b="1" dirty="0">
                <a:solidFill>
                  <a:schemeClr val="tx1"/>
                </a:solidFill>
              </a:rPr>
              <a:t>düzenini bozmak, (</a:t>
            </a:r>
            <a:r>
              <a:rPr lang="tr-TR" b="1" dirty="0" err="1">
                <a:solidFill>
                  <a:srgbClr val="00B0F0"/>
                </a:solidFill>
              </a:rPr>
              <a:t>Örn</a:t>
            </a:r>
            <a:r>
              <a:rPr lang="tr-TR" b="1" dirty="0">
                <a:solidFill>
                  <a:srgbClr val="00B0F0"/>
                </a:solidFill>
              </a:rPr>
              <a:t>: </a:t>
            </a:r>
            <a:r>
              <a:rPr lang="tr-TR" b="1" dirty="0">
                <a:solidFill>
                  <a:srgbClr val="0070C0"/>
                </a:solidFill>
              </a:rPr>
              <a:t>Derste Uyumak</a:t>
            </a:r>
            <a:r>
              <a:rPr lang="tr-TR" b="1" dirty="0">
                <a:solidFill>
                  <a:schemeClr val="tx1"/>
                </a:solidFill>
              </a:rPr>
              <a:t>)</a:t>
            </a:r>
          </a:p>
          <a:p>
            <a:pPr algn="just"/>
            <a:r>
              <a:rPr lang="tr-TR" dirty="0"/>
              <a:t>Yükseköğretim kurumu içinde izinsiz olarak bildiri dağıtmak, afiş ve pankart asmak,</a:t>
            </a:r>
          </a:p>
          <a:p>
            <a:pPr algn="just"/>
            <a:r>
              <a:rPr lang="tr-TR" dirty="0"/>
              <a:t>Yükseköğretim kurumunca asılmış duyuruları, program ve benzerlerini koparmak, yırtmak, değiştirmek, karalamak veya kirletmek,</a:t>
            </a:r>
          </a:p>
          <a:p>
            <a:pPr algn="just"/>
            <a:r>
              <a:rPr lang="tr-TR" b="1" u="sng" dirty="0"/>
              <a:t>Sınavlarda kopyaya teşebbüs etmek.</a:t>
            </a:r>
          </a:p>
          <a:p>
            <a:pPr algn="just"/>
            <a:r>
              <a:rPr lang="tr-TR" b="1" u="sng" dirty="0"/>
              <a:t>Üniversite kampüsünde üniversite senatosu tarafından </a:t>
            </a:r>
            <a:r>
              <a:rPr lang="tr-TR" b="1" u="sng" dirty="0">
                <a:solidFill>
                  <a:srgbClr val="0070C0"/>
                </a:solidFill>
              </a:rPr>
              <a:t>belirlenen alanlar dışında, </a:t>
            </a:r>
            <a:r>
              <a:rPr lang="tr-TR" b="1" u="sng" dirty="0"/>
              <a:t>sigara ve diğer tütün ürünleri ile elektronik sigara kullanmak.</a:t>
            </a:r>
          </a:p>
          <a:p>
            <a:pPr algn="just"/>
            <a:endParaRPr lang="tr-TR" b="1" u="sng" dirty="0"/>
          </a:p>
        </p:txBody>
      </p:sp>
      <p:pic>
        <p:nvPicPr>
          <p:cNvPr id="5" name="Picture 6" descr="http://sem.trabzon.edu.tr/wp-content/uploads/2019/05/logo-300x290.png">
            <a:extLst>
              <a:ext uri="{FF2B5EF4-FFF2-40B4-BE49-F238E27FC236}">
                <a16:creationId xmlns:a16="http://schemas.microsoft.com/office/drawing/2014/main" id="{6ADFD782-1AB4-E0B4-5111-1967AEE07755}"/>
              </a:ext>
            </a:extLst>
          </p:cNvPr>
          <p:cNvPicPr>
            <a:picLocks noChangeAspect="1" noChangeArrowheads="1"/>
          </p:cNvPicPr>
          <p:nvPr/>
        </p:nvPicPr>
        <p:blipFill>
          <a:blip r:embed="rId2"/>
          <a:srcRect/>
          <a:stretch>
            <a:fillRect/>
          </a:stretch>
        </p:blipFill>
        <p:spPr bwMode="auto">
          <a:xfrm>
            <a:off x="244495" y="5493992"/>
            <a:ext cx="1162598" cy="1123845"/>
          </a:xfrm>
          <a:prstGeom prst="rect">
            <a:avLst/>
          </a:prstGeom>
          <a:noFill/>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4F777E6-3249-7C28-0022-E4DA738DB152}"/>
              </a:ext>
            </a:extLst>
          </p:cNvPr>
          <p:cNvSpPr>
            <a:spLocks noGrp="1"/>
          </p:cNvSpPr>
          <p:nvPr>
            <p:ph type="title"/>
          </p:nvPr>
        </p:nvSpPr>
        <p:spPr/>
        <p:txBody>
          <a:bodyPr>
            <a:normAutofit/>
          </a:bodyPr>
          <a:lstStyle/>
          <a:p>
            <a:br>
              <a:rPr lang="tr-TR" sz="1400" dirty="0">
                <a:solidFill>
                  <a:schemeClr val="tx1"/>
                </a:solidFill>
              </a:rPr>
            </a:br>
            <a:endParaRPr lang="tr-TR" sz="2800" b="1" dirty="0">
              <a:solidFill>
                <a:srgbClr val="FF0000"/>
              </a:solidFill>
            </a:endParaRPr>
          </a:p>
        </p:txBody>
      </p:sp>
      <p:sp>
        <p:nvSpPr>
          <p:cNvPr id="3" name="İçerik Yer Tutucusu 2">
            <a:extLst>
              <a:ext uri="{FF2B5EF4-FFF2-40B4-BE49-F238E27FC236}">
                <a16:creationId xmlns:a16="http://schemas.microsoft.com/office/drawing/2014/main" id="{FFEA5175-0602-7B6A-AAF6-318160D8A420}"/>
              </a:ext>
            </a:extLst>
          </p:cNvPr>
          <p:cNvSpPr>
            <a:spLocks noGrp="1"/>
          </p:cNvSpPr>
          <p:nvPr>
            <p:ph idx="1"/>
          </p:nvPr>
        </p:nvSpPr>
        <p:spPr>
          <a:xfrm>
            <a:off x="1143000" y="1320792"/>
            <a:ext cx="10334897" cy="5268161"/>
          </a:xfrm>
        </p:spPr>
        <p:txBody>
          <a:bodyPr>
            <a:normAutofit/>
          </a:bodyPr>
          <a:lstStyle/>
          <a:p>
            <a:pPr marL="45720" indent="0">
              <a:lnSpc>
                <a:spcPct val="100000"/>
              </a:lnSpc>
              <a:buNone/>
            </a:pPr>
            <a:r>
              <a:rPr lang="tr-TR" sz="2400" b="1" u="sng" dirty="0">
                <a:solidFill>
                  <a:srgbClr val="FF0000"/>
                </a:solidFill>
              </a:rPr>
              <a:t>Bir haftadan bir aya kadar uzaklaştırma cezasını</a:t>
            </a:r>
            <a:r>
              <a:rPr lang="tr-TR" sz="2400" b="1" dirty="0">
                <a:solidFill>
                  <a:srgbClr val="FF0000"/>
                </a:solidFill>
              </a:rPr>
              <a:t> </a:t>
            </a:r>
            <a:r>
              <a:rPr lang="tr-TR" b="1" dirty="0">
                <a:solidFill>
                  <a:schemeClr val="tx1"/>
                </a:solidFill>
              </a:rPr>
              <a:t>gerektiren disiplin suçları:</a:t>
            </a:r>
          </a:p>
          <a:p>
            <a:pPr>
              <a:lnSpc>
                <a:spcPct val="120000"/>
              </a:lnSpc>
            </a:pPr>
            <a:r>
              <a:rPr lang="tr-TR" sz="2400" b="0" i="0" dirty="0">
                <a:solidFill>
                  <a:srgbClr val="000000"/>
                </a:solidFill>
                <a:effectLst/>
              </a:rPr>
              <a:t>Öğrenme ve öğretme hürriyetini engelleyici veya yükseköğretim kurumlarının </a:t>
            </a:r>
            <a:r>
              <a:rPr lang="tr-TR" sz="2400" b="0" i="0" dirty="0">
                <a:solidFill>
                  <a:srgbClr val="FF0000"/>
                </a:solidFill>
                <a:effectLst/>
              </a:rPr>
              <a:t>işleyiş ve huzurunu bozucu eylemlerde bulunmak</a:t>
            </a:r>
            <a:r>
              <a:rPr lang="tr-TR" sz="2400" b="0" i="0" dirty="0">
                <a:solidFill>
                  <a:srgbClr val="000000"/>
                </a:solidFill>
                <a:effectLst/>
              </a:rPr>
              <a:t>, (</a:t>
            </a:r>
            <a:r>
              <a:rPr lang="tr-TR" sz="2400" b="0" i="0" dirty="0" err="1">
                <a:solidFill>
                  <a:srgbClr val="00B0F0"/>
                </a:solidFill>
                <a:effectLst/>
              </a:rPr>
              <a:t>Örn</a:t>
            </a:r>
            <a:r>
              <a:rPr lang="tr-TR" sz="2400" dirty="0">
                <a:solidFill>
                  <a:srgbClr val="00B0F0"/>
                </a:solidFill>
              </a:rPr>
              <a:t>: </a:t>
            </a:r>
            <a:r>
              <a:rPr lang="tr-TR" sz="2400" b="1" dirty="0">
                <a:solidFill>
                  <a:srgbClr val="0070C0"/>
                </a:solidFill>
              </a:rPr>
              <a:t>Üniversite kampüsü içeresinde kavgaya karışmak</a:t>
            </a:r>
            <a:r>
              <a:rPr lang="tr-TR" sz="2400" b="1" dirty="0">
                <a:solidFill>
                  <a:srgbClr val="000000"/>
                </a:solidFill>
              </a:rPr>
              <a:t>)</a:t>
            </a:r>
            <a:endParaRPr lang="tr-TR" sz="2400" b="1" i="0" dirty="0">
              <a:solidFill>
                <a:srgbClr val="000000"/>
              </a:solidFill>
              <a:effectLst/>
            </a:endParaRPr>
          </a:p>
          <a:p>
            <a:pPr>
              <a:lnSpc>
                <a:spcPct val="120000"/>
              </a:lnSpc>
            </a:pPr>
            <a:r>
              <a:rPr lang="tr-TR" sz="2400" b="0" i="0" dirty="0">
                <a:solidFill>
                  <a:srgbClr val="000000"/>
                </a:solidFill>
                <a:effectLst/>
              </a:rPr>
              <a:t>Yükseköğretim kurumundan aldığı </a:t>
            </a:r>
            <a:r>
              <a:rPr lang="tr-TR" sz="2400" b="0" i="0" dirty="0">
                <a:solidFill>
                  <a:srgbClr val="FF0000"/>
                </a:solidFill>
                <a:effectLst/>
              </a:rPr>
              <a:t>kendine hak sağlayan </a:t>
            </a:r>
            <a:r>
              <a:rPr lang="tr-TR" sz="2400" b="0" i="0" dirty="0">
                <a:solidFill>
                  <a:srgbClr val="000000"/>
                </a:solidFill>
                <a:effectLst/>
              </a:rPr>
              <a:t>bir belgeyi başkasına vererek kullandırmak veya </a:t>
            </a:r>
            <a:r>
              <a:rPr lang="tr-TR" sz="2400" b="0" i="0" dirty="0">
                <a:solidFill>
                  <a:srgbClr val="FF0000"/>
                </a:solidFill>
                <a:effectLst/>
              </a:rPr>
              <a:t>başkasına ait bir belgeyi kullanmak</a:t>
            </a:r>
            <a:r>
              <a:rPr lang="tr-TR" sz="2400" b="0" i="0" dirty="0">
                <a:solidFill>
                  <a:srgbClr val="000000"/>
                </a:solidFill>
                <a:effectLst/>
              </a:rPr>
              <a:t>, </a:t>
            </a:r>
            <a:r>
              <a:rPr kumimoji="0" lang="tr-TR"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a:t>
            </a:r>
            <a:r>
              <a:rPr kumimoji="0" lang="tr-TR" sz="2400" b="0" i="0" u="none" strike="noStrike" kern="1200" cap="none" spc="0" normalizeH="0" baseline="0" noProof="0" dirty="0" err="1">
                <a:ln>
                  <a:noFill/>
                </a:ln>
                <a:solidFill>
                  <a:srgbClr val="00B0F0"/>
                </a:solidFill>
                <a:effectLst/>
                <a:uLnTx/>
                <a:uFillTx/>
                <a:latin typeface="Times New Roman" panose="02020603050405020304" pitchFamily="18" charset="0"/>
                <a:ea typeface="+mn-ea"/>
                <a:cs typeface="Times New Roman" panose="02020603050405020304" pitchFamily="18" charset="0"/>
              </a:rPr>
              <a:t>Örn</a:t>
            </a:r>
            <a:r>
              <a:rPr kumimoji="0" lang="tr-TR" sz="2400" b="0" i="0" u="none" strike="noStrike" kern="1200" cap="none" spc="0" normalizeH="0" baseline="0" noProof="0" dirty="0">
                <a:ln>
                  <a:noFill/>
                </a:ln>
                <a:solidFill>
                  <a:srgbClr val="00B0F0"/>
                </a:solidFill>
                <a:effectLst/>
                <a:uLnTx/>
                <a:uFillTx/>
                <a:latin typeface="Times New Roman" panose="02020603050405020304" pitchFamily="18" charset="0"/>
                <a:ea typeface="+mn-ea"/>
                <a:cs typeface="Times New Roman" panose="02020603050405020304" pitchFamily="18" charset="0"/>
              </a:rPr>
              <a:t>: </a:t>
            </a:r>
            <a:r>
              <a:rPr kumimoji="0" lang="tr-TR" sz="24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Öğrenci Belgesi, başkasının kimlik kartı)</a:t>
            </a:r>
            <a:endParaRPr lang="tr-TR" sz="2400" b="1" i="0" dirty="0">
              <a:solidFill>
                <a:srgbClr val="0070C0"/>
              </a:solidFill>
              <a:effectLst/>
            </a:endParaRPr>
          </a:p>
          <a:p>
            <a:pPr>
              <a:lnSpc>
                <a:spcPct val="120000"/>
              </a:lnSpc>
            </a:pPr>
            <a:r>
              <a:rPr lang="tr-TR" sz="2400" b="0" i="0" dirty="0">
                <a:solidFill>
                  <a:srgbClr val="000000"/>
                </a:solidFill>
                <a:effectLst/>
              </a:rPr>
              <a:t>Yükseköğretim kurumunda kişilerin şeref ve haysiyetini zedeleyen </a:t>
            </a:r>
            <a:r>
              <a:rPr lang="tr-TR" sz="2400" b="1" i="0" dirty="0">
                <a:solidFill>
                  <a:srgbClr val="000000"/>
                </a:solidFill>
                <a:effectLst/>
              </a:rPr>
              <a:t>sözlü veya yazılı eylemlerde</a:t>
            </a:r>
            <a:r>
              <a:rPr lang="tr-TR" sz="2400" b="0" i="0" dirty="0">
                <a:solidFill>
                  <a:srgbClr val="000000"/>
                </a:solidFill>
                <a:effectLst/>
              </a:rPr>
              <a:t> bulunmak,</a:t>
            </a:r>
          </a:p>
        </p:txBody>
      </p:sp>
      <p:sp>
        <p:nvSpPr>
          <p:cNvPr id="4" name="Slayt Numarası Yer Tutucusu 3">
            <a:extLst>
              <a:ext uri="{FF2B5EF4-FFF2-40B4-BE49-F238E27FC236}">
                <a16:creationId xmlns:a16="http://schemas.microsoft.com/office/drawing/2014/main" id="{95A1F1F3-B2AD-3F4B-85B9-0D1DCB796600}"/>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302176B-0E47-46AC-8F43-DAB4B8A37D06}" type="slidenum">
              <a:rPr kumimoji="0" lang="tr-TR" sz="1200" b="0" i="0" u="none" strike="noStrike" kern="1200" cap="none" spc="0" normalizeH="0" baseline="0" noProof="0" smtClean="0">
                <a:ln>
                  <a:noFill/>
                </a:ln>
                <a:solidFill>
                  <a:srgbClr val="F81B02"/>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tr-TR" sz="1200" b="0" i="0" u="none" strike="noStrike" kern="1200" cap="none" spc="0" normalizeH="0" baseline="0" noProof="0">
              <a:ln>
                <a:noFill/>
              </a:ln>
              <a:solidFill>
                <a:srgbClr val="F81B02"/>
              </a:solidFill>
              <a:effectLst/>
              <a:uLnTx/>
              <a:uFillTx/>
              <a:latin typeface="Arial"/>
              <a:ea typeface="+mn-ea"/>
              <a:cs typeface="+mn-cs"/>
            </a:endParaRPr>
          </a:p>
        </p:txBody>
      </p:sp>
      <p:sp>
        <p:nvSpPr>
          <p:cNvPr id="6" name="3 Başlık">
            <a:extLst>
              <a:ext uri="{FF2B5EF4-FFF2-40B4-BE49-F238E27FC236}">
                <a16:creationId xmlns:a16="http://schemas.microsoft.com/office/drawing/2014/main" id="{E980D0CC-2055-23F7-FA57-5F9FBDD3C1C8}"/>
              </a:ext>
            </a:extLst>
          </p:cNvPr>
          <p:cNvSpPr txBox="1">
            <a:spLocks/>
          </p:cNvSpPr>
          <p:nvPr/>
        </p:nvSpPr>
        <p:spPr>
          <a:xfrm>
            <a:off x="2238618" y="452590"/>
            <a:ext cx="7756263" cy="71119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tr-TR" sz="28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Disiplin Cezaları ve Disiplin Suçları</a:t>
            </a:r>
            <a:endParaRPr kumimoji="0" lang="tr-TR" sz="2800" b="0" i="0" u="none" strike="noStrike" kern="1200" cap="none" spc="0" normalizeH="0" baseline="0" noProof="0" dirty="0">
              <a:ln>
                <a:noFill/>
              </a:ln>
              <a:solidFill>
                <a:srgbClr val="F81B02"/>
              </a:solidFill>
              <a:effectLst/>
              <a:uLnTx/>
              <a:uFillTx/>
              <a:latin typeface="Times New Roman" panose="02020603050405020304" pitchFamily="18" charset="0"/>
              <a:cs typeface="Times New Roman" panose="02020603050405020304" pitchFamily="18" charset="0"/>
            </a:endParaRPr>
          </a:p>
        </p:txBody>
      </p:sp>
      <p:pic>
        <p:nvPicPr>
          <p:cNvPr id="7" name="Picture 6" descr="http://sem.trabzon.edu.tr/wp-content/uploads/2019/05/logo-300x290.png">
            <a:extLst>
              <a:ext uri="{FF2B5EF4-FFF2-40B4-BE49-F238E27FC236}">
                <a16:creationId xmlns:a16="http://schemas.microsoft.com/office/drawing/2014/main" id="{0C7CD9E3-A509-D746-A780-EC7487EEA570}"/>
              </a:ext>
            </a:extLst>
          </p:cNvPr>
          <p:cNvPicPr>
            <a:picLocks noChangeAspect="1" noChangeArrowheads="1"/>
          </p:cNvPicPr>
          <p:nvPr/>
        </p:nvPicPr>
        <p:blipFill>
          <a:blip r:embed="rId2"/>
          <a:srcRect/>
          <a:stretch>
            <a:fillRect/>
          </a:stretch>
        </p:blipFill>
        <p:spPr bwMode="auto">
          <a:xfrm>
            <a:off x="244495" y="5493992"/>
            <a:ext cx="1162598" cy="1123845"/>
          </a:xfrm>
          <a:prstGeom prst="rect">
            <a:avLst/>
          </a:prstGeom>
          <a:noFill/>
        </p:spPr>
      </p:pic>
    </p:spTree>
    <p:extLst>
      <p:ext uri="{BB962C8B-B14F-4D97-AF65-F5344CB8AC3E}">
        <p14:creationId xmlns:p14="http://schemas.microsoft.com/office/powerpoint/2010/main" val="401641356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4A143EBC-953D-F278-8923-7EB24F3636A3}"/>
              </a:ext>
            </a:extLst>
          </p:cNvPr>
          <p:cNvSpPr>
            <a:spLocks noGrp="1"/>
          </p:cNvSpPr>
          <p:nvPr>
            <p:ph type="title"/>
          </p:nvPr>
        </p:nvSpPr>
        <p:spPr>
          <a:xfrm>
            <a:off x="1143000" y="609600"/>
            <a:ext cx="9875520" cy="908492"/>
          </a:xfrm>
        </p:spPr>
        <p:txBody>
          <a:bodyPr>
            <a:normAutofit/>
          </a:bodyPr>
          <a:lstStyle/>
          <a:p>
            <a:pPr algn="ctr"/>
            <a:r>
              <a:rPr lang="tr-TR" sz="2800" b="1" dirty="0">
                <a:solidFill>
                  <a:srgbClr val="FF0000"/>
                </a:solidFill>
              </a:rPr>
              <a:t>Disiplin Cezaları ve Disiplin Suçları</a:t>
            </a:r>
            <a:endParaRPr lang="tr-TR" sz="2800" dirty="0"/>
          </a:p>
        </p:txBody>
      </p:sp>
      <p:sp>
        <p:nvSpPr>
          <p:cNvPr id="3" name="İçerik Yer Tutucusu 2">
            <a:extLst>
              <a:ext uri="{FF2B5EF4-FFF2-40B4-BE49-F238E27FC236}">
                <a16:creationId xmlns:a16="http://schemas.microsoft.com/office/drawing/2014/main" id="{F093446B-025E-BDF4-A15E-D25F772ECA5F}"/>
              </a:ext>
            </a:extLst>
          </p:cNvPr>
          <p:cNvSpPr>
            <a:spLocks noGrp="1"/>
          </p:cNvSpPr>
          <p:nvPr>
            <p:ph idx="1"/>
          </p:nvPr>
        </p:nvSpPr>
        <p:spPr>
          <a:xfrm>
            <a:off x="1143000" y="1518092"/>
            <a:ext cx="9872871" cy="4577908"/>
          </a:xfrm>
        </p:spPr>
        <p:txBody>
          <a:bodyPr/>
          <a:lstStyle/>
          <a:p>
            <a:pPr algn="just">
              <a:lnSpc>
                <a:spcPct val="120000"/>
              </a:lnSpc>
            </a:pPr>
            <a:r>
              <a:rPr lang="tr-TR" sz="2000" b="0" i="0" dirty="0">
                <a:solidFill>
                  <a:srgbClr val="000000"/>
                </a:solidFill>
                <a:effectLst/>
              </a:rPr>
              <a:t> </a:t>
            </a:r>
            <a:r>
              <a:rPr lang="tr-TR" sz="2400" b="0" i="0" dirty="0">
                <a:solidFill>
                  <a:srgbClr val="000000"/>
                </a:solidFill>
                <a:effectLst/>
              </a:rPr>
              <a:t>Yükseköğretim kurumu personelinin, kurum içinde ya da dışında, şeref ve   haysiyetini zedeleyen sözlü veya yazılı eylemlerde bulunmak,</a:t>
            </a:r>
          </a:p>
          <a:p>
            <a:pPr algn="just">
              <a:lnSpc>
                <a:spcPct val="120000"/>
              </a:lnSpc>
            </a:pPr>
            <a:r>
              <a:rPr lang="tr-TR" sz="2400" b="0" i="0" dirty="0">
                <a:solidFill>
                  <a:srgbClr val="000000"/>
                </a:solidFill>
                <a:effectLst/>
              </a:rPr>
              <a:t> Disiplin soruşturmalarının sağlıklı bir şekilde yürütülmesini engellemek,</a:t>
            </a:r>
            <a:endParaRPr lang="tr-TR" sz="2400" dirty="0">
              <a:solidFill>
                <a:srgbClr val="000000"/>
              </a:solidFill>
            </a:endParaRPr>
          </a:p>
          <a:p>
            <a:pPr algn="just">
              <a:lnSpc>
                <a:spcPct val="120000"/>
              </a:lnSpc>
            </a:pPr>
            <a:r>
              <a:rPr lang="tr-TR" sz="2400" b="0" i="0" dirty="0">
                <a:solidFill>
                  <a:srgbClr val="000000"/>
                </a:solidFill>
                <a:effectLst/>
              </a:rPr>
              <a:t> Yüksek öğretim kurumunda </a:t>
            </a:r>
            <a:r>
              <a:rPr lang="tr-TR" sz="2400" b="1" dirty="0">
                <a:solidFill>
                  <a:srgbClr val="000000"/>
                </a:solidFill>
              </a:rPr>
              <a:t>a</a:t>
            </a:r>
            <a:r>
              <a:rPr lang="tr-TR" sz="2400" b="1" i="0" dirty="0">
                <a:solidFill>
                  <a:srgbClr val="000000"/>
                </a:solidFill>
                <a:effectLst/>
              </a:rPr>
              <a:t>lkollü içki içmek</a:t>
            </a:r>
            <a:r>
              <a:rPr lang="tr-TR" sz="2400" b="0" i="0" dirty="0">
                <a:solidFill>
                  <a:srgbClr val="000000"/>
                </a:solidFill>
                <a:effectLst/>
              </a:rPr>
              <a:t>,</a:t>
            </a:r>
          </a:p>
          <a:p>
            <a:pPr algn="just">
              <a:lnSpc>
                <a:spcPct val="120000"/>
              </a:lnSpc>
            </a:pPr>
            <a:r>
              <a:rPr lang="tr-TR" sz="2400" b="0" i="0" dirty="0">
                <a:solidFill>
                  <a:srgbClr val="000000"/>
                </a:solidFill>
                <a:effectLst/>
              </a:rPr>
              <a:t> Yükseköğretim kurumuna ait kapalı ve açık mahallerde </a:t>
            </a:r>
            <a:r>
              <a:rPr lang="tr-TR" sz="2400" b="0" i="0" dirty="0">
                <a:solidFill>
                  <a:srgbClr val="FF0000"/>
                </a:solidFill>
                <a:effectLst/>
              </a:rPr>
              <a:t>yetkililerden izin almadan toplantılar düzenlemek.</a:t>
            </a:r>
          </a:p>
          <a:p>
            <a:pPr algn="just">
              <a:lnSpc>
                <a:spcPct val="120000"/>
              </a:lnSpc>
            </a:pPr>
            <a:r>
              <a:rPr lang="tr-TR" sz="2400" dirty="0">
                <a:solidFill>
                  <a:srgbClr val="FF0000"/>
                </a:solidFill>
              </a:rPr>
              <a:t> Yükseköğretim kurumu personeli veya öğrencilerini tehdit etmek.</a:t>
            </a:r>
          </a:p>
          <a:p>
            <a:pPr algn="just">
              <a:lnSpc>
                <a:spcPct val="120000"/>
              </a:lnSpc>
            </a:pPr>
            <a:endParaRPr lang="tr-TR" sz="2400" dirty="0">
              <a:solidFill>
                <a:srgbClr val="FF0000"/>
              </a:solidFill>
            </a:endParaRPr>
          </a:p>
          <a:p>
            <a:pPr algn="just">
              <a:lnSpc>
                <a:spcPct val="120000"/>
              </a:lnSpc>
            </a:pPr>
            <a:endParaRPr lang="tr-TR" sz="2400" dirty="0">
              <a:solidFill>
                <a:srgbClr val="FF0000"/>
              </a:solidFill>
            </a:endParaRPr>
          </a:p>
          <a:p>
            <a:endParaRPr lang="tr-TR" dirty="0"/>
          </a:p>
        </p:txBody>
      </p:sp>
      <p:sp>
        <p:nvSpPr>
          <p:cNvPr id="4" name="Slayt Numarası Yer Tutucusu 3">
            <a:extLst>
              <a:ext uri="{FF2B5EF4-FFF2-40B4-BE49-F238E27FC236}">
                <a16:creationId xmlns:a16="http://schemas.microsoft.com/office/drawing/2014/main" id="{8DF4D23F-35D8-DCE7-2F6A-61C795C87E18}"/>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302176B-0E47-46AC-8F43-DAB4B8A37D06}" type="slidenum">
              <a:rPr kumimoji="0" lang="tr-TR" sz="1200" b="0" i="0" u="none" strike="noStrike" kern="1200" cap="none" spc="0" normalizeH="0" baseline="0" noProof="0" smtClean="0">
                <a:ln>
                  <a:noFill/>
                </a:ln>
                <a:solidFill>
                  <a:srgbClr val="F81B02"/>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tr-TR" sz="1200" b="0" i="0" u="none" strike="noStrike" kern="1200" cap="none" spc="0" normalizeH="0" baseline="0" noProof="0">
              <a:ln>
                <a:noFill/>
              </a:ln>
              <a:solidFill>
                <a:srgbClr val="F81B02"/>
              </a:solidFill>
              <a:effectLst/>
              <a:uLnTx/>
              <a:uFillTx/>
              <a:latin typeface="Arial"/>
              <a:ea typeface="+mn-ea"/>
              <a:cs typeface="+mn-cs"/>
            </a:endParaRPr>
          </a:p>
        </p:txBody>
      </p:sp>
      <p:pic>
        <p:nvPicPr>
          <p:cNvPr id="6" name="Picture 6" descr="http://sem.trabzon.edu.tr/wp-content/uploads/2019/05/logo-300x290.png">
            <a:extLst>
              <a:ext uri="{FF2B5EF4-FFF2-40B4-BE49-F238E27FC236}">
                <a16:creationId xmlns:a16="http://schemas.microsoft.com/office/drawing/2014/main" id="{F4DFFE58-5A00-35FE-49A6-4E493B49DEDD}"/>
              </a:ext>
            </a:extLst>
          </p:cNvPr>
          <p:cNvPicPr>
            <a:picLocks noChangeAspect="1" noChangeArrowheads="1"/>
          </p:cNvPicPr>
          <p:nvPr/>
        </p:nvPicPr>
        <p:blipFill>
          <a:blip r:embed="rId2"/>
          <a:srcRect/>
          <a:stretch>
            <a:fillRect/>
          </a:stretch>
        </p:blipFill>
        <p:spPr bwMode="auto">
          <a:xfrm>
            <a:off x="244495" y="5493992"/>
            <a:ext cx="1162598" cy="1123845"/>
          </a:xfrm>
          <a:prstGeom prst="rect">
            <a:avLst/>
          </a:prstGeom>
          <a:noFill/>
        </p:spPr>
      </p:pic>
    </p:spTree>
    <p:extLst>
      <p:ext uri="{BB962C8B-B14F-4D97-AF65-F5344CB8AC3E}">
        <p14:creationId xmlns:p14="http://schemas.microsoft.com/office/powerpoint/2010/main" val="140626590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1096291-43C5-CB4C-4EC1-4F0EFDE04C0F}"/>
              </a:ext>
            </a:extLst>
          </p:cNvPr>
          <p:cNvSpPr>
            <a:spLocks noGrp="1"/>
          </p:cNvSpPr>
          <p:nvPr>
            <p:ph type="title"/>
          </p:nvPr>
        </p:nvSpPr>
        <p:spPr/>
        <p:txBody>
          <a:bodyPr>
            <a:normAutofit/>
          </a:bodyPr>
          <a:lstStyle/>
          <a:p>
            <a:br>
              <a:rPr lang="tr-TR" sz="2000" dirty="0">
                <a:solidFill>
                  <a:schemeClr val="tx1"/>
                </a:solidFill>
              </a:rPr>
            </a:br>
            <a:endParaRPr lang="tr-TR" sz="4000" dirty="0"/>
          </a:p>
        </p:txBody>
      </p:sp>
      <p:sp>
        <p:nvSpPr>
          <p:cNvPr id="3" name="İçerik Yer Tutucusu 2">
            <a:extLst>
              <a:ext uri="{FF2B5EF4-FFF2-40B4-BE49-F238E27FC236}">
                <a16:creationId xmlns:a16="http://schemas.microsoft.com/office/drawing/2014/main" id="{5735A030-44B9-7CB1-0392-4A3063DE7CB4}"/>
              </a:ext>
            </a:extLst>
          </p:cNvPr>
          <p:cNvSpPr>
            <a:spLocks noGrp="1"/>
          </p:cNvSpPr>
          <p:nvPr>
            <p:ph idx="1"/>
          </p:nvPr>
        </p:nvSpPr>
        <p:spPr>
          <a:xfrm>
            <a:off x="1173480" y="1341120"/>
            <a:ext cx="10117183" cy="4626474"/>
          </a:xfrm>
        </p:spPr>
        <p:txBody>
          <a:bodyPr>
            <a:normAutofit lnSpcReduction="10000"/>
          </a:bodyPr>
          <a:lstStyle/>
          <a:p>
            <a:pPr marL="45720" indent="0" algn="just">
              <a:buNone/>
            </a:pPr>
            <a:r>
              <a:rPr lang="tr-TR" sz="2400" b="1" u="sng" dirty="0"/>
              <a:t>Bir yarıyıl için uzaklaştırma cezasını</a:t>
            </a:r>
            <a:r>
              <a:rPr lang="tr-TR" sz="2400" b="1" dirty="0"/>
              <a:t> </a:t>
            </a:r>
            <a:r>
              <a:rPr lang="tr-TR" b="1" dirty="0">
                <a:solidFill>
                  <a:schemeClr val="tx1"/>
                </a:solidFill>
              </a:rPr>
              <a:t>gerektiren disiplin suçları:</a:t>
            </a:r>
            <a:endParaRPr lang="tr-TR" b="0" i="0" dirty="0">
              <a:solidFill>
                <a:srgbClr val="000000"/>
              </a:solidFill>
              <a:effectLst/>
            </a:endParaRPr>
          </a:p>
          <a:p>
            <a:pPr algn="just">
              <a:spcAft>
                <a:spcPts val="600"/>
              </a:spcAft>
            </a:pPr>
            <a:r>
              <a:rPr lang="tr-TR" sz="2000" b="0" i="0" dirty="0">
                <a:solidFill>
                  <a:srgbClr val="000000"/>
                </a:solidFill>
              </a:rPr>
              <a:t>Yükseköğretim kurumu personeli ve </a:t>
            </a:r>
            <a:r>
              <a:rPr lang="tr-TR" sz="2000" b="1" i="0" dirty="0">
                <a:solidFill>
                  <a:srgbClr val="000000"/>
                </a:solidFill>
              </a:rPr>
              <a:t>öğrencilerini tehdit etmek</a:t>
            </a:r>
            <a:r>
              <a:rPr lang="tr-TR" sz="2000" b="0" i="0" dirty="0">
                <a:solidFill>
                  <a:srgbClr val="000000"/>
                </a:solidFill>
              </a:rPr>
              <a:t>,</a:t>
            </a:r>
          </a:p>
          <a:p>
            <a:pPr algn="just">
              <a:spcAft>
                <a:spcPts val="600"/>
              </a:spcAft>
            </a:pPr>
            <a:r>
              <a:rPr lang="tr-TR" sz="2000" b="0" i="0" dirty="0">
                <a:solidFill>
                  <a:srgbClr val="000000"/>
                </a:solidFill>
                <a:effectLst/>
              </a:rPr>
              <a:t>Kurum personeli ve öğrencilerine fiili saldırıda bulunmak,</a:t>
            </a:r>
          </a:p>
          <a:p>
            <a:pPr algn="just">
              <a:spcAft>
                <a:spcPts val="600"/>
              </a:spcAft>
            </a:pPr>
            <a:r>
              <a:rPr lang="tr-TR" sz="2000" b="0" i="0" dirty="0">
                <a:solidFill>
                  <a:srgbClr val="000000"/>
                </a:solidFill>
                <a:effectLst/>
              </a:rPr>
              <a:t>Yükseköğretim kurumlarında hırsızlık yapmak,</a:t>
            </a:r>
            <a:endParaRPr lang="tr-TR" sz="2000" dirty="0">
              <a:solidFill>
                <a:srgbClr val="000000"/>
              </a:solidFill>
            </a:endParaRPr>
          </a:p>
          <a:p>
            <a:pPr algn="just">
              <a:spcAft>
                <a:spcPts val="1200"/>
              </a:spcAft>
            </a:pPr>
            <a:r>
              <a:rPr lang="tr-TR" sz="2000" b="0" i="0" dirty="0">
                <a:solidFill>
                  <a:srgbClr val="000000"/>
                </a:solidFill>
                <a:effectLst/>
              </a:rPr>
              <a:t>Bina, demirbaş eşya ve benzeri malzemeyi </a:t>
            </a:r>
            <a:r>
              <a:rPr lang="tr-TR" sz="2000" b="1" i="0" dirty="0">
                <a:solidFill>
                  <a:srgbClr val="FF0000"/>
                </a:solidFill>
                <a:effectLst/>
              </a:rPr>
              <a:t>tahrip etmek veya bilişim sistemine zarar vermek</a:t>
            </a:r>
            <a:r>
              <a:rPr lang="tr-TR" sz="2000" b="0" i="0" dirty="0">
                <a:solidFill>
                  <a:srgbClr val="FF0000"/>
                </a:solidFill>
                <a:effectLst/>
              </a:rPr>
              <a:t>,</a:t>
            </a:r>
          </a:p>
          <a:p>
            <a:pPr algn="just">
              <a:lnSpc>
                <a:spcPts val="1200"/>
              </a:lnSpc>
              <a:spcAft>
                <a:spcPts val="1200"/>
              </a:spcAft>
            </a:pPr>
            <a:r>
              <a:rPr lang="tr-TR" sz="2000" b="1" i="0" u="sng" dirty="0">
                <a:solidFill>
                  <a:srgbClr val="FF0000"/>
                </a:solidFill>
                <a:effectLst/>
              </a:rPr>
              <a:t>Sınavlarda kopya çekmek veya çektirmek,</a:t>
            </a:r>
          </a:p>
          <a:p>
            <a:pPr algn="just">
              <a:lnSpc>
                <a:spcPts val="1200"/>
              </a:lnSpc>
              <a:spcAft>
                <a:spcPts val="1200"/>
              </a:spcAft>
            </a:pPr>
            <a:r>
              <a:rPr lang="tr-TR" sz="2000" b="0" i="0" dirty="0">
                <a:solidFill>
                  <a:srgbClr val="000000"/>
                </a:solidFill>
                <a:effectLst/>
              </a:rPr>
              <a:t>Seminer, tez ve yayınlarında intihal yapmak.</a:t>
            </a:r>
          </a:p>
          <a:p>
            <a:pPr algn="just">
              <a:lnSpc>
                <a:spcPct val="100000"/>
              </a:lnSpc>
              <a:spcAft>
                <a:spcPts val="1200"/>
              </a:spcAft>
            </a:pPr>
            <a:r>
              <a:rPr lang="tr-TR" sz="2000" b="0" i="0" dirty="0">
                <a:solidFill>
                  <a:srgbClr val="000000"/>
                </a:solidFill>
                <a:effectLst/>
              </a:rPr>
              <a:t>Uzaklaştırma cezası almış olmasına rağmen, bu karara uymamak. </a:t>
            </a:r>
            <a:r>
              <a:rPr lang="tr-TR" sz="2000" b="1" i="0" dirty="0">
                <a:solidFill>
                  <a:srgbClr val="000000"/>
                </a:solidFill>
                <a:effectLst/>
              </a:rPr>
              <a:t>Ayrıca </a:t>
            </a:r>
            <a:r>
              <a:rPr lang="tr-TR" sz="2000" b="1" dirty="0">
                <a:solidFill>
                  <a:srgbClr val="000000"/>
                </a:solidFill>
              </a:rPr>
              <a:t>k</a:t>
            </a:r>
            <a:r>
              <a:rPr lang="tr-TR" sz="2000" b="1" i="0" dirty="0">
                <a:solidFill>
                  <a:srgbClr val="000000"/>
                </a:solidFill>
                <a:effectLst/>
              </a:rPr>
              <a:t>ampüs </a:t>
            </a:r>
            <a:r>
              <a:rPr lang="tr-TR" sz="2000" b="1" dirty="0">
                <a:solidFill>
                  <a:srgbClr val="000000"/>
                </a:solidFill>
              </a:rPr>
              <a:t>i</a:t>
            </a:r>
            <a:r>
              <a:rPr lang="tr-TR" sz="2000" b="1" i="0" dirty="0">
                <a:solidFill>
                  <a:srgbClr val="000000"/>
                </a:solidFill>
                <a:effectLst/>
              </a:rPr>
              <a:t>çinde Hayvanlara işkence…</a:t>
            </a:r>
          </a:p>
          <a:p>
            <a:endParaRPr lang="tr-TR" sz="2000" dirty="0"/>
          </a:p>
        </p:txBody>
      </p:sp>
      <p:sp>
        <p:nvSpPr>
          <p:cNvPr id="6" name="3 Başlık">
            <a:extLst>
              <a:ext uri="{FF2B5EF4-FFF2-40B4-BE49-F238E27FC236}">
                <a16:creationId xmlns:a16="http://schemas.microsoft.com/office/drawing/2014/main" id="{17BD9B96-3F1D-A608-B9C4-E56D9F9866F1}"/>
              </a:ext>
            </a:extLst>
          </p:cNvPr>
          <p:cNvSpPr txBox="1">
            <a:spLocks/>
          </p:cNvSpPr>
          <p:nvPr/>
        </p:nvSpPr>
        <p:spPr>
          <a:xfrm>
            <a:off x="2238618" y="452590"/>
            <a:ext cx="7756263" cy="10542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tr-TR" sz="28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Disiplin Cezaları ve Disiplin Suçları</a:t>
            </a:r>
            <a:endParaRPr kumimoji="0" lang="tr-TR" sz="2800" b="0" i="0" u="none" strike="noStrike" kern="1200" cap="none" spc="0" normalizeH="0" baseline="0" noProof="0" dirty="0">
              <a:ln>
                <a:noFill/>
              </a:ln>
              <a:solidFill>
                <a:srgbClr val="F81B02"/>
              </a:solidFill>
              <a:effectLst/>
              <a:uLnTx/>
              <a:uFillTx/>
              <a:latin typeface="Times New Roman" panose="02020603050405020304" pitchFamily="18" charset="0"/>
              <a:cs typeface="Times New Roman" panose="02020603050405020304" pitchFamily="18" charset="0"/>
            </a:endParaRPr>
          </a:p>
        </p:txBody>
      </p:sp>
      <p:pic>
        <p:nvPicPr>
          <p:cNvPr id="4" name="Picture 6" descr="http://sem.trabzon.edu.tr/wp-content/uploads/2019/05/logo-300x290.png">
            <a:extLst>
              <a:ext uri="{FF2B5EF4-FFF2-40B4-BE49-F238E27FC236}">
                <a16:creationId xmlns:a16="http://schemas.microsoft.com/office/drawing/2014/main" id="{790D9A5A-4016-1816-6581-03E4AF5D56B0}"/>
              </a:ext>
            </a:extLst>
          </p:cNvPr>
          <p:cNvPicPr>
            <a:picLocks noChangeAspect="1" noChangeArrowheads="1"/>
          </p:cNvPicPr>
          <p:nvPr/>
        </p:nvPicPr>
        <p:blipFill>
          <a:blip r:embed="rId2"/>
          <a:srcRect/>
          <a:stretch>
            <a:fillRect/>
          </a:stretch>
        </p:blipFill>
        <p:spPr bwMode="auto">
          <a:xfrm>
            <a:off x="244495" y="5493992"/>
            <a:ext cx="1162598" cy="1123845"/>
          </a:xfrm>
          <a:prstGeom prst="rect">
            <a:avLst/>
          </a:prstGeom>
          <a:noFill/>
        </p:spPr>
      </p:pic>
    </p:spTree>
    <p:extLst>
      <p:ext uri="{BB962C8B-B14F-4D97-AF65-F5344CB8AC3E}">
        <p14:creationId xmlns:p14="http://schemas.microsoft.com/office/powerpoint/2010/main" val="907133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2114F889-3938-FFA4-A336-E21223BA934C}"/>
              </a:ext>
            </a:extLst>
          </p:cNvPr>
          <p:cNvSpPr>
            <a:spLocks noGrp="1"/>
          </p:cNvSpPr>
          <p:nvPr>
            <p:ph type="title"/>
          </p:nvPr>
        </p:nvSpPr>
        <p:spPr/>
        <p:txBody>
          <a:bodyPr>
            <a:normAutofit fontScale="90000"/>
          </a:bodyPr>
          <a:lstStyle/>
          <a:p>
            <a:br>
              <a:rPr lang="tr-TR" dirty="0">
                <a:solidFill>
                  <a:schemeClr val="tx1"/>
                </a:solidFill>
              </a:rPr>
            </a:br>
            <a:r>
              <a:rPr lang="tr-TR" dirty="0"/>
              <a:t> </a:t>
            </a:r>
            <a:br>
              <a:rPr lang="tr-TR" dirty="0"/>
            </a:br>
            <a:endParaRPr lang="tr-TR" dirty="0"/>
          </a:p>
        </p:txBody>
      </p:sp>
      <p:sp>
        <p:nvSpPr>
          <p:cNvPr id="3" name="İçerik Yer Tutucusu 2">
            <a:extLst>
              <a:ext uri="{FF2B5EF4-FFF2-40B4-BE49-F238E27FC236}">
                <a16:creationId xmlns:a16="http://schemas.microsoft.com/office/drawing/2014/main" id="{0E21F2DF-FAAC-7E8A-7EED-4F41B8D893D2}"/>
              </a:ext>
            </a:extLst>
          </p:cNvPr>
          <p:cNvSpPr>
            <a:spLocks noGrp="1"/>
          </p:cNvSpPr>
          <p:nvPr>
            <p:ph idx="1"/>
          </p:nvPr>
        </p:nvSpPr>
        <p:spPr>
          <a:xfrm>
            <a:off x="1143000" y="1405035"/>
            <a:ext cx="9872871" cy="4843365"/>
          </a:xfrm>
        </p:spPr>
        <p:txBody>
          <a:bodyPr>
            <a:noAutofit/>
          </a:bodyPr>
          <a:lstStyle/>
          <a:p>
            <a:pPr marL="45720" indent="0" algn="just">
              <a:buNone/>
            </a:pPr>
            <a:r>
              <a:rPr lang="tr-TR" sz="2400" b="1" u="sng" dirty="0"/>
              <a:t>İki yarıyıl için uzaklaştırma cezasını</a:t>
            </a:r>
            <a:r>
              <a:rPr lang="tr-TR" sz="2400" b="1" dirty="0"/>
              <a:t> </a:t>
            </a:r>
            <a:r>
              <a:rPr lang="tr-TR" sz="2400" b="1" dirty="0">
                <a:solidFill>
                  <a:schemeClr val="tx1"/>
                </a:solidFill>
              </a:rPr>
              <a:t>gerektiren disiplin suçları:</a:t>
            </a:r>
            <a:endParaRPr lang="tr-TR" sz="2400" dirty="0"/>
          </a:p>
          <a:p>
            <a:pPr algn="just"/>
            <a:r>
              <a:rPr lang="tr-TR" sz="2400" dirty="0">
                <a:solidFill>
                  <a:schemeClr val="tx1"/>
                </a:solidFill>
              </a:rPr>
              <a:t>Yükseköğretim kurumu görevlilerine karşı cebir ve şiddet kullanarak görevin yapılmasına engel olmak,</a:t>
            </a:r>
          </a:p>
          <a:p>
            <a:pPr algn="just"/>
            <a:r>
              <a:rPr lang="tr-TR" sz="2400" dirty="0">
                <a:solidFill>
                  <a:schemeClr val="tx1"/>
                </a:solidFill>
              </a:rPr>
              <a:t>Öğrencilere karşı cebir ve şiddet kullanarak yükseköğretim hizmetlerinden yararlanmalarını engellemek,</a:t>
            </a:r>
          </a:p>
          <a:p>
            <a:pPr algn="just"/>
            <a:r>
              <a:rPr lang="tr-TR" sz="2400" dirty="0">
                <a:solidFill>
                  <a:schemeClr val="tx1"/>
                </a:solidFill>
              </a:rPr>
              <a:t>U</a:t>
            </a:r>
            <a:r>
              <a:rPr lang="tr-TR" sz="2400" b="0" i="0" dirty="0">
                <a:solidFill>
                  <a:schemeClr val="tx1"/>
                </a:solidFill>
                <a:effectLst/>
              </a:rPr>
              <a:t>yuşturucu ve uyarıcı </a:t>
            </a:r>
            <a:r>
              <a:rPr lang="tr-TR" sz="2400" b="0" i="0" dirty="0">
                <a:solidFill>
                  <a:srgbClr val="000000"/>
                </a:solidFill>
                <a:effectLst/>
              </a:rPr>
              <a:t>madde kullanmak, taşımak, bulundurmak,</a:t>
            </a:r>
          </a:p>
          <a:p>
            <a:pPr algn="just"/>
            <a:r>
              <a:rPr lang="tr-TR" sz="2400" b="1" i="0" u="sng" dirty="0">
                <a:solidFill>
                  <a:srgbClr val="FF0000"/>
                </a:solidFill>
                <a:effectLst/>
              </a:rPr>
              <a:t>Sınavlarda tehditle kopya çekmek, kendi yerine başkasını sınava sokmak veya başkasının yerine sınava girmek,</a:t>
            </a:r>
          </a:p>
          <a:p>
            <a:pPr algn="just"/>
            <a:endParaRPr lang="tr-TR" sz="2000" dirty="0"/>
          </a:p>
        </p:txBody>
      </p:sp>
      <p:sp>
        <p:nvSpPr>
          <p:cNvPr id="4" name="Slayt Numarası Yer Tutucusu 3">
            <a:extLst>
              <a:ext uri="{FF2B5EF4-FFF2-40B4-BE49-F238E27FC236}">
                <a16:creationId xmlns:a16="http://schemas.microsoft.com/office/drawing/2014/main" id="{CF19AC32-65B6-E3DA-DC1B-6F6DC361848A}"/>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302176B-0E47-46AC-8F43-DAB4B8A37D06}" type="slidenum">
              <a:rPr kumimoji="0" lang="tr-TR" sz="1200" b="0" i="0" u="none" strike="noStrike" kern="1200" cap="none" spc="0" normalizeH="0" baseline="0" noProof="0" smtClean="0">
                <a:ln>
                  <a:noFill/>
                </a:ln>
                <a:solidFill>
                  <a:srgbClr val="F81B02"/>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tr-TR" sz="1200" b="0" i="0" u="none" strike="noStrike" kern="1200" cap="none" spc="0" normalizeH="0" baseline="0" noProof="0">
              <a:ln>
                <a:noFill/>
              </a:ln>
              <a:solidFill>
                <a:srgbClr val="F81B02"/>
              </a:solidFill>
              <a:effectLst/>
              <a:uLnTx/>
              <a:uFillTx/>
              <a:latin typeface="Arial"/>
              <a:ea typeface="+mn-ea"/>
              <a:cs typeface="+mn-cs"/>
            </a:endParaRPr>
          </a:p>
        </p:txBody>
      </p:sp>
      <p:sp>
        <p:nvSpPr>
          <p:cNvPr id="6" name="3 Başlık">
            <a:extLst>
              <a:ext uri="{FF2B5EF4-FFF2-40B4-BE49-F238E27FC236}">
                <a16:creationId xmlns:a16="http://schemas.microsoft.com/office/drawing/2014/main" id="{E8E53331-BD91-48C2-1ADA-2C58F783A4CB}"/>
              </a:ext>
            </a:extLst>
          </p:cNvPr>
          <p:cNvSpPr txBox="1">
            <a:spLocks/>
          </p:cNvSpPr>
          <p:nvPr/>
        </p:nvSpPr>
        <p:spPr>
          <a:xfrm>
            <a:off x="2238618" y="452590"/>
            <a:ext cx="7756263" cy="10542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tr-TR" sz="28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Disiplin Cezaları ve Disiplin Suçları</a:t>
            </a:r>
            <a:endParaRPr kumimoji="0" lang="tr-TR" sz="2800" b="0" i="0" u="none" strike="noStrike" kern="1200" cap="none" spc="0" normalizeH="0" baseline="0" noProof="0" dirty="0">
              <a:ln>
                <a:noFill/>
              </a:ln>
              <a:solidFill>
                <a:srgbClr val="F81B02"/>
              </a:solidFill>
              <a:effectLst/>
              <a:uLnTx/>
              <a:uFillTx/>
              <a:latin typeface="Times New Roman" panose="02020603050405020304" pitchFamily="18" charset="0"/>
              <a:cs typeface="Times New Roman" panose="02020603050405020304" pitchFamily="18" charset="0"/>
            </a:endParaRPr>
          </a:p>
        </p:txBody>
      </p:sp>
      <p:pic>
        <p:nvPicPr>
          <p:cNvPr id="7" name="Picture 6" descr="http://sem.trabzon.edu.tr/wp-content/uploads/2019/05/logo-300x290.png">
            <a:extLst>
              <a:ext uri="{FF2B5EF4-FFF2-40B4-BE49-F238E27FC236}">
                <a16:creationId xmlns:a16="http://schemas.microsoft.com/office/drawing/2014/main" id="{2CCA13D0-92F2-C245-AF7C-494FF0652945}"/>
              </a:ext>
            </a:extLst>
          </p:cNvPr>
          <p:cNvPicPr>
            <a:picLocks noChangeAspect="1" noChangeArrowheads="1"/>
          </p:cNvPicPr>
          <p:nvPr/>
        </p:nvPicPr>
        <p:blipFill>
          <a:blip r:embed="rId2"/>
          <a:srcRect/>
          <a:stretch>
            <a:fillRect/>
          </a:stretch>
        </p:blipFill>
        <p:spPr bwMode="auto">
          <a:xfrm>
            <a:off x="244495" y="5493992"/>
            <a:ext cx="1162598" cy="1123845"/>
          </a:xfrm>
          <a:prstGeom prst="rect">
            <a:avLst/>
          </a:prstGeom>
          <a:noFill/>
        </p:spPr>
      </p:pic>
    </p:spTree>
    <p:extLst>
      <p:ext uri="{BB962C8B-B14F-4D97-AF65-F5344CB8AC3E}">
        <p14:creationId xmlns:p14="http://schemas.microsoft.com/office/powerpoint/2010/main" val="228659757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2114F889-3938-FFA4-A336-E21223BA934C}"/>
              </a:ext>
            </a:extLst>
          </p:cNvPr>
          <p:cNvSpPr>
            <a:spLocks noGrp="1"/>
          </p:cNvSpPr>
          <p:nvPr>
            <p:ph type="title"/>
          </p:nvPr>
        </p:nvSpPr>
        <p:spPr/>
        <p:txBody>
          <a:bodyPr>
            <a:normAutofit fontScale="90000"/>
          </a:bodyPr>
          <a:lstStyle/>
          <a:p>
            <a:br>
              <a:rPr lang="tr-TR" dirty="0">
                <a:solidFill>
                  <a:schemeClr val="tx1"/>
                </a:solidFill>
              </a:rPr>
            </a:br>
            <a:r>
              <a:rPr lang="tr-TR" dirty="0"/>
              <a:t> </a:t>
            </a:r>
            <a:br>
              <a:rPr lang="tr-TR" dirty="0"/>
            </a:br>
            <a:endParaRPr lang="tr-TR" dirty="0"/>
          </a:p>
        </p:txBody>
      </p:sp>
      <p:sp>
        <p:nvSpPr>
          <p:cNvPr id="3" name="İçerik Yer Tutucusu 2">
            <a:extLst>
              <a:ext uri="{FF2B5EF4-FFF2-40B4-BE49-F238E27FC236}">
                <a16:creationId xmlns:a16="http://schemas.microsoft.com/office/drawing/2014/main" id="{0E21F2DF-FAAC-7E8A-7EED-4F41B8D893D2}"/>
              </a:ext>
            </a:extLst>
          </p:cNvPr>
          <p:cNvSpPr>
            <a:spLocks noGrp="1"/>
          </p:cNvSpPr>
          <p:nvPr>
            <p:ph idx="1"/>
          </p:nvPr>
        </p:nvSpPr>
        <p:spPr>
          <a:xfrm>
            <a:off x="1143000" y="1148080"/>
            <a:ext cx="9872871" cy="5100320"/>
          </a:xfrm>
        </p:spPr>
        <p:txBody>
          <a:bodyPr>
            <a:noAutofit/>
          </a:bodyPr>
          <a:lstStyle/>
          <a:p>
            <a:pPr marL="45720" indent="0" algn="just">
              <a:buNone/>
            </a:pPr>
            <a:r>
              <a:rPr lang="tr-TR" sz="2400" b="1" u="sng" dirty="0"/>
              <a:t>İki yarıyıl için uzaklaştırma cezasını</a:t>
            </a:r>
            <a:r>
              <a:rPr lang="tr-TR" sz="2400" b="1" dirty="0"/>
              <a:t> </a:t>
            </a:r>
            <a:r>
              <a:rPr lang="tr-TR" sz="2400" b="1" dirty="0">
                <a:solidFill>
                  <a:schemeClr val="tx1"/>
                </a:solidFill>
              </a:rPr>
              <a:t>gerektiren disiplin suçları:</a:t>
            </a:r>
            <a:endParaRPr lang="tr-TR" sz="2400" dirty="0"/>
          </a:p>
          <a:p>
            <a:pPr algn="just"/>
            <a:r>
              <a:rPr lang="tr-TR" sz="2400" b="0" i="0" dirty="0">
                <a:solidFill>
                  <a:srgbClr val="000000"/>
                </a:solidFill>
                <a:effectLst/>
              </a:rPr>
              <a:t>Yükseköğretim kurumlarında cinsel tacizde bulunmak,</a:t>
            </a:r>
          </a:p>
          <a:p>
            <a:pPr algn="just"/>
            <a:r>
              <a:rPr lang="tr-TR" sz="2400" dirty="0">
                <a:solidFill>
                  <a:srgbClr val="000000"/>
                </a:solidFill>
              </a:rPr>
              <a:t>A</a:t>
            </a:r>
            <a:r>
              <a:rPr lang="tr-TR" sz="2400" b="0" i="0" dirty="0">
                <a:solidFill>
                  <a:srgbClr val="000000"/>
                </a:solidFill>
                <a:effectLst/>
              </a:rPr>
              <a:t>teşli silahlarla mermilerini ve </a:t>
            </a:r>
            <a:r>
              <a:rPr lang="tr-TR" sz="2400" b="1" i="0" dirty="0">
                <a:solidFill>
                  <a:srgbClr val="FF0000"/>
                </a:solidFill>
                <a:effectLst/>
              </a:rPr>
              <a:t>bıçaklarla</a:t>
            </a:r>
            <a:r>
              <a:rPr lang="tr-TR" sz="2400" b="0" i="0" dirty="0">
                <a:solidFill>
                  <a:srgbClr val="FF0000"/>
                </a:solidFill>
                <a:effectLst/>
              </a:rPr>
              <a:t> saldırı </a:t>
            </a:r>
            <a:r>
              <a:rPr lang="tr-TR" sz="2400" b="0" i="0" dirty="0">
                <a:solidFill>
                  <a:srgbClr val="000000"/>
                </a:solidFill>
                <a:effectLst/>
              </a:rPr>
              <a:t>ve </a:t>
            </a:r>
            <a:r>
              <a:rPr lang="tr-TR" sz="2400" b="0" i="0" dirty="0">
                <a:solidFill>
                  <a:srgbClr val="FF0000"/>
                </a:solidFill>
                <a:effectLst/>
              </a:rPr>
              <a:t>savunmada kullanılmak </a:t>
            </a:r>
            <a:r>
              <a:rPr lang="tr-TR" sz="2400" b="0" i="0" dirty="0">
                <a:solidFill>
                  <a:srgbClr val="000000"/>
                </a:solidFill>
                <a:effectLst/>
              </a:rPr>
              <a:t>üzere </a:t>
            </a:r>
            <a:r>
              <a:rPr lang="tr-TR" sz="2400" b="0" i="0" dirty="0">
                <a:solidFill>
                  <a:srgbClr val="FF0000"/>
                </a:solidFill>
                <a:effectLst/>
              </a:rPr>
              <a:t>özel olarak yapılmış bulunan diğer aletleri</a:t>
            </a:r>
            <a:r>
              <a:rPr lang="tr-TR" sz="2400" b="0" i="0" dirty="0">
                <a:solidFill>
                  <a:srgbClr val="000000"/>
                </a:solidFill>
                <a:effectLst/>
              </a:rPr>
              <a:t>, </a:t>
            </a:r>
            <a:r>
              <a:rPr lang="tr-TR" sz="2400" b="0" i="0" dirty="0">
                <a:solidFill>
                  <a:srgbClr val="00B0F0"/>
                </a:solidFill>
                <a:effectLst/>
              </a:rPr>
              <a:t>patlayıcı maddeleri taşımak ve bulundurmak</a:t>
            </a:r>
            <a:r>
              <a:rPr lang="tr-TR" sz="2400" b="0" i="0" dirty="0">
                <a:solidFill>
                  <a:srgbClr val="000000"/>
                </a:solidFill>
                <a:effectLst/>
              </a:rPr>
              <a:t>,</a:t>
            </a:r>
          </a:p>
          <a:p>
            <a:pPr algn="just"/>
            <a:r>
              <a:rPr lang="tr-TR" sz="2400" b="0" i="0" dirty="0">
                <a:solidFill>
                  <a:srgbClr val="000000"/>
                </a:solidFill>
                <a:effectLst/>
              </a:rPr>
              <a:t>Bilişim </a:t>
            </a:r>
            <a:r>
              <a:rPr lang="tr-TR" sz="2400" b="0" i="0" dirty="0">
                <a:solidFill>
                  <a:schemeClr val="tx1"/>
                </a:solidFill>
                <a:effectLst/>
              </a:rPr>
              <a:t>sistemine </a:t>
            </a:r>
            <a:r>
              <a:rPr lang="tr-TR" sz="2400" b="0" i="0" dirty="0">
                <a:solidFill>
                  <a:srgbClr val="FF0000"/>
                </a:solidFill>
                <a:effectLst/>
              </a:rPr>
              <a:t>girerek kendisine</a:t>
            </a:r>
            <a:r>
              <a:rPr lang="tr-TR" sz="2400" b="0" i="0" dirty="0">
                <a:solidFill>
                  <a:schemeClr val="tx1"/>
                </a:solidFill>
                <a:effectLst/>
              </a:rPr>
              <a:t> veya </a:t>
            </a:r>
            <a:r>
              <a:rPr lang="tr-TR" sz="2400" b="0" i="0" dirty="0">
                <a:solidFill>
                  <a:srgbClr val="00B0F0"/>
                </a:solidFill>
                <a:effectLst/>
              </a:rPr>
              <a:t>başkasının yararına haksız bir çıkar sağlamak</a:t>
            </a:r>
            <a:r>
              <a:rPr lang="tr-TR" sz="2400" b="0" i="0" dirty="0">
                <a:solidFill>
                  <a:schemeClr val="tx1"/>
                </a:solidFill>
                <a:effectLst/>
              </a:rPr>
              <a:t>. (</a:t>
            </a:r>
            <a:r>
              <a:rPr lang="tr-TR" sz="2400" dirty="0" err="1">
                <a:solidFill>
                  <a:srgbClr val="00B0F0"/>
                </a:solidFill>
              </a:rPr>
              <a:t>Örn</a:t>
            </a:r>
            <a:r>
              <a:rPr lang="tr-TR" sz="2400" dirty="0">
                <a:solidFill>
                  <a:srgbClr val="00B0F0"/>
                </a:solidFill>
              </a:rPr>
              <a:t>: </a:t>
            </a:r>
            <a:r>
              <a:rPr lang="tr-TR" sz="2400" b="1" i="0" dirty="0">
                <a:solidFill>
                  <a:srgbClr val="0070C0"/>
                </a:solidFill>
                <a:effectLst/>
              </a:rPr>
              <a:t>Notları Değiştirmek </a:t>
            </a:r>
            <a:r>
              <a:rPr lang="tr-TR" sz="2400" b="0" i="0" dirty="0">
                <a:solidFill>
                  <a:schemeClr val="tx1"/>
                </a:solidFill>
                <a:effectLst/>
              </a:rPr>
              <a:t>)</a:t>
            </a:r>
          </a:p>
          <a:p>
            <a:pPr algn="just"/>
            <a:r>
              <a:rPr lang="tr-TR" sz="2400" b="0" i="0" dirty="0">
                <a:solidFill>
                  <a:srgbClr val="000000"/>
                </a:solidFill>
                <a:effectLst/>
              </a:rPr>
              <a:t>Soruşturma ile görevlendirilenleri tehdit etmek</a:t>
            </a:r>
          </a:p>
          <a:p>
            <a:pPr algn="just"/>
            <a:r>
              <a:rPr lang="tr-TR" sz="2400" b="0" i="0" dirty="0">
                <a:solidFill>
                  <a:srgbClr val="000000"/>
                </a:solidFill>
                <a:effectLst/>
              </a:rPr>
              <a:t>5199 sayılı </a:t>
            </a:r>
            <a:r>
              <a:rPr lang="tr-TR" sz="2400" b="0" i="0" dirty="0" err="1">
                <a:solidFill>
                  <a:srgbClr val="000000"/>
                </a:solidFill>
                <a:effectLst/>
              </a:rPr>
              <a:t>HKK</a:t>
            </a:r>
            <a:r>
              <a:rPr lang="tr-TR" sz="2400" b="0" i="0" dirty="0">
                <a:solidFill>
                  <a:srgbClr val="000000"/>
                </a:solidFill>
                <a:effectLst/>
              </a:rPr>
              <a:t> 28/A maddesinin ikinci fıkrasında sayılan fiili yükseköğretim kurumlarında işlemek.</a:t>
            </a:r>
          </a:p>
          <a:p>
            <a:pPr algn="just"/>
            <a:r>
              <a:rPr lang="tr-TR" sz="2400" dirty="0"/>
              <a:t>Bir </a:t>
            </a:r>
            <a:r>
              <a:rPr lang="tr-TR" sz="2400" b="1" u="sng" dirty="0"/>
              <a:t>ev hayvanını </a:t>
            </a:r>
            <a:r>
              <a:rPr lang="tr-TR" sz="2400" dirty="0"/>
              <a:t>veya </a:t>
            </a:r>
            <a:r>
              <a:rPr lang="tr-TR" sz="2400" b="1" u="sng" dirty="0"/>
              <a:t>evcil hayvanı</a:t>
            </a:r>
            <a:r>
              <a:rPr lang="tr-TR" sz="2400" dirty="0"/>
              <a:t> kasten öldüren kişi altı aydan dört yıla kadar hapis cezası ile cezalandırılır. (Hayvanları Koruma Kanunu)</a:t>
            </a:r>
          </a:p>
        </p:txBody>
      </p:sp>
      <p:sp>
        <p:nvSpPr>
          <p:cNvPr id="4" name="Slayt Numarası Yer Tutucusu 3">
            <a:extLst>
              <a:ext uri="{FF2B5EF4-FFF2-40B4-BE49-F238E27FC236}">
                <a16:creationId xmlns:a16="http://schemas.microsoft.com/office/drawing/2014/main" id="{CF19AC32-65B6-E3DA-DC1B-6F6DC361848A}"/>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302176B-0E47-46AC-8F43-DAB4B8A37D06}" type="slidenum">
              <a:rPr kumimoji="0" lang="tr-TR" sz="1200" b="0" i="0" u="none" strike="noStrike" kern="1200" cap="none" spc="0" normalizeH="0" baseline="0" noProof="0" smtClean="0">
                <a:ln>
                  <a:noFill/>
                </a:ln>
                <a:solidFill>
                  <a:srgbClr val="F81B02"/>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tr-TR" sz="1200" b="0" i="0" u="none" strike="noStrike" kern="1200" cap="none" spc="0" normalizeH="0" baseline="0" noProof="0" dirty="0">
              <a:ln>
                <a:noFill/>
              </a:ln>
              <a:solidFill>
                <a:srgbClr val="F81B02"/>
              </a:solidFill>
              <a:effectLst/>
              <a:uLnTx/>
              <a:uFillTx/>
              <a:latin typeface="Arial"/>
              <a:ea typeface="+mn-ea"/>
              <a:cs typeface="+mn-cs"/>
            </a:endParaRPr>
          </a:p>
        </p:txBody>
      </p:sp>
      <p:sp>
        <p:nvSpPr>
          <p:cNvPr id="6" name="3 Başlık">
            <a:extLst>
              <a:ext uri="{FF2B5EF4-FFF2-40B4-BE49-F238E27FC236}">
                <a16:creationId xmlns:a16="http://schemas.microsoft.com/office/drawing/2014/main" id="{E8E53331-BD91-48C2-1ADA-2C58F783A4CB}"/>
              </a:ext>
            </a:extLst>
          </p:cNvPr>
          <p:cNvSpPr txBox="1">
            <a:spLocks/>
          </p:cNvSpPr>
          <p:nvPr/>
        </p:nvSpPr>
        <p:spPr>
          <a:xfrm>
            <a:off x="2238618" y="452590"/>
            <a:ext cx="7756263" cy="69549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tr-TR" sz="28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Disiplin Cezaları ve Disiplin Suçları</a:t>
            </a:r>
            <a:endParaRPr kumimoji="0" lang="tr-TR" sz="2800" b="0" i="0" u="none" strike="noStrike" kern="1200" cap="none" spc="0" normalizeH="0" baseline="0" noProof="0" dirty="0">
              <a:ln>
                <a:noFill/>
              </a:ln>
              <a:solidFill>
                <a:srgbClr val="F81B02"/>
              </a:solidFill>
              <a:effectLst/>
              <a:uLnTx/>
              <a:uFillTx/>
              <a:latin typeface="Times New Roman" panose="02020603050405020304" pitchFamily="18" charset="0"/>
              <a:cs typeface="Times New Roman" panose="02020603050405020304" pitchFamily="18" charset="0"/>
            </a:endParaRPr>
          </a:p>
        </p:txBody>
      </p:sp>
      <p:pic>
        <p:nvPicPr>
          <p:cNvPr id="7" name="Picture 6" descr="http://sem.trabzon.edu.tr/wp-content/uploads/2019/05/logo-300x290.png">
            <a:extLst>
              <a:ext uri="{FF2B5EF4-FFF2-40B4-BE49-F238E27FC236}">
                <a16:creationId xmlns:a16="http://schemas.microsoft.com/office/drawing/2014/main" id="{0CAABA4A-A0DE-9692-347A-CDD93F351384}"/>
              </a:ext>
            </a:extLst>
          </p:cNvPr>
          <p:cNvPicPr>
            <a:picLocks noChangeAspect="1" noChangeArrowheads="1"/>
          </p:cNvPicPr>
          <p:nvPr/>
        </p:nvPicPr>
        <p:blipFill>
          <a:blip r:embed="rId2"/>
          <a:srcRect/>
          <a:stretch>
            <a:fillRect/>
          </a:stretch>
        </p:blipFill>
        <p:spPr bwMode="auto">
          <a:xfrm>
            <a:off x="244495" y="5493992"/>
            <a:ext cx="1162598" cy="1123845"/>
          </a:xfrm>
          <a:prstGeom prst="rect">
            <a:avLst/>
          </a:prstGeom>
          <a:noFill/>
        </p:spPr>
      </p:pic>
    </p:spTree>
    <p:extLst>
      <p:ext uri="{BB962C8B-B14F-4D97-AF65-F5344CB8AC3E}">
        <p14:creationId xmlns:p14="http://schemas.microsoft.com/office/powerpoint/2010/main" val="238559902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B4DDD36A-B794-19AF-139C-30D54DE06C0E}"/>
              </a:ext>
            </a:extLst>
          </p:cNvPr>
          <p:cNvSpPr>
            <a:spLocks noGrp="1"/>
          </p:cNvSpPr>
          <p:nvPr>
            <p:ph type="title"/>
          </p:nvPr>
        </p:nvSpPr>
        <p:spPr/>
        <p:txBody>
          <a:bodyPr>
            <a:normAutofit/>
          </a:bodyPr>
          <a:lstStyle/>
          <a:p>
            <a:br>
              <a:rPr lang="tr-TR" dirty="0">
                <a:solidFill>
                  <a:schemeClr val="tx1"/>
                </a:solidFill>
              </a:rPr>
            </a:br>
            <a:endParaRPr lang="tr-TR" dirty="0"/>
          </a:p>
        </p:txBody>
      </p:sp>
      <p:sp>
        <p:nvSpPr>
          <p:cNvPr id="3" name="İçerik Yer Tutucusu 2">
            <a:extLst>
              <a:ext uri="{FF2B5EF4-FFF2-40B4-BE49-F238E27FC236}">
                <a16:creationId xmlns:a16="http://schemas.microsoft.com/office/drawing/2014/main" id="{F3656F29-2852-A2C5-283E-5464263B7DF6}"/>
              </a:ext>
            </a:extLst>
          </p:cNvPr>
          <p:cNvSpPr>
            <a:spLocks noGrp="1"/>
          </p:cNvSpPr>
          <p:nvPr>
            <p:ph idx="1"/>
          </p:nvPr>
        </p:nvSpPr>
        <p:spPr>
          <a:xfrm>
            <a:off x="905690" y="1198880"/>
            <a:ext cx="10473509" cy="4972954"/>
          </a:xfrm>
        </p:spPr>
        <p:txBody>
          <a:bodyPr>
            <a:normAutofit/>
          </a:bodyPr>
          <a:lstStyle/>
          <a:p>
            <a:pPr marL="45720" indent="0" algn="just">
              <a:buNone/>
            </a:pPr>
            <a:r>
              <a:rPr lang="tr-TR" sz="2400" b="1" u="sng" dirty="0"/>
              <a:t>Yükseköğretim kurumundan çıkarma cezasını</a:t>
            </a:r>
            <a:r>
              <a:rPr lang="tr-TR" sz="2400" b="1" dirty="0"/>
              <a:t> </a:t>
            </a:r>
            <a:r>
              <a:rPr lang="tr-TR" b="1" dirty="0">
                <a:solidFill>
                  <a:schemeClr val="tx1"/>
                </a:solidFill>
              </a:rPr>
              <a:t>gerektiren disiplin suçları:</a:t>
            </a:r>
            <a:endParaRPr lang="tr-TR" b="0" i="0" dirty="0">
              <a:solidFill>
                <a:srgbClr val="000000"/>
              </a:solidFill>
              <a:effectLst/>
            </a:endParaRPr>
          </a:p>
          <a:p>
            <a:pPr algn="just"/>
            <a:r>
              <a:rPr lang="tr-TR" sz="2400" b="0" i="0" dirty="0">
                <a:solidFill>
                  <a:srgbClr val="000000"/>
                </a:solidFill>
                <a:effectLst/>
              </a:rPr>
              <a:t>Mahkeme kararıyla kesinleşmiş olmak kaydıyla, suç işlemek amacıyla örgüt kurmak, böyle bir örgütü yönetmek veya bu amaçla kurulan örgüte üye olmak,</a:t>
            </a:r>
          </a:p>
          <a:p>
            <a:pPr algn="just"/>
            <a:r>
              <a:rPr lang="tr-TR" sz="2400" b="0" i="0" dirty="0">
                <a:solidFill>
                  <a:srgbClr val="000000"/>
                </a:solidFill>
                <a:effectLst/>
              </a:rPr>
              <a:t>üye olmamakla birlikte örgüt adına faaliyette bulunmak veya yardım etmek,</a:t>
            </a:r>
          </a:p>
          <a:p>
            <a:pPr algn="just"/>
            <a:r>
              <a:rPr lang="tr-TR" sz="2400" dirty="0">
                <a:solidFill>
                  <a:srgbClr val="000000"/>
                </a:solidFill>
              </a:rPr>
              <a:t>U</a:t>
            </a:r>
            <a:r>
              <a:rPr lang="tr-TR" sz="2400" b="0" i="0" dirty="0">
                <a:solidFill>
                  <a:srgbClr val="000000"/>
                </a:solidFill>
                <a:effectLst/>
              </a:rPr>
              <a:t>yuşturucu veya uyarıcı maddeleri satmak, satın almak, başkalarına vermek ve ticaretini yapmak,</a:t>
            </a:r>
          </a:p>
          <a:p>
            <a:pPr algn="just"/>
            <a:r>
              <a:rPr lang="tr-TR" sz="2400" b="0" i="0" dirty="0">
                <a:solidFill>
                  <a:srgbClr val="000000"/>
                </a:solidFill>
                <a:effectLst/>
              </a:rPr>
              <a:t>Ateşli silahlarla, mermilerini ve bıçaklarla saldırı ve savunmada kullanılmak üzere özel olarak yapılmış bulunan diğer aletleri, </a:t>
            </a:r>
            <a:r>
              <a:rPr lang="tr-TR" sz="2400" b="1" i="0" dirty="0">
                <a:solidFill>
                  <a:srgbClr val="000000"/>
                </a:solidFill>
                <a:effectLst/>
              </a:rPr>
              <a:t>patlayıcı maddeleri </a:t>
            </a:r>
            <a:r>
              <a:rPr lang="tr-TR" sz="2400" b="1" i="0" u="sng" dirty="0">
                <a:solidFill>
                  <a:srgbClr val="FF0000"/>
                </a:solidFill>
                <a:effectLst/>
              </a:rPr>
              <a:t>kullanmak</a:t>
            </a:r>
            <a:r>
              <a:rPr lang="tr-TR" sz="2400" b="0" i="0" dirty="0">
                <a:solidFill>
                  <a:srgbClr val="000000"/>
                </a:solidFill>
                <a:effectLst/>
              </a:rPr>
              <a:t>,</a:t>
            </a:r>
            <a:endParaRPr lang="tr-TR" sz="2400" dirty="0">
              <a:solidFill>
                <a:srgbClr val="000000"/>
              </a:solidFill>
            </a:endParaRPr>
          </a:p>
          <a:p>
            <a:pPr algn="just"/>
            <a:r>
              <a:rPr lang="tr-TR" sz="2400" b="0" i="0" dirty="0">
                <a:solidFill>
                  <a:srgbClr val="000000"/>
                </a:solidFill>
                <a:effectLst/>
              </a:rPr>
              <a:t>Kişilerin vücudu üzerinde cinsel davranışlarda bulunmak suretiyle cinsel dokunulmazlıklarını ihlal etmek.</a:t>
            </a:r>
            <a:endParaRPr lang="tr-TR" sz="2400" dirty="0"/>
          </a:p>
        </p:txBody>
      </p:sp>
      <p:sp>
        <p:nvSpPr>
          <p:cNvPr id="4" name="Slayt Numarası Yer Tutucusu 3">
            <a:extLst>
              <a:ext uri="{FF2B5EF4-FFF2-40B4-BE49-F238E27FC236}">
                <a16:creationId xmlns:a16="http://schemas.microsoft.com/office/drawing/2014/main" id="{59AE9D6D-A2F3-7811-99CA-C9B78A29BD5A}"/>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302176B-0E47-46AC-8F43-DAB4B8A37D06}" type="slidenum">
              <a:rPr kumimoji="0" lang="tr-TR" sz="1200" b="0" i="0" u="none" strike="noStrike" kern="1200" cap="none" spc="0" normalizeH="0" baseline="0" noProof="0" smtClean="0">
                <a:ln>
                  <a:noFill/>
                </a:ln>
                <a:solidFill>
                  <a:srgbClr val="F81B02"/>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tr-TR" sz="1200" b="0" i="0" u="none" strike="noStrike" kern="1200" cap="none" spc="0" normalizeH="0" baseline="0" noProof="0">
              <a:ln>
                <a:noFill/>
              </a:ln>
              <a:solidFill>
                <a:srgbClr val="F81B02"/>
              </a:solidFill>
              <a:effectLst/>
              <a:uLnTx/>
              <a:uFillTx/>
              <a:latin typeface="Arial"/>
              <a:ea typeface="+mn-ea"/>
              <a:cs typeface="+mn-cs"/>
            </a:endParaRPr>
          </a:p>
        </p:txBody>
      </p:sp>
      <p:sp>
        <p:nvSpPr>
          <p:cNvPr id="6" name="3 Başlık">
            <a:extLst>
              <a:ext uri="{FF2B5EF4-FFF2-40B4-BE49-F238E27FC236}">
                <a16:creationId xmlns:a16="http://schemas.microsoft.com/office/drawing/2014/main" id="{2BBC556D-75EF-0625-1784-5D564979CDBA}"/>
              </a:ext>
            </a:extLst>
          </p:cNvPr>
          <p:cNvSpPr txBox="1">
            <a:spLocks/>
          </p:cNvSpPr>
          <p:nvPr/>
        </p:nvSpPr>
        <p:spPr>
          <a:xfrm>
            <a:off x="2238618" y="452590"/>
            <a:ext cx="7756263" cy="86821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tr-TR" sz="28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Disiplin Cezaları ve Disiplin Suçları</a:t>
            </a:r>
            <a:endParaRPr kumimoji="0" lang="tr-TR" sz="2800" b="0" i="0" u="none" strike="noStrike" kern="1200" cap="none" spc="0" normalizeH="0" baseline="0" noProof="0" dirty="0">
              <a:ln>
                <a:noFill/>
              </a:ln>
              <a:solidFill>
                <a:srgbClr val="F81B02"/>
              </a:solidFill>
              <a:effectLst/>
              <a:uLnTx/>
              <a:uFillTx/>
              <a:latin typeface="Times New Roman" panose="02020603050405020304" pitchFamily="18" charset="0"/>
              <a:cs typeface="Times New Roman" panose="02020603050405020304" pitchFamily="18" charset="0"/>
            </a:endParaRPr>
          </a:p>
        </p:txBody>
      </p:sp>
      <p:pic>
        <p:nvPicPr>
          <p:cNvPr id="7" name="Picture 6" descr="http://sem.trabzon.edu.tr/wp-content/uploads/2019/05/logo-300x290.png">
            <a:extLst>
              <a:ext uri="{FF2B5EF4-FFF2-40B4-BE49-F238E27FC236}">
                <a16:creationId xmlns:a16="http://schemas.microsoft.com/office/drawing/2014/main" id="{2C48A41C-850B-8BD3-FBC8-8EB7DDA8BC6C}"/>
              </a:ext>
            </a:extLst>
          </p:cNvPr>
          <p:cNvPicPr>
            <a:picLocks noChangeAspect="1" noChangeArrowheads="1"/>
          </p:cNvPicPr>
          <p:nvPr/>
        </p:nvPicPr>
        <p:blipFill>
          <a:blip r:embed="rId2"/>
          <a:srcRect/>
          <a:stretch>
            <a:fillRect/>
          </a:stretch>
        </p:blipFill>
        <p:spPr bwMode="auto">
          <a:xfrm>
            <a:off x="244495" y="5493992"/>
            <a:ext cx="1162598" cy="1123845"/>
          </a:xfrm>
          <a:prstGeom prst="rect">
            <a:avLst/>
          </a:prstGeom>
          <a:noFill/>
        </p:spPr>
      </p:pic>
    </p:spTree>
    <p:extLst>
      <p:ext uri="{BB962C8B-B14F-4D97-AF65-F5344CB8AC3E}">
        <p14:creationId xmlns:p14="http://schemas.microsoft.com/office/powerpoint/2010/main" val="124572002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29D8762B-9AE0-0113-BDF4-F1632671CFA3}"/>
              </a:ext>
            </a:extLst>
          </p:cNvPr>
          <p:cNvSpPr>
            <a:spLocks noGrp="1"/>
          </p:cNvSpPr>
          <p:nvPr>
            <p:ph type="title"/>
          </p:nvPr>
        </p:nvSpPr>
        <p:spPr/>
        <p:txBody>
          <a:bodyPr>
            <a:normAutofit/>
          </a:bodyPr>
          <a:lstStyle/>
          <a:p>
            <a:pPr algn="ctr"/>
            <a:r>
              <a:rPr lang="tr-TR" sz="3200" b="1" dirty="0">
                <a:solidFill>
                  <a:srgbClr val="FF0000"/>
                </a:solidFill>
                <a:ea typeface="Verdana" panose="020B0604030504040204" pitchFamily="34" charset="0"/>
              </a:rPr>
              <a:t>Kişisel Verilerin Kaydedilmesi</a:t>
            </a:r>
            <a:br>
              <a:rPr lang="tr-TR" sz="3200" b="1" dirty="0">
                <a:solidFill>
                  <a:srgbClr val="FF0000"/>
                </a:solidFill>
                <a:ea typeface="Verdana" panose="020B0604030504040204" pitchFamily="34" charset="0"/>
              </a:rPr>
            </a:br>
            <a:endParaRPr lang="tr-TR" sz="3200" b="1" dirty="0"/>
          </a:p>
        </p:txBody>
      </p:sp>
      <p:sp>
        <p:nvSpPr>
          <p:cNvPr id="3" name="İçerik Yer Tutucusu 2">
            <a:extLst>
              <a:ext uri="{FF2B5EF4-FFF2-40B4-BE49-F238E27FC236}">
                <a16:creationId xmlns:a16="http://schemas.microsoft.com/office/drawing/2014/main" id="{25008EE8-A5C8-BCEC-9FCC-36FD47162A4F}"/>
              </a:ext>
            </a:extLst>
          </p:cNvPr>
          <p:cNvSpPr>
            <a:spLocks noGrp="1"/>
          </p:cNvSpPr>
          <p:nvPr>
            <p:ph idx="1"/>
          </p:nvPr>
        </p:nvSpPr>
        <p:spPr>
          <a:xfrm>
            <a:off x="1143000" y="1507787"/>
            <a:ext cx="9872871" cy="4588213"/>
          </a:xfrm>
        </p:spPr>
        <p:txBody>
          <a:bodyPr/>
          <a:lstStyle/>
          <a:p>
            <a:pPr>
              <a:lnSpc>
                <a:spcPct val="150000"/>
              </a:lnSpc>
            </a:pPr>
            <a:r>
              <a:rPr lang="tr-TR" sz="2400" b="1" dirty="0">
                <a:solidFill>
                  <a:schemeClr val="tx1"/>
                </a:solidFill>
              </a:rPr>
              <a:t>5237 sayılı TCK Madde 135: </a:t>
            </a:r>
          </a:p>
          <a:p>
            <a:pPr>
              <a:lnSpc>
                <a:spcPct val="150000"/>
              </a:lnSpc>
              <a:spcAft>
                <a:spcPts val="1200"/>
              </a:spcAft>
            </a:pPr>
            <a:r>
              <a:rPr lang="tr-TR" sz="2400" b="1" dirty="0">
                <a:solidFill>
                  <a:schemeClr val="tx1"/>
                </a:solidFill>
              </a:rPr>
              <a:t>Hukuka aykırı olarak </a:t>
            </a:r>
            <a:r>
              <a:rPr lang="tr-TR" sz="2400" b="1" u="sng" dirty="0">
                <a:solidFill>
                  <a:srgbClr val="FF0000"/>
                </a:solidFill>
              </a:rPr>
              <a:t>kişisel verileri kaydeden</a:t>
            </a:r>
            <a:r>
              <a:rPr lang="tr-TR" sz="2400" b="1" dirty="0">
                <a:solidFill>
                  <a:srgbClr val="FF0000"/>
                </a:solidFill>
              </a:rPr>
              <a:t> </a:t>
            </a:r>
            <a:r>
              <a:rPr lang="tr-TR" sz="2400" b="1" dirty="0">
                <a:solidFill>
                  <a:schemeClr val="tx1"/>
                </a:solidFill>
              </a:rPr>
              <a:t>kimseye </a:t>
            </a:r>
            <a:r>
              <a:rPr lang="tr-TR" sz="2400" b="1" dirty="0">
                <a:solidFill>
                  <a:srgbClr val="FF0000"/>
                </a:solidFill>
              </a:rPr>
              <a:t>bir yıldan üç yıla kadar</a:t>
            </a:r>
            <a:r>
              <a:rPr lang="tr-TR" sz="2400" b="1" dirty="0">
                <a:solidFill>
                  <a:schemeClr val="tx1"/>
                </a:solidFill>
              </a:rPr>
              <a:t> </a:t>
            </a:r>
            <a:r>
              <a:rPr lang="tr-TR" sz="2400" b="1" dirty="0">
                <a:solidFill>
                  <a:srgbClr val="FF0000"/>
                </a:solidFill>
              </a:rPr>
              <a:t>hapis cezası</a:t>
            </a:r>
            <a:r>
              <a:rPr lang="tr-TR" sz="2400" b="1" dirty="0">
                <a:solidFill>
                  <a:schemeClr val="tx1"/>
                </a:solidFill>
              </a:rPr>
              <a:t> verilir.</a:t>
            </a:r>
          </a:p>
          <a:p>
            <a:endParaRPr lang="tr-TR" dirty="0"/>
          </a:p>
        </p:txBody>
      </p:sp>
      <p:sp>
        <p:nvSpPr>
          <p:cNvPr id="4" name="Slayt Numarası Yer Tutucusu 3">
            <a:extLst>
              <a:ext uri="{FF2B5EF4-FFF2-40B4-BE49-F238E27FC236}">
                <a16:creationId xmlns:a16="http://schemas.microsoft.com/office/drawing/2014/main" id="{090C60D7-E231-41EC-BB71-C04F52581EA3}"/>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302176B-0E47-46AC-8F43-DAB4B8A37D06}" type="slidenum">
              <a:rPr kumimoji="0" lang="tr-TR" sz="1200" b="0" i="0" u="none" strike="noStrike" kern="1200" cap="none" spc="0" normalizeH="0" baseline="0" noProof="0" smtClean="0">
                <a:ln>
                  <a:noFill/>
                </a:ln>
                <a:solidFill>
                  <a:srgbClr val="F81B02"/>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0" lang="tr-TR" sz="1200" b="0" i="0" u="none" strike="noStrike" kern="1200" cap="none" spc="0" normalizeH="0" baseline="0" noProof="0">
              <a:ln>
                <a:noFill/>
              </a:ln>
              <a:solidFill>
                <a:srgbClr val="F81B02"/>
              </a:solidFill>
              <a:effectLst/>
              <a:uLnTx/>
              <a:uFillTx/>
              <a:latin typeface="Arial"/>
              <a:ea typeface="+mn-ea"/>
              <a:cs typeface="+mn-cs"/>
            </a:endParaRPr>
          </a:p>
        </p:txBody>
      </p:sp>
      <p:pic>
        <p:nvPicPr>
          <p:cNvPr id="5" name="Resim 4">
            <a:extLst>
              <a:ext uri="{FF2B5EF4-FFF2-40B4-BE49-F238E27FC236}">
                <a16:creationId xmlns:a16="http://schemas.microsoft.com/office/drawing/2014/main" id="{03C4FA76-2B75-CEB1-B472-4E9F58C913A2}"/>
              </a:ext>
            </a:extLst>
          </p:cNvPr>
          <p:cNvPicPr>
            <a:picLocks noChangeAspect="1"/>
          </p:cNvPicPr>
          <p:nvPr/>
        </p:nvPicPr>
        <p:blipFill>
          <a:blip r:embed="rId2"/>
          <a:stretch>
            <a:fillRect/>
          </a:stretch>
        </p:blipFill>
        <p:spPr>
          <a:xfrm>
            <a:off x="210261" y="5481415"/>
            <a:ext cx="1164437" cy="1127858"/>
          </a:xfrm>
          <a:prstGeom prst="rect">
            <a:avLst/>
          </a:prstGeom>
        </p:spPr>
      </p:pic>
    </p:spTree>
    <p:extLst>
      <p:ext uri="{BB962C8B-B14F-4D97-AF65-F5344CB8AC3E}">
        <p14:creationId xmlns:p14="http://schemas.microsoft.com/office/powerpoint/2010/main" val="22457928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838200" y="230043"/>
            <a:ext cx="10394373" cy="757093"/>
          </a:xfrm>
        </p:spPr>
        <p:txBody>
          <a:bodyPr/>
          <a:lstStyle/>
          <a:p>
            <a:pPr algn="ctr"/>
            <a:r>
              <a:rPr lang="tr-TR" b="1" dirty="0">
                <a:solidFill>
                  <a:srgbClr val="FF0000"/>
                </a:solidFill>
              </a:rPr>
              <a:t>Bölümler-Programlar</a:t>
            </a:r>
            <a:endParaRPr lang="tr-TR" dirty="0"/>
          </a:p>
        </p:txBody>
      </p:sp>
      <p:graphicFrame>
        <p:nvGraphicFramePr>
          <p:cNvPr id="6" name="İçerik Yer Tutucusu 5"/>
          <p:cNvGraphicFramePr>
            <a:graphicFrameLocks noGrp="1"/>
          </p:cNvGraphicFramePr>
          <p:nvPr>
            <p:ph idx="1"/>
            <p:extLst>
              <p:ext uri="{D42A27DB-BD31-4B8C-83A1-F6EECF244321}">
                <p14:modId xmlns:p14="http://schemas.microsoft.com/office/powerpoint/2010/main" val="54712193"/>
              </p:ext>
            </p:extLst>
          </p:nvPr>
        </p:nvGraphicFramePr>
        <p:xfrm>
          <a:off x="244289" y="1008629"/>
          <a:ext cx="8015130" cy="484074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8" name="İçerik Yer Tutucusu 5">
            <a:extLst>
              <a:ext uri="{FF2B5EF4-FFF2-40B4-BE49-F238E27FC236}">
                <a16:creationId xmlns:a16="http://schemas.microsoft.com/office/drawing/2014/main" id="{7AE36585-49D2-416E-DECF-11A109D6468A}"/>
              </a:ext>
            </a:extLst>
          </p:cNvPr>
          <p:cNvGraphicFramePr>
            <a:graphicFrameLocks/>
          </p:cNvGraphicFramePr>
          <p:nvPr>
            <p:extLst>
              <p:ext uri="{D42A27DB-BD31-4B8C-83A1-F6EECF244321}">
                <p14:modId xmlns:p14="http://schemas.microsoft.com/office/powerpoint/2010/main" val="3695379567"/>
              </p:ext>
            </p:extLst>
          </p:nvPr>
        </p:nvGraphicFramePr>
        <p:xfrm>
          <a:off x="8189845" y="-278296"/>
          <a:ext cx="3757866" cy="4840741"/>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99134793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2166EC88-EBCA-164C-867F-0433B5EDB7D6}"/>
              </a:ext>
            </a:extLst>
          </p:cNvPr>
          <p:cNvSpPr>
            <a:spLocks noGrp="1"/>
          </p:cNvSpPr>
          <p:nvPr>
            <p:ph type="title"/>
          </p:nvPr>
        </p:nvSpPr>
        <p:spPr>
          <a:xfrm>
            <a:off x="1143000" y="609600"/>
            <a:ext cx="9875520" cy="1014919"/>
          </a:xfrm>
        </p:spPr>
        <p:txBody>
          <a:bodyPr>
            <a:normAutofit/>
          </a:bodyPr>
          <a:lstStyle/>
          <a:p>
            <a:pPr algn="ctr"/>
            <a:r>
              <a:rPr lang="tr-TR" sz="3200" b="1" dirty="0"/>
              <a:t>Verileri Hukuka Aykırı Olarak Verme veya Ele Geçirme</a:t>
            </a:r>
          </a:p>
        </p:txBody>
      </p:sp>
      <p:sp>
        <p:nvSpPr>
          <p:cNvPr id="3" name="İçerik Yer Tutucusu 2">
            <a:extLst>
              <a:ext uri="{FF2B5EF4-FFF2-40B4-BE49-F238E27FC236}">
                <a16:creationId xmlns:a16="http://schemas.microsoft.com/office/drawing/2014/main" id="{EE0EE985-76E5-3B2E-BC23-F30412676F49}"/>
              </a:ext>
            </a:extLst>
          </p:cNvPr>
          <p:cNvSpPr>
            <a:spLocks noGrp="1"/>
          </p:cNvSpPr>
          <p:nvPr>
            <p:ph idx="1"/>
          </p:nvPr>
        </p:nvSpPr>
        <p:spPr>
          <a:xfrm>
            <a:off x="1143000" y="1741251"/>
            <a:ext cx="9872871" cy="4354749"/>
          </a:xfrm>
        </p:spPr>
        <p:txBody>
          <a:bodyPr/>
          <a:lstStyle/>
          <a:p>
            <a:pPr marL="228600" marR="0" lvl="0" indent="-228600" algn="just"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tr-TR" sz="2800" b="0" i="0" u="none" strike="noStrike" kern="1200" cap="none" spc="0" normalizeH="0" baseline="0" noProof="0" dirty="0">
                <a:ln>
                  <a:noFill/>
                </a:ln>
                <a:solidFill>
                  <a:prstClr val="black"/>
                </a:solidFill>
                <a:effectLst/>
                <a:uLnTx/>
                <a:uFillTx/>
              </a:rPr>
              <a:t>Madde 136- (1) Kişisel verileri, hukuka aykırı olarak bir başkasına </a:t>
            </a:r>
            <a:r>
              <a:rPr kumimoji="0" lang="tr-TR" sz="2800" b="0" i="0" u="none" strike="noStrike" kern="1200" cap="none" spc="0" normalizeH="0" baseline="0" noProof="0" dirty="0">
                <a:ln>
                  <a:noFill/>
                </a:ln>
                <a:solidFill>
                  <a:srgbClr val="FF0000"/>
                </a:solidFill>
                <a:effectLst/>
                <a:uLnTx/>
                <a:uFillTx/>
              </a:rPr>
              <a:t>veren</a:t>
            </a:r>
            <a:r>
              <a:rPr kumimoji="0" lang="tr-TR" sz="2800" b="0" i="0" u="none" strike="noStrike" kern="1200" cap="none" spc="0" normalizeH="0" baseline="0" noProof="0" dirty="0">
                <a:ln>
                  <a:noFill/>
                </a:ln>
                <a:solidFill>
                  <a:prstClr val="black"/>
                </a:solidFill>
                <a:effectLst/>
                <a:uLnTx/>
                <a:uFillTx/>
              </a:rPr>
              <a:t>, </a:t>
            </a:r>
          </a:p>
          <a:p>
            <a:pPr marL="228600" marR="0" lvl="0" indent="-228600" algn="just"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tr-TR" sz="2800" b="0" i="0" u="none" strike="noStrike" kern="1200" cap="none" spc="0" normalizeH="0" baseline="0" noProof="0" dirty="0">
                <a:ln>
                  <a:noFill/>
                </a:ln>
                <a:solidFill>
                  <a:srgbClr val="FF0000"/>
                </a:solidFill>
                <a:effectLst/>
                <a:uLnTx/>
                <a:uFillTx/>
              </a:rPr>
              <a:t>yayan</a:t>
            </a:r>
            <a:r>
              <a:rPr kumimoji="0" lang="tr-TR" sz="2800" b="0" i="0" u="none" strike="noStrike" kern="1200" cap="none" spc="0" normalizeH="0" baseline="0" noProof="0" dirty="0">
                <a:ln>
                  <a:noFill/>
                </a:ln>
                <a:solidFill>
                  <a:prstClr val="black"/>
                </a:solidFill>
                <a:effectLst/>
                <a:uLnTx/>
                <a:uFillTx/>
              </a:rPr>
              <a:t> veya </a:t>
            </a:r>
          </a:p>
          <a:p>
            <a:pPr marL="228600" marR="0" lvl="0" indent="-228600" algn="just"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tr-TR" sz="2800" b="0" i="0" u="none" strike="noStrike" kern="1200" cap="none" spc="0" normalizeH="0" baseline="0" noProof="0" dirty="0">
                <a:ln>
                  <a:noFill/>
                </a:ln>
                <a:solidFill>
                  <a:srgbClr val="FF0000"/>
                </a:solidFill>
                <a:effectLst/>
                <a:uLnTx/>
                <a:uFillTx/>
              </a:rPr>
              <a:t>ele geçiren </a:t>
            </a:r>
            <a:r>
              <a:rPr kumimoji="0" lang="tr-TR" sz="2800" b="0" i="0" u="none" strike="noStrike" kern="1200" cap="none" spc="0" normalizeH="0" baseline="0" noProof="0" dirty="0">
                <a:ln>
                  <a:noFill/>
                </a:ln>
                <a:solidFill>
                  <a:prstClr val="black"/>
                </a:solidFill>
                <a:effectLst/>
                <a:uLnTx/>
                <a:uFillTx/>
              </a:rPr>
              <a:t>kişi, </a:t>
            </a:r>
          </a:p>
          <a:p>
            <a:pPr marL="228600" marR="0" lvl="0" indent="-228600" algn="just"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tr-TR" sz="2800" b="0" i="0" u="none" strike="noStrike" kern="1200" cap="none" spc="0" normalizeH="0" baseline="0" noProof="0" dirty="0">
                <a:ln>
                  <a:noFill/>
                </a:ln>
                <a:solidFill>
                  <a:srgbClr val="FF0000"/>
                </a:solidFill>
                <a:effectLst/>
                <a:uLnTx/>
                <a:uFillTx/>
              </a:rPr>
              <a:t>iki yıldan dört yıla </a:t>
            </a:r>
            <a:r>
              <a:rPr kumimoji="0" lang="tr-TR" sz="2800" b="0" i="0" u="none" strike="noStrike" kern="1200" cap="none" spc="0" normalizeH="0" baseline="0" noProof="0" dirty="0">
                <a:ln>
                  <a:noFill/>
                </a:ln>
                <a:solidFill>
                  <a:prstClr val="black"/>
                </a:solidFill>
                <a:effectLst/>
                <a:uLnTx/>
                <a:uFillTx/>
              </a:rPr>
              <a:t>kadar hapis cezası ile cezalandırılır.</a:t>
            </a:r>
          </a:p>
          <a:p>
            <a:pPr marL="228600" marR="0" lvl="0" indent="-228600" algn="just"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tr-TR" sz="2800" b="0" i="0" u="none" strike="noStrike" kern="1200" cap="none" spc="0" normalizeH="0" baseline="0" noProof="0" dirty="0">
                <a:ln>
                  <a:noFill/>
                </a:ln>
                <a:solidFill>
                  <a:prstClr val="black"/>
                </a:solidFill>
                <a:effectLst/>
                <a:uLnTx/>
                <a:uFillTx/>
              </a:rPr>
              <a:t>2. fıkra: kayda alınan </a:t>
            </a:r>
            <a:r>
              <a:rPr kumimoji="0" lang="tr-TR" sz="2800" b="0" i="0" u="none" strike="noStrike" kern="1200" cap="none" spc="0" normalizeH="0" baseline="0" noProof="0" dirty="0">
                <a:ln>
                  <a:noFill/>
                </a:ln>
                <a:solidFill>
                  <a:srgbClr val="FF0000"/>
                </a:solidFill>
                <a:effectLst/>
                <a:uLnTx/>
                <a:uFillTx/>
              </a:rPr>
              <a:t>beyan</a:t>
            </a:r>
            <a:r>
              <a:rPr kumimoji="0" lang="tr-TR" sz="2800" b="0" i="0" u="none" strike="noStrike" kern="1200" cap="none" spc="0" normalizeH="0" baseline="0" noProof="0" dirty="0">
                <a:ln>
                  <a:noFill/>
                </a:ln>
                <a:solidFill>
                  <a:prstClr val="black"/>
                </a:solidFill>
                <a:effectLst/>
                <a:uLnTx/>
                <a:uFillTx/>
              </a:rPr>
              <a:t> ve </a:t>
            </a:r>
            <a:r>
              <a:rPr kumimoji="0" lang="tr-TR" sz="2800" b="0" i="0" u="none" strike="noStrike" kern="1200" cap="none" spc="0" normalizeH="0" baseline="0" noProof="0" dirty="0">
                <a:ln>
                  <a:noFill/>
                </a:ln>
                <a:solidFill>
                  <a:srgbClr val="FF0000"/>
                </a:solidFill>
                <a:effectLst/>
                <a:uLnTx/>
                <a:uFillTx/>
              </a:rPr>
              <a:t>görüntüler</a:t>
            </a:r>
            <a:r>
              <a:rPr kumimoji="0" lang="tr-TR" sz="2800" b="0" i="0" u="none" strike="noStrike" kern="1200" cap="none" spc="0" normalizeH="0" baseline="0" noProof="0" dirty="0">
                <a:ln>
                  <a:noFill/>
                </a:ln>
                <a:solidFill>
                  <a:prstClr val="black"/>
                </a:solidFill>
                <a:effectLst/>
                <a:uLnTx/>
                <a:uFillTx/>
              </a:rPr>
              <a:t> olması durumunda verilecek ceza bir kat artırılır.</a:t>
            </a:r>
          </a:p>
          <a:p>
            <a:endParaRPr lang="tr-TR" dirty="0"/>
          </a:p>
        </p:txBody>
      </p:sp>
      <p:sp>
        <p:nvSpPr>
          <p:cNvPr id="4" name="Slayt Numarası Yer Tutucusu 3">
            <a:extLst>
              <a:ext uri="{FF2B5EF4-FFF2-40B4-BE49-F238E27FC236}">
                <a16:creationId xmlns:a16="http://schemas.microsoft.com/office/drawing/2014/main" id="{4150D264-99C7-F657-9D44-BC587E05D0B1}"/>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302176B-0E47-46AC-8F43-DAB4B8A37D06}" type="slidenum">
              <a:rPr kumimoji="0" lang="tr-TR" sz="1200" b="0" i="0" u="none" strike="noStrike" kern="1200" cap="none" spc="0" normalizeH="0" baseline="0" noProof="0" smtClean="0">
                <a:ln>
                  <a:noFill/>
                </a:ln>
                <a:solidFill>
                  <a:srgbClr val="F81B02"/>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tr-TR" sz="1200" b="0" i="0" u="none" strike="noStrike" kern="1200" cap="none" spc="0" normalizeH="0" baseline="0" noProof="0">
              <a:ln>
                <a:noFill/>
              </a:ln>
              <a:solidFill>
                <a:srgbClr val="F81B02"/>
              </a:solidFill>
              <a:effectLst/>
              <a:uLnTx/>
              <a:uFillTx/>
              <a:latin typeface="Arial"/>
              <a:ea typeface="+mn-ea"/>
              <a:cs typeface="+mn-cs"/>
            </a:endParaRPr>
          </a:p>
        </p:txBody>
      </p:sp>
      <p:pic>
        <p:nvPicPr>
          <p:cNvPr id="5" name="Picture 6" descr="http://sem.trabzon.edu.tr/wp-content/uploads/2019/05/logo-300x290.png">
            <a:extLst>
              <a:ext uri="{FF2B5EF4-FFF2-40B4-BE49-F238E27FC236}">
                <a16:creationId xmlns:a16="http://schemas.microsoft.com/office/drawing/2014/main" id="{7496BF6D-EC03-E6B5-B8EB-BD13D1E4E48C}"/>
              </a:ext>
            </a:extLst>
          </p:cNvPr>
          <p:cNvPicPr>
            <a:picLocks noChangeAspect="1" noChangeArrowheads="1"/>
          </p:cNvPicPr>
          <p:nvPr/>
        </p:nvPicPr>
        <p:blipFill>
          <a:blip r:embed="rId2"/>
          <a:srcRect/>
          <a:stretch>
            <a:fillRect/>
          </a:stretch>
        </p:blipFill>
        <p:spPr bwMode="auto">
          <a:xfrm>
            <a:off x="244495" y="5493992"/>
            <a:ext cx="1162598" cy="1123845"/>
          </a:xfrm>
          <a:prstGeom prst="rect">
            <a:avLst/>
          </a:prstGeom>
          <a:noFill/>
        </p:spPr>
      </p:pic>
    </p:spTree>
    <p:extLst>
      <p:ext uri="{BB962C8B-B14F-4D97-AF65-F5344CB8AC3E}">
        <p14:creationId xmlns:p14="http://schemas.microsoft.com/office/powerpoint/2010/main" val="200923490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FFA0CAA3-5F26-C1D4-1C49-32EA5851D20F}"/>
              </a:ext>
            </a:extLst>
          </p:cNvPr>
          <p:cNvSpPr>
            <a:spLocks noGrp="1"/>
          </p:cNvSpPr>
          <p:nvPr>
            <p:ph type="title"/>
          </p:nvPr>
        </p:nvSpPr>
        <p:spPr>
          <a:xfrm>
            <a:off x="1143000" y="609600"/>
            <a:ext cx="9875520" cy="878732"/>
          </a:xfrm>
        </p:spPr>
        <p:txBody>
          <a:bodyPr/>
          <a:lstStyle/>
          <a:p>
            <a:pPr algn="ctr"/>
            <a:r>
              <a:rPr lang="tr-TR" b="1" dirty="0"/>
              <a:t>Mahkeme Kararı</a:t>
            </a:r>
          </a:p>
        </p:txBody>
      </p:sp>
      <p:sp>
        <p:nvSpPr>
          <p:cNvPr id="3" name="İçerik Yer Tutucusu 2">
            <a:extLst>
              <a:ext uri="{FF2B5EF4-FFF2-40B4-BE49-F238E27FC236}">
                <a16:creationId xmlns:a16="http://schemas.microsoft.com/office/drawing/2014/main" id="{6CA95BA3-D1D3-B35E-DC88-F518F41D6AE6}"/>
              </a:ext>
            </a:extLst>
          </p:cNvPr>
          <p:cNvSpPr>
            <a:spLocks noGrp="1"/>
          </p:cNvSpPr>
          <p:nvPr>
            <p:ph idx="1"/>
          </p:nvPr>
        </p:nvSpPr>
        <p:spPr>
          <a:xfrm>
            <a:off x="1143000" y="1488332"/>
            <a:ext cx="9872871" cy="4607669"/>
          </a:xfrm>
        </p:spPr>
        <p:txBody>
          <a:bodyPr/>
          <a:lstStyle/>
          <a:p>
            <a:pPr marL="228600" marR="0" lvl="0" indent="-228600" algn="just"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tr-TR" sz="2800" b="0" i="0" u="none" strike="noStrike" kern="1200" cap="none" spc="0" normalizeH="0" baseline="0" noProof="0" dirty="0">
                <a:ln>
                  <a:noFill/>
                </a:ln>
                <a:solidFill>
                  <a:prstClr val="black"/>
                </a:solidFill>
                <a:effectLst/>
                <a:uLnTx/>
                <a:uFillTx/>
              </a:rPr>
              <a:t>Yargıtay 12. Ceza Dairesi 07.07.2014 tarihinde vermiş olduğu </a:t>
            </a:r>
            <a:r>
              <a:rPr kumimoji="0" lang="tr-TR" sz="2800" b="0" i="0" u="none" strike="noStrike" kern="1200" cap="none" spc="0" normalizeH="0" baseline="0" noProof="0" dirty="0">
                <a:ln>
                  <a:noFill/>
                </a:ln>
                <a:solidFill>
                  <a:prstClr val="black"/>
                </a:solidFill>
                <a:effectLst/>
                <a:uLnTx/>
                <a:uFillTx/>
                <a:ea typeface="Verdana" panose="020B0604030504040204" pitchFamily="34" charset="0"/>
              </a:rPr>
              <a:t>kararında</a:t>
            </a:r>
            <a:r>
              <a:rPr kumimoji="0" lang="tr-TR" sz="2800" b="0" i="0" u="none" strike="noStrike" kern="1200" cap="none" spc="0" normalizeH="0" baseline="0" noProof="0" dirty="0">
                <a:ln>
                  <a:noFill/>
                </a:ln>
                <a:solidFill>
                  <a:prstClr val="black"/>
                </a:solidFill>
                <a:effectLst/>
                <a:uLnTx/>
                <a:uFillTx/>
              </a:rPr>
              <a:t> </a:t>
            </a:r>
            <a:r>
              <a:rPr kumimoji="0" lang="tr-TR" sz="2800" b="1" i="0" u="sng" strike="noStrike" kern="1200" cap="none" spc="0" normalizeH="0" baseline="0" noProof="0" dirty="0">
                <a:ln>
                  <a:noFill/>
                </a:ln>
                <a:solidFill>
                  <a:prstClr val="black"/>
                </a:solidFill>
                <a:effectLst/>
                <a:uLnTx/>
                <a:uFillTx/>
              </a:rPr>
              <a:t>izni olmadan </a:t>
            </a:r>
            <a:r>
              <a:rPr kumimoji="0" lang="tr-TR" sz="2800" b="1" i="0" u="sng" strike="noStrike" kern="1200" cap="none" spc="0" normalizeH="0" baseline="0" noProof="0" dirty="0">
                <a:ln>
                  <a:noFill/>
                </a:ln>
                <a:solidFill>
                  <a:schemeClr val="tx1"/>
                </a:solidFill>
                <a:effectLst/>
                <a:uLnTx/>
                <a:uFillTx/>
              </a:rPr>
              <a:t>kişinin telefon numarasının başkasına verilmesinin</a:t>
            </a:r>
            <a:r>
              <a:rPr kumimoji="0" lang="tr-TR" sz="2800" b="0" i="0" u="none" strike="noStrike" kern="1200" cap="none" spc="0" normalizeH="0" baseline="0" noProof="0" dirty="0">
                <a:ln>
                  <a:noFill/>
                </a:ln>
                <a:solidFill>
                  <a:prstClr val="black"/>
                </a:solidFill>
                <a:effectLst/>
                <a:uLnTx/>
                <a:uFillTx/>
              </a:rPr>
              <a:t> </a:t>
            </a:r>
            <a:r>
              <a:rPr kumimoji="0" lang="tr-TR" sz="2800" b="0" i="0" u="sng" strike="noStrike" kern="1200" cap="none" spc="0" normalizeH="0" baseline="0" noProof="0" dirty="0">
                <a:ln>
                  <a:noFill/>
                </a:ln>
                <a:solidFill>
                  <a:srgbClr val="FF0000"/>
                </a:solidFill>
                <a:effectLst/>
                <a:uLnTx/>
                <a:uFillTx/>
              </a:rPr>
              <a:t>kişisel verileri yayma suçunu</a:t>
            </a:r>
            <a:r>
              <a:rPr kumimoji="0" lang="tr-TR" sz="2800" b="0" i="0" strike="noStrike" kern="1200" cap="none" spc="0" normalizeH="0" baseline="0" noProof="0" dirty="0">
                <a:ln>
                  <a:noFill/>
                </a:ln>
                <a:solidFill>
                  <a:srgbClr val="FF0000"/>
                </a:solidFill>
                <a:effectLst/>
                <a:uLnTx/>
                <a:uFillTx/>
              </a:rPr>
              <a:t> </a:t>
            </a:r>
            <a:r>
              <a:rPr kumimoji="0" lang="tr-TR" sz="2800" b="0" i="0" u="none" strike="noStrike" kern="1200" cap="none" spc="0" normalizeH="0" baseline="0" noProof="0" dirty="0">
                <a:ln>
                  <a:noFill/>
                </a:ln>
                <a:solidFill>
                  <a:prstClr val="black"/>
                </a:solidFill>
                <a:effectLst/>
                <a:uLnTx/>
                <a:uFillTx/>
              </a:rPr>
              <a:t>oluşturacağına karar vermiştir. </a:t>
            </a:r>
          </a:p>
          <a:p>
            <a:endParaRPr lang="tr-TR" dirty="0"/>
          </a:p>
        </p:txBody>
      </p:sp>
      <p:sp>
        <p:nvSpPr>
          <p:cNvPr id="4" name="Slayt Numarası Yer Tutucusu 3">
            <a:extLst>
              <a:ext uri="{FF2B5EF4-FFF2-40B4-BE49-F238E27FC236}">
                <a16:creationId xmlns:a16="http://schemas.microsoft.com/office/drawing/2014/main" id="{EB6DCA8F-7ECA-0332-C902-DAF74BCCA35B}"/>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302176B-0E47-46AC-8F43-DAB4B8A37D06}" type="slidenum">
              <a:rPr kumimoji="0" lang="tr-TR" sz="1200" b="0" i="0" u="none" strike="noStrike" kern="1200" cap="none" spc="0" normalizeH="0" baseline="0" noProof="0" smtClean="0">
                <a:ln>
                  <a:noFill/>
                </a:ln>
                <a:solidFill>
                  <a:srgbClr val="F81B02"/>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0" lang="tr-TR" sz="1200" b="0" i="0" u="none" strike="noStrike" kern="1200" cap="none" spc="0" normalizeH="0" baseline="0" noProof="0">
              <a:ln>
                <a:noFill/>
              </a:ln>
              <a:solidFill>
                <a:srgbClr val="F81B02"/>
              </a:solidFill>
              <a:effectLst/>
              <a:uLnTx/>
              <a:uFillTx/>
              <a:latin typeface="Arial"/>
              <a:ea typeface="+mn-ea"/>
              <a:cs typeface="+mn-cs"/>
            </a:endParaRPr>
          </a:p>
        </p:txBody>
      </p:sp>
      <p:pic>
        <p:nvPicPr>
          <p:cNvPr id="5" name="Picture 6" descr="http://sem.trabzon.edu.tr/wp-content/uploads/2019/05/logo-300x290.png">
            <a:extLst>
              <a:ext uri="{FF2B5EF4-FFF2-40B4-BE49-F238E27FC236}">
                <a16:creationId xmlns:a16="http://schemas.microsoft.com/office/drawing/2014/main" id="{85CD68FF-8A27-B933-B19B-15FA0664635E}"/>
              </a:ext>
            </a:extLst>
          </p:cNvPr>
          <p:cNvPicPr>
            <a:picLocks noChangeAspect="1" noChangeArrowheads="1"/>
          </p:cNvPicPr>
          <p:nvPr/>
        </p:nvPicPr>
        <p:blipFill>
          <a:blip r:embed="rId2"/>
          <a:srcRect/>
          <a:stretch>
            <a:fillRect/>
          </a:stretch>
        </p:blipFill>
        <p:spPr bwMode="auto">
          <a:xfrm>
            <a:off x="244495" y="5493992"/>
            <a:ext cx="1162598" cy="1123845"/>
          </a:xfrm>
          <a:prstGeom prst="rect">
            <a:avLst/>
          </a:prstGeom>
          <a:noFill/>
        </p:spPr>
      </p:pic>
    </p:spTree>
    <p:extLst>
      <p:ext uri="{BB962C8B-B14F-4D97-AF65-F5344CB8AC3E}">
        <p14:creationId xmlns:p14="http://schemas.microsoft.com/office/powerpoint/2010/main" val="330886221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156F7A5B-BB6D-D61A-3609-43586DE97D9D}"/>
              </a:ext>
            </a:extLst>
          </p:cNvPr>
          <p:cNvSpPr>
            <a:spLocks noGrp="1"/>
          </p:cNvSpPr>
          <p:nvPr>
            <p:ph type="title"/>
          </p:nvPr>
        </p:nvSpPr>
        <p:spPr>
          <a:xfrm>
            <a:off x="1160227" y="333375"/>
            <a:ext cx="9875520" cy="561975"/>
          </a:xfrm>
        </p:spPr>
        <p:txBody>
          <a:bodyPr>
            <a:normAutofit fontScale="90000"/>
          </a:bodyPr>
          <a:lstStyle/>
          <a:p>
            <a:pPr algn="ctr"/>
            <a:r>
              <a:rPr lang="tr-TR" sz="4000" dirty="0"/>
              <a:t>Kütüphane Kuralları</a:t>
            </a:r>
          </a:p>
        </p:txBody>
      </p:sp>
      <p:sp>
        <p:nvSpPr>
          <p:cNvPr id="3" name="İçerik Yer Tutucusu 2">
            <a:extLst>
              <a:ext uri="{FF2B5EF4-FFF2-40B4-BE49-F238E27FC236}">
                <a16:creationId xmlns:a16="http://schemas.microsoft.com/office/drawing/2014/main" id="{B1A29B76-1EAB-37CD-15CC-3F3AFC9C032B}"/>
              </a:ext>
            </a:extLst>
          </p:cNvPr>
          <p:cNvSpPr>
            <a:spLocks noGrp="1"/>
          </p:cNvSpPr>
          <p:nvPr>
            <p:ph idx="1"/>
          </p:nvPr>
        </p:nvSpPr>
        <p:spPr>
          <a:xfrm>
            <a:off x="1045029" y="1228725"/>
            <a:ext cx="10232099" cy="4995103"/>
          </a:xfrm>
        </p:spPr>
        <p:txBody>
          <a:bodyPr>
            <a:noAutofit/>
          </a:bodyPr>
          <a:lstStyle/>
          <a:p>
            <a:pPr marL="228600" algn="just">
              <a:lnSpc>
                <a:spcPct val="100000"/>
              </a:lnSpc>
            </a:pPr>
            <a:r>
              <a:rPr lang="tr-TR" sz="2000" dirty="0">
                <a:solidFill>
                  <a:schemeClr val="tx1"/>
                </a:solidFill>
                <a:effectLst/>
                <a:ea typeface="Times New Roman" panose="02020603050405020304" pitchFamily="18" charset="0"/>
                <a:cs typeface="Times New Roman" panose="02020603050405020304" pitchFamily="18" charset="0"/>
              </a:rPr>
              <a:t>KÜTÜPHANE HİZMETLERİNDEN YARARLANMAK İSTEYEN KİŞİLER KÜTÜPHANE KURALLARINA UYMAKLA YÜKÜMLÜDÜR</a:t>
            </a:r>
            <a:r>
              <a:rPr lang="tr-TR" sz="2000" b="1" dirty="0">
                <a:solidFill>
                  <a:schemeClr val="tx1"/>
                </a:solidFill>
                <a:effectLst/>
                <a:ea typeface="Times New Roman" panose="02020603050405020304" pitchFamily="18" charset="0"/>
                <a:cs typeface="Times New Roman" panose="02020603050405020304" pitchFamily="18" charset="0"/>
              </a:rPr>
              <a:t>.</a:t>
            </a:r>
            <a:endParaRPr lang="tr-TR" sz="2000" dirty="0">
              <a:solidFill>
                <a:schemeClr val="tx1"/>
              </a:solidFill>
              <a:effectLst/>
              <a:ea typeface="Times New Roman" panose="02020603050405020304" pitchFamily="18" charset="0"/>
              <a:cs typeface="Times New Roman" panose="02020603050405020304" pitchFamily="18" charset="0"/>
            </a:endParaRPr>
          </a:p>
          <a:p>
            <a:pPr marL="342900" lvl="0" indent="-342900" algn="just">
              <a:lnSpc>
                <a:spcPct val="100000"/>
              </a:lnSpc>
              <a:spcBef>
                <a:spcPts val="1200"/>
              </a:spcBef>
              <a:buClrTx/>
              <a:buFont typeface="+mj-lt"/>
              <a:buAutoNum type="arabicPeriod"/>
            </a:pPr>
            <a:r>
              <a:rPr lang="tr-TR" sz="2000" dirty="0">
                <a:solidFill>
                  <a:schemeClr val="tx1"/>
                </a:solidFill>
                <a:effectLst/>
                <a:ea typeface="Times New Roman" panose="02020603050405020304" pitchFamily="18" charset="0"/>
                <a:cs typeface="Times New Roman" panose="02020603050405020304" pitchFamily="18" charset="0"/>
              </a:rPr>
              <a:t>Kütüphane salonunda </a:t>
            </a:r>
            <a:r>
              <a:rPr lang="tr-TR" sz="2000" dirty="0">
                <a:solidFill>
                  <a:srgbClr val="FF0000"/>
                </a:solidFill>
                <a:effectLst/>
                <a:ea typeface="Times New Roman" panose="02020603050405020304" pitchFamily="18" charset="0"/>
                <a:cs typeface="Times New Roman" panose="02020603050405020304" pitchFamily="18" charset="0"/>
              </a:rPr>
              <a:t>su hariç yiyecek ve içecek </a:t>
            </a:r>
            <a:r>
              <a:rPr lang="tr-TR" sz="2000" dirty="0">
                <a:solidFill>
                  <a:schemeClr val="tx1"/>
                </a:solidFill>
                <a:effectLst/>
                <a:ea typeface="Times New Roman" panose="02020603050405020304" pitchFamily="18" charset="0"/>
                <a:cs typeface="Times New Roman" panose="02020603050405020304" pitchFamily="18" charset="0"/>
              </a:rPr>
              <a:t>tüketilmemelidir. </a:t>
            </a:r>
          </a:p>
          <a:p>
            <a:pPr marL="342900" lvl="0" indent="-342900" algn="just">
              <a:lnSpc>
                <a:spcPct val="100000"/>
              </a:lnSpc>
              <a:buClrTx/>
              <a:buFont typeface="+mj-lt"/>
              <a:buAutoNum type="arabicPeriod"/>
            </a:pPr>
            <a:r>
              <a:rPr lang="tr-TR" sz="2000" dirty="0">
                <a:solidFill>
                  <a:schemeClr val="tx1"/>
                </a:solidFill>
                <a:effectLst/>
                <a:ea typeface="Times New Roman" panose="02020603050405020304" pitchFamily="18" charset="0"/>
                <a:cs typeface="Times New Roman" panose="02020603050405020304" pitchFamily="18" charset="0"/>
              </a:rPr>
              <a:t>Kütüphaneye girerken </a:t>
            </a:r>
            <a:r>
              <a:rPr lang="tr-TR" sz="2000" dirty="0">
                <a:solidFill>
                  <a:srgbClr val="FF0000"/>
                </a:solidFill>
                <a:effectLst/>
                <a:ea typeface="Times New Roman" panose="02020603050405020304" pitchFamily="18" charset="0"/>
                <a:cs typeface="Times New Roman" panose="02020603050405020304" pitchFamily="18" charset="0"/>
              </a:rPr>
              <a:t>cep telefonlarınızı kapalı tutunuz </a:t>
            </a:r>
            <a:r>
              <a:rPr lang="tr-TR" sz="2000" dirty="0">
                <a:solidFill>
                  <a:schemeClr val="tx1"/>
                </a:solidFill>
                <a:effectLst/>
                <a:ea typeface="Times New Roman" panose="02020603050405020304" pitchFamily="18" charset="0"/>
                <a:cs typeface="Times New Roman" panose="02020603050405020304" pitchFamily="18" charset="0"/>
              </a:rPr>
              <a:t>ve içeride kullanmayınız.</a:t>
            </a:r>
          </a:p>
          <a:p>
            <a:pPr marL="342900" lvl="0" indent="-342900" algn="just">
              <a:lnSpc>
                <a:spcPct val="100000"/>
              </a:lnSpc>
              <a:buClrTx/>
              <a:buFont typeface="+mj-lt"/>
              <a:buAutoNum type="arabicPeriod"/>
            </a:pPr>
            <a:r>
              <a:rPr lang="tr-TR" sz="2000" dirty="0">
                <a:solidFill>
                  <a:schemeClr val="tx1"/>
                </a:solidFill>
                <a:effectLst/>
                <a:ea typeface="Times New Roman" panose="02020603050405020304" pitchFamily="18" charset="0"/>
                <a:cs typeface="Times New Roman" panose="02020603050405020304" pitchFamily="18" charset="0"/>
              </a:rPr>
              <a:t>Kütüphane salonu içerisinde </a:t>
            </a:r>
            <a:r>
              <a:rPr lang="tr-TR" sz="2000" dirty="0">
                <a:solidFill>
                  <a:srgbClr val="FF0000"/>
                </a:solidFill>
                <a:effectLst/>
                <a:ea typeface="Times New Roman" panose="02020603050405020304" pitchFamily="18" charset="0"/>
                <a:cs typeface="Times New Roman" panose="02020603050405020304" pitchFamily="18" charset="0"/>
              </a:rPr>
              <a:t>yüksek sesle</a:t>
            </a:r>
            <a:r>
              <a:rPr lang="tr-TR" sz="2000" dirty="0">
                <a:solidFill>
                  <a:schemeClr val="tx1"/>
                </a:solidFill>
                <a:effectLst/>
                <a:ea typeface="Times New Roman" panose="02020603050405020304" pitchFamily="18" charset="0"/>
                <a:cs typeface="Times New Roman" panose="02020603050405020304" pitchFamily="18" charset="0"/>
              </a:rPr>
              <a:t> konuşmayınız. </a:t>
            </a:r>
          </a:p>
          <a:p>
            <a:pPr marL="342900" lvl="0" indent="-342900" algn="just">
              <a:lnSpc>
                <a:spcPct val="100000"/>
              </a:lnSpc>
              <a:buClrTx/>
              <a:buFont typeface="+mj-lt"/>
              <a:buAutoNum type="arabicPeriod"/>
            </a:pPr>
            <a:r>
              <a:rPr lang="tr-TR" sz="2000" dirty="0">
                <a:solidFill>
                  <a:schemeClr val="tx1"/>
                </a:solidFill>
                <a:effectLst/>
                <a:ea typeface="Times New Roman" panose="02020603050405020304" pitchFamily="18" charset="0"/>
                <a:cs typeface="Times New Roman" panose="02020603050405020304" pitchFamily="18" charset="0"/>
              </a:rPr>
              <a:t>Kütüphane içerisinde </a:t>
            </a:r>
            <a:r>
              <a:rPr lang="tr-TR" sz="2000" dirty="0">
                <a:solidFill>
                  <a:srgbClr val="FF0000"/>
                </a:solidFill>
                <a:effectLst/>
                <a:ea typeface="Times New Roman" panose="02020603050405020304" pitchFamily="18" charset="0"/>
                <a:cs typeface="Times New Roman" panose="02020603050405020304" pitchFamily="18" charset="0"/>
              </a:rPr>
              <a:t>izinsiz kamera, fotoğraf makinesi, cep telefonu ve benzeri araçlarla çekim yapmayınız. </a:t>
            </a:r>
          </a:p>
          <a:p>
            <a:pPr marL="342900" indent="-342900" algn="just">
              <a:lnSpc>
                <a:spcPct val="100000"/>
              </a:lnSpc>
              <a:buClrTx/>
              <a:buFont typeface="+mj-lt"/>
              <a:buAutoNum type="arabicPeriod"/>
            </a:pPr>
            <a:r>
              <a:rPr lang="tr-TR" sz="2000" dirty="0">
                <a:solidFill>
                  <a:schemeClr val="tx1"/>
                </a:solidFill>
                <a:effectLst/>
                <a:ea typeface="Times New Roman" panose="02020603050405020304" pitchFamily="18" charset="0"/>
                <a:cs typeface="Times New Roman" panose="02020603050405020304" pitchFamily="18" charset="0"/>
              </a:rPr>
              <a:t>Kütüphane bilgi kaynaklarına ve </a:t>
            </a:r>
            <a:r>
              <a:rPr lang="tr-TR" sz="2000" dirty="0">
                <a:solidFill>
                  <a:srgbClr val="FF0000"/>
                </a:solidFill>
                <a:effectLst/>
                <a:ea typeface="Times New Roman" panose="02020603050405020304" pitchFamily="18" charset="0"/>
                <a:cs typeface="Times New Roman" panose="02020603050405020304" pitchFamily="18" charset="0"/>
              </a:rPr>
              <a:t>eşyalarına</a:t>
            </a:r>
            <a:r>
              <a:rPr lang="tr-TR" sz="2000" dirty="0">
                <a:solidFill>
                  <a:schemeClr val="tx1"/>
                </a:solidFill>
                <a:effectLst/>
                <a:ea typeface="Times New Roman" panose="02020603050405020304" pitchFamily="18" charset="0"/>
                <a:cs typeface="Times New Roman" panose="02020603050405020304" pitchFamily="18" charset="0"/>
              </a:rPr>
              <a:t> (sandalye, masa </a:t>
            </a:r>
            <a:r>
              <a:rPr lang="tr-TR" sz="2000" dirty="0" err="1">
                <a:solidFill>
                  <a:schemeClr val="tx1"/>
                </a:solidFill>
                <a:effectLst/>
                <a:ea typeface="Times New Roman" panose="02020603050405020304" pitchFamily="18" charset="0"/>
                <a:cs typeface="Times New Roman" panose="02020603050405020304" pitchFamily="18" charset="0"/>
              </a:rPr>
              <a:t>v.b</a:t>
            </a:r>
            <a:r>
              <a:rPr lang="tr-TR" sz="2000" dirty="0">
                <a:solidFill>
                  <a:schemeClr val="tx1"/>
                </a:solidFill>
                <a:effectLst/>
                <a:ea typeface="Times New Roman" panose="02020603050405020304" pitchFamily="18" charset="0"/>
                <a:cs typeface="Times New Roman" panose="02020603050405020304" pitchFamily="18" charset="0"/>
              </a:rPr>
              <a:t>.) zarar veren kullanıcılar disiplin kuruluna verilir.</a:t>
            </a:r>
          </a:p>
        </p:txBody>
      </p:sp>
      <p:sp>
        <p:nvSpPr>
          <p:cNvPr id="4" name="Slayt Numarası Yer Tutucusu 3">
            <a:extLst>
              <a:ext uri="{FF2B5EF4-FFF2-40B4-BE49-F238E27FC236}">
                <a16:creationId xmlns:a16="http://schemas.microsoft.com/office/drawing/2014/main" id="{0CADC910-5121-C190-DE5C-09EBDAF7AC02}"/>
              </a:ext>
            </a:extLst>
          </p:cNvPr>
          <p:cNvSpPr>
            <a:spLocks noGrp="1"/>
          </p:cNvSpPr>
          <p:nvPr>
            <p:ph type="sldNum" sz="quarter" idx="12"/>
          </p:nvPr>
        </p:nvSpPr>
        <p:spPr/>
        <p:txBody>
          <a:bodyPr/>
          <a:lstStyle/>
          <a:p>
            <a:fld id="{F302176B-0E47-46AC-8F43-DAB4B8A37D06}" type="slidenum">
              <a:rPr lang="tr-TR" smtClean="0"/>
              <a:pPr/>
              <a:t>32</a:t>
            </a:fld>
            <a:endParaRPr lang="tr-TR"/>
          </a:p>
        </p:txBody>
      </p:sp>
      <p:pic>
        <p:nvPicPr>
          <p:cNvPr id="5" name="Picture 6" descr="http://sem.trabzon.edu.tr/wp-content/uploads/2019/05/logo-300x290.png">
            <a:extLst>
              <a:ext uri="{FF2B5EF4-FFF2-40B4-BE49-F238E27FC236}">
                <a16:creationId xmlns:a16="http://schemas.microsoft.com/office/drawing/2014/main" id="{107C4553-D46A-A96B-D71A-7D3BF0B0FD3B}"/>
              </a:ext>
            </a:extLst>
          </p:cNvPr>
          <p:cNvPicPr>
            <a:picLocks noChangeAspect="1" noChangeArrowheads="1"/>
          </p:cNvPicPr>
          <p:nvPr/>
        </p:nvPicPr>
        <p:blipFill>
          <a:blip r:embed="rId2"/>
          <a:srcRect/>
          <a:stretch>
            <a:fillRect/>
          </a:stretch>
        </p:blipFill>
        <p:spPr bwMode="auto">
          <a:xfrm>
            <a:off x="244495" y="5493992"/>
            <a:ext cx="1162598" cy="1123845"/>
          </a:xfrm>
          <a:prstGeom prst="rect">
            <a:avLst/>
          </a:prstGeom>
          <a:noFill/>
        </p:spPr>
      </p:pic>
    </p:spTree>
    <p:extLst>
      <p:ext uri="{BB962C8B-B14F-4D97-AF65-F5344CB8AC3E}">
        <p14:creationId xmlns:p14="http://schemas.microsoft.com/office/powerpoint/2010/main" val="140737524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156F7A5B-BB6D-D61A-3609-43586DE97D9D}"/>
              </a:ext>
            </a:extLst>
          </p:cNvPr>
          <p:cNvSpPr>
            <a:spLocks noGrp="1"/>
          </p:cNvSpPr>
          <p:nvPr>
            <p:ph type="title"/>
          </p:nvPr>
        </p:nvSpPr>
        <p:spPr>
          <a:xfrm>
            <a:off x="1036321" y="362712"/>
            <a:ext cx="9875520" cy="667098"/>
          </a:xfrm>
        </p:spPr>
        <p:txBody>
          <a:bodyPr>
            <a:normAutofit/>
          </a:bodyPr>
          <a:lstStyle/>
          <a:p>
            <a:pPr algn="ctr"/>
            <a:r>
              <a:rPr lang="tr-TR" sz="4000" dirty="0"/>
              <a:t>Kütüphane Kuralları</a:t>
            </a:r>
          </a:p>
        </p:txBody>
      </p:sp>
      <p:sp>
        <p:nvSpPr>
          <p:cNvPr id="4" name="Slayt Numarası Yer Tutucusu 3">
            <a:extLst>
              <a:ext uri="{FF2B5EF4-FFF2-40B4-BE49-F238E27FC236}">
                <a16:creationId xmlns:a16="http://schemas.microsoft.com/office/drawing/2014/main" id="{0CADC910-5121-C190-DE5C-09EBDAF7AC02}"/>
              </a:ext>
            </a:extLst>
          </p:cNvPr>
          <p:cNvSpPr>
            <a:spLocks noGrp="1"/>
          </p:cNvSpPr>
          <p:nvPr>
            <p:ph type="sldNum" sz="quarter" idx="12"/>
          </p:nvPr>
        </p:nvSpPr>
        <p:spPr/>
        <p:txBody>
          <a:bodyPr/>
          <a:lstStyle/>
          <a:p>
            <a:fld id="{F302176B-0E47-46AC-8F43-DAB4B8A37D06}" type="slidenum">
              <a:rPr lang="tr-TR" smtClean="0"/>
              <a:pPr/>
              <a:t>33</a:t>
            </a:fld>
            <a:endParaRPr lang="tr-TR"/>
          </a:p>
        </p:txBody>
      </p:sp>
      <p:pic>
        <p:nvPicPr>
          <p:cNvPr id="5" name="Picture 6" descr="http://sem.trabzon.edu.tr/wp-content/uploads/2019/05/logo-300x290.png">
            <a:extLst>
              <a:ext uri="{FF2B5EF4-FFF2-40B4-BE49-F238E27FC236}">
                <a16:creationId xmlns:a16="http://schemas.microsoft.com/office/drawing/2014/main" id="{AE3EE965-B73C-786E-229B-147672729A8B}"/>
              </a:ext>
            </a:extLst>
          </p:cNvPr>
          <p:cNvPicPr>
            <a:picLocks noChangeAspect="1" noChangeArrowheads="1"/>
          </p:cNvPicPr>
          <p:nvPr/>
        </p:nvPicPr>
        <p:blipFill>
          <a:blip r:embed="rId2"/>
          <a:srcRect/>
          <a:stretch>
            <a:fillRect/>
          </a:stretch>
        </p:blipFill>
        <p:spPr bwMode="auto">
          <a:xfrm>
            <a:off x="244495" y="5493992"/>
            <a:ext cx="1162598" cy="1123845"/>
          </a:xfrm>
          <a:prstGeom prst="rect">
            <a:avLst/>
          </a:prstGeom>
          <a:noFill/>
        </p:spPr>
      </p:pic>
      <p:sp>
        <p:nvSpPr>
          <p:cNvPr id="3" name="İçerik Yer Tutucusu 2">
            <a:extLst>
              <a:ext uri="{FF2B5EF4-FFF2-40B4-BE49-F238E27FC236}">
                <a16:creationId xmlns:a16="http://schemas.microsoft.com/office/drawing/2014/main" id="{B1A29B76-1EAB-37CD-15CC-3F3AFC9C032B}"/>
              </a:ext>
            </a:extLst>
          </p:cNvPr>
          <p:cNvSpPr>
            <a:spLocks noGrp="1"/>
          </p:cNvSpPr>
          <p:nvPr>
            <p:ph idx="1"/>
          </p:nvPr>
        </p:nvSpPr>
        <p:spPr>
          <a:xfrm>
            <a:off x="1036321" y="1394242"/>
            <a:ext cx="9875520" cy="5055326"/>
          </a:xfrm>
        </p:spPr>
        <p:txBody>
          <a:bodyPr>
            <a:normAutofit/>
          </a:bodyPr>
          <a:lstStyle/>
          <a:p>
            <a:pPr marL="45720" indent="0" algn="just">
              <a:lnSpc>
                <a:spcPct val="100000"/>
              </a:lnSpc>
              <a:buNone/>
            </a:pPr>
            <a:r>
              <a:rPr lang="tr-TR" sz="2000" dirty="0">
                <a:solidFill>
                  <a:schemeClr val="tx1"/>
                </a:solidFill>
                <a:effectLst/>
                <a:ea typeface="Times New Roman" panose="02020603050405020304" pitchFamily="18" charset="0"/>
                <a:cs typeface="Times New Roman" panose="02020603050405020304" pitchFamily="18" charset="0"/>
              </a:rPr>
              <a:t>6. Kütüphane materyalini kaybeden veya zarar verenler yenisini temin etmek zorundadır.</a:t>
            </a:r>
          </a:p>
          <a:p>
            <a:pPr marL="45720" indent="0" algn="just">
              <a:lnSpc>
                <a:spcPct val="100000"/>
              </a:lnSpc>
              <a:buNone/>
            </a:pPr>
            <a:r>
              <a:rPr lang="tr-TR" sz="2000" dirty="0">
                <a:solidFill>
                  <a:schemeClr val="tx1"/>
                </a:solidFill>
                <a:effectLst/>
                <a:ea typeface="Times New Roman" panose="02020603050405020304" pitchFamily="18" charset="0"/>
                <a:cs typeface="Times New Roman" panose="02020603050405020304" pitchFamily="18" charset="0"/>
              </a:rPr>
              <a:t>7. Kütüphane kaynaklarını dikkatli kullanmalısınız, kesinlikle zarar vermemelisiniz (kaynakların herhangi bir yerini işaretleme, çizme, yırtma, güvenlik veya sınıflama etiketleri vb. zarar verilmemelidir)</a:t>
            </a:r>
          </a:p>
          <a:p>
            <a:pPr marL="45720" indent="0" algn="just">
              <a:lnSpc>
                <a:spcPct val="100000"/>
              </a:lnSpc>
              <a:buNone/>
            </a:pPr>
            <a:r>
              <a:rPr lang="tr-TR" sz="2000" dirty="0">
                <a:solidFill>
                  <a:schemeClr val="tx1"/>
                </a:solidFill>
                <a:effectLst/>
                <a:ea typeface="Times New Roman" panose="02020603050405020304" pitchFamily="18" charset="0"/>
                <a:cs typeface="Times New Roman" panose="02020603050405020304" pitchFamily="18" charset="0"/>
              </a:rPr>
              <a:t>8. Kütüphane içerisindeki </a:t>
            </a:r>
            <a:r>
              <a:rPr lang="tr-TR" sz="2000" dirty="0">
                <a:solidFill>
                  <a:srgbClr val="FF0000"/>
                </a:solidFill>
                <a:effectLst/>
                <a:ea typeface="Times New Roman" panose="02020603050405020304" pitchFamily="18" charset="0"/>
                <a:cs typeface="Times New Roman" panose="02020603050405020304" pitchFamily="18" charset="0"/>
              </a:rPr>
              <a:t>masa, sandalye ve diğer malzemelerin yerlerini değiştirmeyiniz</a:t>
            </a:r>
            <a:r>
              <a:rPr lang="tr-TR" sz="2000" dirty="0">
                <a:solidFill>
                  <a:schemeClr val="tx1"/>
                </a:solidFill>
                <a:effectLst/>
                <a:ea typeface="Times New Roman" panose="02020603050405020304" pitchFamily="18" charset="0"/>
                <a:cs typeface="Times New Roman" panose="02020603050405020304" pitchFamily="18" charset="0"/>
              </a:rPr>
              <a:t>.</a:t>
            </a:r>
          </a:p>
          <a:p>
            <a:pPr marL="45720" indent="0" algn="just">
              <a:lnSpc>
                <a:spcPct val="100000"/>
              </a:lnSpc>
              <a:buNone/>
            </a:pPr>
            <a:r>
              <a:rPr lang="tr-TR" sz="2000" dirty="0">
                <a:solidFill>
                  <a:schemeClr val="tx1"/>
                </a:solidFill>
                <a:effectLst/>
                <a:ea typeface="Times New Roman" panose="02020603050405020304" pitchFamily="18" charset="0"/>
                <a:cs typeface="Times New Roman" panose="02020603050405020304" pitchFamily="18" charset="0"/>
              </a:rPr>
              <a:t>9. Kütüphane kullanıcıları, yanlarında bulunan eşyaları korumakla yükümlüdür. Kütüphane salonunda meydana gelebilecek olası çalınma ve kaybolma olaylarında yönetim sorumlu tutulamaz.</a:t>
            </a:r>
          </a:p>
          <a:p>
            <a:pPr marL="45720" indent="0" algn="just">
              <a:lnSpc>
                <a:spcPct val="100000"/>
              </a:lnSpc>
              <a:buNone/>
            </a:pPr>
            <a:r>
              <a:rPr lang="tr-TR" sz="2000" dirty="0">
                <a:solidFill>
                  <a:schemeClr val="tx1"/>
                </a:solidFill>
                <a:effectLst/>
                <a:ea typeface="Times New Roman" panose="02020603050405020304" pitchFamily="18" charset="0"/>
                <a:cs typeface="Times New Roman" panose="02020603050405020304" pitchFamily="18" charset="0"/>
              </a:rPr>
              <a:t>10. Kütüphanede kullanılan ve terk edilecek olan masa ve sandalye temiz şekilde, yeniden kullanıma hazır halde bırakılmalıdır. </a:t>
            </a:r>
          </a:p>
        </p:txBody>
      </p:sp>
    </p:spTree>
    <p:extLst>
      <p:ext uri="{BB962C8B-B14F-4D97-AF65-F5344CB8AC3E}">
        <p14:creationId xmlns:p14="http://schemas.microsoft.com/office/powerpoint/2010/main" val="186232724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156F7A5B-BB6D-D61A-3609-43586DE97D9D}"/>
              </a:ext>
            </a:extLst>
          </p:cNvPr>
          <p:cNvSpPr>
            <a:spLocks noGrp="1"/>
          </p:cNvSpPr>
          <p:nvPr>
            <p:ph type="title"/>
          </p:nvPr>
        </p:nvSpPr>
        <p:spPr/>
        <p:txBody>
          <a:bodyPr>
            <a:normAutofit/>
          </a:bodyPr>
          <a:lstStyle/>
          <a:p>
            <a:pPr algn="ctr"/>
            <a:r>
              <a:rPr lang="tr-TR" sz="4000" dirty="0"/>
              <a:t>Kütüphane Kuralları</a:t>
            </a:r>
          </a:p>
        </p:txBody>
      </p:sp>
      <p:sp>
        <p:nvSpPr>
          <p:cNvPr id="3" name="İçerik Yer Tutucusu 2">
            <a:extLst>
              <a:ext uri="{FF2B5EF4-FFF2-40B4-BE49-F238E27FC236}">
                <a16:creationId xmlns:a16="http://schemas.microsoft.com/office/drawing/2014/main" id="{B1A29B76-1EAB-37CD-15CC-3F3AFC9C032B}"/>
              </a:ext>
            </a:extLst>
          </p:cNvPr>
          <p:cNvSpPr>
            <a:spLocks noGrp="1"/>
          </p:cNvSpPr>
          <p:nvPr>
            <p:ph idx="1"/>
          </p:nvPr>
        </p:nvSpPr>
        <p:spPr/>
        <p:txBody>
          <a:bodyPr>
            <a:normAutofit/>
          </a:bodyPr>
          <a:lstStyle/>
          <a:p>
            <a:pPr marL="45720" indent="0" algn="just">
              <a:buNone/>
            </a:pPr>
            <a:r>
              <a:rPr lang="tr-TR" sz="2000" dirty="0">
                <a:solidFill>
                  <a:schemeClr val="tx1"/>
                </a:solidFill>
                <a:effectLst/>
                <a:ea typeface="Times New Roman" panose="02020603050405020304" pitchFamily="18" charset="0"/>
                <a:cs typeface="Times New Roman" panose="02020603050405020304" pitchFamily="18" charset="0"/>
              </a:rPr>
              <a:t>11. Kütüphanenin tüm alanları temiz ve özenli kullanmanızı, çöp vasfı taşıyan her şeyi çöp kutularına atmalısınız. </a:t>
            </a:r>
          </a:p>
          <a:p>
            <a:pPr marL="45720" indent="0" algn="just">
              <a:buNone/>
            </a:pPr>
            <a:r>
              <a:rPr lang="tr-TR" sz="2000" dirty="0">
                <a:solidFill>
                  <a:schemeClr val="tx1"/>
                </a:solidFill>
                <a:effectLst/>
                <a:ea typeface="Times New Roman" panose="02020603050405020304" pitchFamily="18" charset="0"/>
                <a:cs typeface="Times New Roman" panose="02020603050405020304" pitchFamily="18" charset="0"/>
              </a:rPr>
              <a:t>12. Kütüphane kaynaklarını, </a:t>
            </a:r>
            <a:r>
              <a:rPr lang="tr-TR" sz="2000" dirty="0">
                <a:solidFill>
                  <a:srgbClr val="FF0000"/>
                </a:solidFill>
                <a:effectLst/>
                <a:ea typeface="Times New Roman" panose="02020603050405020304" pitchFamily="18" charset="0"/>
                <a:cs typeface="Times New Roman" panose="02020603050405020304" pitchFamily="18" charset="0"/>
              </a:rPr>
              <a:t>ödünç alma işlemi yapılmadan kesinlikle dışarı çıkarmamalısınız</a:t>
            </a:r>
            <a:r>
              <a:rPr lang="tr-TR" sz="2000" dirty="0">
                <a:solidFill>
                  <a:schemeClr val="tx1"/>
                </a:solidFill>
                <a:effectLst/>
                <a:ea typeface="Times New Roman" panose="02020603050405020304" pitchFamily="18" charset="0"/>
                <a:cs typeface="Times New Roman" panose="02020603050405020304" pitchFamily="18" charset="0"/>
              </a:rPr>
              <a:t>.</a:t>
            </a:r>
          </a:p>
          <a:p>
            <a:pPr marL="45720" indent="0" algn="just">
              <a:buNone/>
            </a:pPr>
            <a:r>
              <a:rPr lang="tr-TR" sz="2000" dirty="0">
                <a:solidFill>
                  <a:schemeClr val="tx1"/>
                </a:solidFill>
                <a:effectLst/>
                <a:ea typeface="Times New Roman" panose="02020603050405020304" pitchFamily="18" charset="0"/>
                <a:cs typeface="Times New Roman" panose="02020603050405020304" pitchFamily="18" charset="0"/>
              </a:rPr>
              <a:t>13. Ödünç verme kurallarına uyunuz, </a:t>
            </a:r>
            <a:r>
              <a:rPr lang="tr-TR" sz="2000" dirty="0">
                <a:solidFill>
                  <a:srgbClr val="FF0000"/>
                </a:solidFill>
                <a:effectLst/>
                <a:ea typeface="Times New Roman" panose="02020603050405020304" pitchFamily="18" charset="0"/>
                <a:cs typeface="Times New Roman" panose="02020603050405020304" pitchFamily="18" charset="0"/>
              </a:rPr>
              <a:t>materyali en iyi şekilde koruyunuz</a:t>
            </a:r>
            <a:r>
              <a:rPr lang="tr-TR" sz="2000" dirty="0">
                <a:solidFill>
                  <a:schemeClr val="tx1"/>
                </a:solidFill>
                <a:effectLst/>
                <a:ea typeface="Times New Roman" panose="02020603050405020304" pitchFamily="18" charset="0"/>
                <a:cs typeface="Times New Roman" panose="02020603050405020304" pitchFamily="18" charset="0"/>
              </a:rPr>
              <a:t>.</a:t>
            </a:r>
          </a:p>
          <a:p>
            <a:pPr marL="45720" indent="0" algn="just">
              <a:buNone/>
            </a:pPr>
            <a:r>
              <a:rPr lang="tr-TR" sz="2000" dirty="0">
                <a:solidFill>
                  <a:schemeClr val="tx1"/>
                </a:solidFill>
                <a:effectLst/>
                <a:ea typeface="Times New Roman" panose="02020603050405020304" pitchFamily="18" charset="0"/>
                <a:cs typeface="Times New Roman" panose="02020603050405020304" pitchFamily="18" charset="0"/>
              </a:rPr>
              <a:t>14. Ödünç aldığı kaynakları zamanında </a:t>
            </a:r>
            <a:r>
              <a:rPr lang="tr-TR" sz="2000" dirty="0">
                <a:solidFill>
                  <a:srgbClr val="FF0000"/>
                </a:solidFill>
                <a:effectLst/>
                <a:ea typeface="Times New Roman" panose="02020603050405020304" pitchFamily="18" charset="0"/>
                <a:cs typeface="Times New Roman" panose="02020603050405020304" pitchFamily="18" charset="0"/>
              </a:rPr>
              <a:t>iade etmek</a:t>
            </a:r>
            <a:r>
              <a:rPr lang="tr-TR" sz="2000" dirty="0">
                <a:solidFill>
                  <a:schemeClr val="tx1"/>
                </a:solidFill>
                <a:effectLst/>
                <a:ea typeface="Times New Roman" panose="02020603050405020304" pitchFamily="18" charset="0"/>
                <a:cs typeface="Times New Roman" panose="02020603050405020304" pitchFamily="18" charset="0"/>
              </a:rPr>
              <a:t>, kullanıcının sorumluluğundadır.</a:t>
            </a:r>
          </a:p>
          <a:p>
            <a:pPr marL="45720" indent="0" algn="just">
              <a:buNone/>
            </a:pPr>
            <a:r>
              <a:rPr lang="tr-TR" sz="2000" dirty="0">
                <a:solidFill>
                  <a:schemeClr val="tx1"/>
                </a:solidFill>
                <a:effectLst/>
                <a:ea typeface="Times New Roman" panose="02020603050405020304" pitchFamily="18" charset="0"/>
                <a:cs typeface="Times New Roman" panose="02020603050405020304" pitchFamily="18" charset="0"/>
              </a:rPr>
              <a:t>15. Kütüphane kurallarına saygılı davranmaya ve başkalarının haklarını ihlal etmemeye özen göstermelisiniz. </a:t>
            </a:r>
          </a:p>
        </p:txBody>
      </p:sp>
      <p:sp>
        <p:nvSpPr>
          <p:cNvPr id="4" name="Slayt Numarası Yer Tutucusu 3">
            <a:extLst>
              <a:ext uri="{FF2B5EF4-FFF2-40B4-BE49-F238E27FC236}">
                <a16:creationId xmlns:a16="http://schemas.microsoft.com/office/drawing/2014/main" id="{0CADC910-5121-C190-DE5C-09EBDAF7AC02}"/>
              </a:ext>
            </a:extLst>
          </p:cNvPr>
          <p:cNvSpPr>
            <a:spLocks noGrp="1"/>
          </p:cNvSpPr>
          <p:nvPr>
            <p:ph type="sldNum" sz="quarter" idx="12"/>
          </p:nvPr>
        </p:nvSpPr>
        <p:spPr/>
        <p:txBody>
          <a:bodyPr/>
          <a:lstStyle/>
          <a:p>
            <a:fld id="{F302176B-0E47-46AC-8F43-DAB4B8A37D06}" type="slidenum">
              <a:rPr lang="tr-TR" smtClean="0"/>
              <a:pPr/>
              <a:t>34</a:t>
            </a:fld>
            <a:endParaRPr lang="tr-TR"/>
          </a:p>
        </p:txBody>
      </p:sp>
      <p:pic>
        <p:nvPicPr>
          <p:cNvPr id="5" name="Picture 6" descr="http://sem.trabzon.edu.tr/wp-content/uploads/2019/05/logo-300x290.png">
            <a:extLst>
              <a:ext uri="{FF2B5EF4-FFF2-40B4-BE49-F238E27FC236}">
                <a16:creationId xmlns:a16="http://schemas.microsoft.com/office/drawing/2014/main" id="{C92BF7A8-A844-E606-60DE-03D7FA34597B}"/>
              </a:ext>
            </a:extLst>
          </p:cNvPr>
          <p:cNvPicPr>
            <a:picLocks noChangeAspect="1" noChangeArrowheads="1"/>
          </p:cNvPicPr>
          <p:nvPr/>
        </p:nvPicPr>
        <p:blipFill>
          <a:blip r:embed="rId2"/>
          <a:srcRect/>
          <a:stretch>
            <a:fillRect/>
          </a:stretch>
        </p:blipFill>
        <p:spPr bwMode="auto">
          <a:xfrm>
            <a:off x="244495" y="5493992"/>
            <a:ext cx="1162598" cy="1123845"/>
          </a:xfrm>
          <a:prstGeom prst="rect">
            <a:avLst/>
          </a:prstGeom>
          <a:noFill/>
        </p:spPr>
      </p:pic>
    </p:spTree>
    <p:extLst>
      <p:ext uri="{BB962C8B-B14F-4D97-AF65-F5344CB8AC3E}">
        <p14:creationId xmlns:p14="http://schemas.microsoft.com/office/powerpoint/2010/main" val="292231965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Başlık 1">
            <a:extLst>
              <a:ext uri="{FF2B5EF4-FFF2-40B4-BE49-F238E27FC236}">
                <a16:creationId xmlns:a16="http://schemas.microsoft.com/office/drawing/2014/main" id="{156F7A5B-BB6D-D61A-3609-43586DE97D9D}"/>
              </a:ext>
            </a:extLst>
          </p:cNvPr>
          <p:cNvSpPr>
            <a:spLocks noGrp="1"/>
          </p:cNvSpPr>
          <p:nvPr>
            <p:ph type="title"/>
          </p:nvPr>
        </p:nvSpPr>
        <p:spPr>
          <a:xfrm>
            <a:off x="1160227" y="333375"/>
            <a:ext cx="9875520" cy="561975"/>
          </a:xfrm>
        </p:spPr>
        <p:txBody>
          <a:bodyPr>
            <a:normAutofit fontScale="90000"/>
          </a:bodyPr>
          <a:lstStyle/>
          <a:p>
            <a:pPr algn="ctr"/>
            <a:r>
              <a:rPr lang="tr-TR" sz="4000" dirty="0"/>
              <a:t>Bilgisayar Laboratuvar Kuralları</a:t>
            </a:r>
          </a:p>
        </p:txBody>
      </p:sp>
      <p:pic>
        <p:nvPicPr>
          <p:cNvPr id="6" name="Picture 6" descr="http://sem.trabzon.edu.tr/wp-content/uploads/2019/05/logo-300x290.png">
            <a:extLst>
              <a:ext uri="{FF2B5EF4-FFF2-40B4-BE49-F238E27FC236}">
                <a16:creationId xmlns:a16="http://schemas.microsoft.com/office/drawing/2014/main" id="{C92BF7A8-A844-E606-60DE-03D7FA34597B}"/>
              </a:ext>
            </a:extLst>
          </p:cNvPr>
          <p:cNvPicPr>
            <a:picLocks noChangeAspect="1" noChangeArrowheads="1"/>
          </p:cNvPicPr>
          <p:nvPr/>
        </p:nvPicPr>
        <p:blipFill>
          <a:blip r:embed="rId2"/>
          <a:srcRect/>
          <a:stretch>
            <a:fillRect/>
          </a:stretch>
        </p:blipFill>
        <p:spPr bwMode="auto">
          <a:xfrm>
            <a:off x="244495" y="5493992"/>
            <a:ext cx="1162598" cy="1123845"/>
          </a:xfrm>
          <a:prstGeom prst="rect">
            <a:avLst/>
          </a:prstGeom>
          <a:noFill/>
        </p:spPr>
      </p:pic>
      <p:sp>
        <p:nvSpPr>
          <p:cNvPr id="7" name="Dikdörtgen 6"/>
          <p:cNvSpPr/>
          <p:nvPr/>
        </p:nvSpPr>
        <p:spPr>
          <a:xfrm>
            <a:off x="846845" y="1486511"/>
            <a:ext cx="10502284" cy="3416320"/>
          </a:xfrm>
          <a:prstGeom prst="rect">
            <a:avLst/>
          </a:prstGeom>
        </p:spPr>
        <p:txBody>
          <a:bodyPr wrap="square">
            <a:spAutoFit/>
          </a:bodyPr>
          <a:lstStyle/>
          <a:p>
            <a:pPr marL="342900" lvl="0" indent="-342900" algn="just">
              <a:lnSpc>
                <a:spcPct val="150000"/>
              </a:lnSpc>
              <a:spcAft>
                <a:spcPts val="0"/>
              </a:spcAft>
              <a:buFont typeface="+mj-lt"/>
              <a:buAutoNum type="arabicPeriod"/>
            </a:pPr>
            <a:r>
              <a:rPr lang="tr-TR" kern="100" dirty="0">
                <a:latin typeface="Times New Roman" panose="02020603050405020304" pitchFamily="18" charset="0"/>
                <a:ea typeface="Calibri" panose="020F0502020204030204" pitchFamily="34" charset="0"/>
              </a:rPr>
              <a:t>Laboratuvara kesinlikle </a:t>
            </a:r>
            <a:r>
              <a:rPr lang="tr-TR" kern="100" dirty="0">
                <a:solidFill>
                  <a:srgbClr val="FF0000"/>
                </a:solidFill>
                <a:latin typeface="Times New Roman" panose="02020603050405020304" pitchFamily="18" charset="0"/>
                <a:ea typeface="Calibri" panose="020F0502020204030204" pitchFamily="34" charset="0"/>
              </a:rPr>
              <a:t>yiyecek-içecek</a:t>
            </a:r>
            <a:r>
              <a:rPr lang="tr-TR" kern="100" dirty="0">
                <a:latin typeface="Times New Roman" panose="02020603050405020304" pitchFamily="18" charset="0"/>
                <a:ea typeface="Calibri" panose="020F0502020204030204" pitchFamily="34" charset="0"/>
              </a:rPr>
              <a:t> getirilmemelidir.</a:t>
            </a:r>
          </a:p>
          <a:p>
            <a:pPr marL="342900" lvl="0" indent="-342900" algn="just">
              <a:lnSpc>
                <a:spcPct val="150000"/>
              </a:lnSpc>
              <a:spcAft>
                <a:spcPts val="0"/>
              </a:spcAft>
              <a:buFont typeface="+mj-lt"/>
              <a:buAutoNum type="arabicPeriod"/>
            </a:pPr>
            <a:r>
              <a:rPr lang="tr-TR" kern="100" dirty="0">
                <a:latin typeface="Times New Roman" panose="02020603050405020304" pitchFamily="18" charset="0"/>
                <a:ea typeface="Calibri" panose="020F0502020204030204" pitchFamily="34" charset="0"/>
              </a:rPr>
              <a:t>Laboratuvarda kullanılan </a:t>
            </a:r>
            <a:r>
              <a:rPr lang="tr-TR" kern="100" dirty="0">
                <a:solidFill>
                  <a:srgbClr val="FF0000"/>
                </a:solidFill>
                <a:latin typeface="Times New Roman" panose="02020603050405020304" pitchFamily="18" charset="0"/>
                <a:ea typeface="Calibri" panose="020F0502020204030204" pitchFamily="34" charset="0"/>
              </a:rPr>
              <a:t>masa, sandalye, koltuk </a:t>
            </a:r>
            <a:r>
              <a:rPr lang="tr-TR" kern="100" dirty="0" err="1">
                <a:solidFill>
                  <a:srgbClr val="FF0000"/>
                </a:solidFill>
                <a:latin typeface="Times New Roman" panose="02020603050405020304" pitchFamily="18" charset="0"/>
                <a:ea typeface="Calibri" panose="020F0502020204030204" pitchFamily="34" charset="0"/>
              </a:rPr>
              <a:t>vb</a:t>
            </a:r>
            <a:r>
              <a:rPr lang="tr-TR" kern="100" dirty="0">
                <a:solidFill>
                  <a:srgbClr val="FF0000"/>
                </a:solidFill>
                <a:latin typeface="Times New Roman" panose="02020603050405020304" pitchFamily="18" charset="0"/>
                <a:ea typeface="Calibri" panose="020F0502020204030204" pitchFamily="34" charset="0"/>
              </a:rPr>
              <a:t>, düzenli </a:t>
            </a:r>
            <a:r>
              <a:rPr lang="tr-TR" kern="100" dirty="0">
                <a:latin typeface="Times New Roman" panose="02020603050405020304" pitchFamily="18" charset="0"/>
                <a:ea typeface="Calibri" panose="020F0502020204030204" pitchFamily="34" charset="0"/>
              </a:rPr>
              <a:t>bir şekilde bırakılmalıdır.</a:t>
            </a:r>
          </a:p>
          <a:p>
            <a:pPr marL="342900" lvl="0" indent="-342900" algn="just">
              <a:lnSpc>
                <a:spcPct val="150000"/>
              </a:lnSpc>
              <a:spcAft>
                <a:spcPts val="0"/>
              </a:spcAft>
              <a:buFont typeface="+mj-lt"/>
              <a:buAutoNum type="arabicPeriod"/>
            </a:pPr>
            <a:r>
              <a:rPr lang="tr-TR" kern="100" dirty="0">
                <a:latin typeface="Times New Roman" panose="02020603050405020304" pitchFamily="18" charset="0"/>
                <a:ea typeface="Calibri" panose="020F0502020204030204" pitchFamily="34" charset="0"/>
              </a:rPr>
              <a:t>Ayakkabılar çamurlu, eller kirli, üst-baş tozlu olarak içeri girilmemelidir.</a:t>
            </a:r>
          </a:p>
          <a:p>
            <a:pPr marL="342900" lvl="0" indent="-342900" algn="just">
              <a:lnSpc>
                <a:spcPct val="150000"/>
              </a:lnSpc>
              <a:spcAft>
                <a:spcPts val="0"/>
              </a:spcAft>
              <a:buFont typeface="+mj-lt"/>
              <a:buAutoNum type="arabicPeriod"/>
            </a:pPr>
            <a:r>
              <a:rPr lang="tr-TR" kern="100" dirty="0">
                <a:latin typeface="Times New Roman" panose="02020603050405020304" pitchFamily="18" charset="0"/>
                <a:ea typeface="Calibri" panose="020F0502020204030204" pitchFamily="34" charset="0"/>
              </a:rPr>
              <a:t>Bilgisayar bağlantılarının tamam ve doğru olduğuna emin olunduğunda bilgisayar açılmalıdır.</a:t>
            </a:r>
          </a:p>
          <a:p>
            <a:pPr marL="342900" lvl="0" indent="-342900" algn="just">
              <a:lnSpc>
                <a:spcPct val="150000"/>
              </a:lnSpc>
              <a:spcAft>
                <a:spcPts val="0"/>
              </a:spcAft>
              <a:buFont typeface="+mj-lt"/>
              <a:buAutoNum type="arabicPeriod"/>
            </a:pPr>
            <a:r>
              <a:rPr lang="tr-TR" kern="100" dirty="0">
                <a:latin typeface="Times New Roman" panose="02020603050405020304" pitchFamily="18" charset="0"/>
                <a:ea typeface="Calibri" panose="020F0502020204030204" pitchFamily="34" charset="0"/>
              </a:rPr>
              <a:t>Bilgisayar kapatılınca, </a:t>
            </a:r>
            <a:r>
              <a:rPr lang="tr-TR" kern="100" dirty="0">
                <a:solidFill>
                  <a:srgbClr val="FF0000"/>
                </a:solidFill>
                <a:latin typeface="Times New Roman" panose="02020603050405020304" pitchFamily="18" charset="0"/>
                <a:ea typeface="Calibri" panose="020F0502020204030204" pitchFamily="34" charset="0"/>
              </a:rPr>
              <a:t>30 saniye beklemeden tekrar açılmamalıdır</a:t>
            </a:r>
            <a:r>
              <a:rPr lang="tr-TR" kern="100" dirty="0">
                <a:latin typeface="Times New Roman" panose="02020603050405020304" pitchFamily="18" charset="0"/>
                <a:ea typeface="Calibri" panose="020F0502020204030204" pitchFamily="34" charset="0"/>
              </a:rPr>
              <a:t>.</a:t>
            </a:r>
          </a:p>
          <a:p>
            <a:pPr marL="342900" lvl="0" indent="-342900" algn="just">
              <a:lnSpc>
                <a:spcPct val="150000"/>
              </a:lnSpc>
              <a:spcAft>
                <a:spcPts val="0"/>
              </a:spcAft>
              <a:buFont typeface="+mj-lt"/>
              <a:buAutoNum type="arabicPeriod"/>
            </a:pPr>
            <a:r>
              <a:rPr lang="tr-TR" kern="100" dirty="0" err="1">
                <a:latin typeface="Times New Roman" panose="02020603050405020304" pitchFamily="18" charset="0"/>
                <a:ea typeface="Calibri" panose="020F0502020204030204" pitchFamily="34" charset="0"/>
              </a:rPr>
              <a:t>Reset</a:t>
            </a:r>
            <a:r>
              <a:rPr lang="tr-TR" kern="100" dirty="0">
                <a:latin typeface="Times New Roman" panose="02020603050405020304" pitchFamily="18" charset="0"/>
                <a:ea typeface="Calibri" panose="020F0502020204030204" pitchFamily="34" charset="0"/>
              </a:rPr>
              <a:t> düğmesine gereksiz yere basılmamalıdır.</a:t>
            </a:r>
          </a:p>
          <a:p>
            <a:pPr marL="342900" lvl="0" indent="-342900" algn="just">
              <a:lnSpc>
                <a:spcPct val="150000"/>
              </a:lnSpc>
              <a:spcAft>
                <a:spcPts val="0"/>
              </a:spcAft>
              <a:buFont typeface="+mj-lt"/>
              <a:buAutoNum type="arabicPeriod"/>
            </a:pPr>
            <a:r>
              <a:rPr lang="tr-TR" kern="100" dirty="0">
                <a:latin typeface="Times New Roman" panose="02020603050405020304" pitchFamily="18" charset="0"/>
                <a:ea typeface="Calibri" panose="020F0502020204030204" pitchFamily="34" charset="0"/>
              </a:rPr>
              <a:t>Laboratuvara girerken cep telefonlarınızı kapalı tutunuz ve içeride kullanmayınız. </a:t>
            </a:r>
          </a:p>
          <a:p>
            <a:pPr marL="342900" lvl="0" indent="-342900" algn="just">
              <a:lnSpc>
                <a:spcPct val="150000"/>
              </a:lnSpc>
              <a:spcAft>
                <a:spcPts val="0"/>
              </a:spcAft>
              <a:buFont typeface="+mj-lt"/>
              <a:buAutoNum type="arabicPeriod"/>
            </a:pPr>
            <a:r>
              <a:rPr lang="tr-TR" kern="100" dirty="0">
                <a:latin typeface="Times New Roman" panose="02020603050405020304" pitchFamily="18" charset="0"/>
                <a:ea typeface="Calibri" panose="020F0502020204030204" pitchFamily="34" charset="0"/>
              </a:rPr>
              <a:t>Laboratuvar içerisinde </a:t>
            </a:r>
            <a:r>
              <a:rPr lang="tr-TR" kern="100" dirty="0">
                <a:solidFill>
                  <a:srgbClr val="FF0000"/>
                </a:solidFill>
                <a:latin typeface="Times New Roman" panose="02020603050405020304" pitchFamily="18" charset="0"/>
                <a:ea typeface="Calibri" panose="020F0502020204030204" pitchFamily="34" charset="0"/>
              </a:rPr>
              <a:t>yüksek sesle </a:t>
            </a:r>
            <a:r>
              <a:rPr lang="tr-TR" kern="100" dirty="0">
                <a:latin typeface="Times New Roman" panose="02020603050405020304" pitchFamily="18" charset="0"/>
                <a:ea typeface="Calibri" panose="020F0502020204030204" pitchFamily="34" charset="0"/>
              </a:rPr>
              <a:t>konuşmayınız.</a:t>
            </a:r>
          </a:p>
        </p:txBody>
      </p:sp>
    </p:spTree>
    <p:extLst>
      <p:ext uri="{BB962C8B-B14F-4D97-AF65-F5344CB8AC3E}">
        <p14:creationId xmlns:p14="http://schemas.microsoft.com/office/powerpoint/2010/main" val="102033238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Başlık 1">
            <a:extLst>
              <a:ext uri="{FF2B5EF4-FFF2-40B4-BE49-F238E27FC236}">
                <a16:creationId xmlns:a16="http://schemas.microsoft.com/office/drawing/2014/main" id="{156F7A5B-BB6D-D61A-3609-43586DE97D9D}"/>
              </a:ext>
            </a:extLst>
          </p:cNvPr>
          <p:cNvSpPr>
            <a:spLocks noGrp="1"/>
          </p:cNvSpPr>
          <p:nvPr>
            <p:ph type="title"/>
          </p:nvPr>
        </p:nvSpPr>
        <p:spPr>
          <a:xfrm>
            <a:off x="1160227" y="333375"/>
            <a:ext cx="9875520" cy="561975"/>
          </a:xfrm>
        </p:spPr>
        <p:txBody>
          <a:bodyPr>
            <a:normAutofit fontScale="90000"/>
          </a:bodyPr>
          <a:lstStyle/>
          <a:p>
            <a:pPr algn="ctr"/>
            <a:r>
              <a:rPr lang="tr-TR" sz="4000" dirty="0"/>
              <a:t>Bilgisayar Laboratuvar Kuralları</a:t>
            </a:r>
          </a:p>
        </p:txBody>
      </p:sp>
      <p:pic>
        <p:nvPicPr>
          <p:cNvPr id="6" name="Picture 6" descr="http://sem.trabzon.edu.tr/wp-content/uploads/2019/05/logo-300x290.png">
            <a:extLst>
              <a:ext uri="{FF2B5EF4-FFF2-40B4-BE49-F238E27FC236}">
                <a16:creationId xmlns:a16="http://schemas.microsoft.com/office/drawing/2014/main" id="{C92BF7A8-A844-E606-60DE-03D7FA34597B}"/>
              </a:ext>
            </a:extLst>
          </p:cNvPr>
          <p:cNvPicPr>
            <a:picLocks noChangeAspect="1" noChangeArrowheads="1"/>
          </p:cNvPicPr>
          <p:nvPr/>
        </p:nvPicPr>
        <p:blipFill>
          <a:blip r:embed="rId2"/>
          <a:srcRect/>
          <a:stretch>
            <a:fillRect/>
          </a:stretch>
        </p:blipFill>
        <p:spPr bwMode="auto">
          <a:xfrm>
            <a:off x="244495" y="5493992"/>
            <a:ext cx="1162598" cy="1123845"/>
          </a:xfrm>
          <a:prstGeom prst="rect">
            <a:avLst/>
          </a:prstGeom>
          <a:noFill/>
        </p:spPr>
      </p:pic>
      <p:sp>
        <p:nvSpPr>
          <p:cNvPr id="2" name="Dikdörtgen 1"/>
          <p:cNvSpPr/>
          <p:nvPr/>
        </p:nvSpPr>
        <p:spPr>
          <a:xfrm>
            <a:off x="914401" y="1694260"/>
            <a:ext cx="10591060" cy="3000821"/>
          </a:xfrm>
          <a:prstGeom prst="rect">
            <a:avLst/>
          </a:prstGeom>
        </p:spPr>
        <p:txBody>
          <a:bodyPr wrap="square">
            <a:spAutoFit/>
          </a:bodyPr>
          <a:lstStyle/>
          <a:p>
            <a:pPr marL="342900" lvl="0" indent="-342900" algn="just">
              <a:lnSpc>
                <a:spcPct val="150000"/>
              </a:lnSpc>
              <a:spcAft>
                <a:spcPts val="0"/>
              </a:spcAft>
              <a:buFont typeface="+mj-lt"/>
              <a:buAutoNum type="arabicPeriod" startAt="9"/>
            </a:pPr>
            <a:r>
              <a:rPr lang="tr-TR" kern="100" dirty="0">
                <a:latin typeface="Times New Roman" panose="02020603050405020304" pitchFamily="18" charset="0"/>
                <a:ea typeface="Calibri" panose="020F0502020204030204" pitchFamily="34" charset="0"/>
              </a:rPr>
              <a:t>Laboratuvar içerisinde </a:t>
            </a:r>
            <a:r>
              <a:rPr lang="tr-TR" kern="100" dirty="0">
                <a:solidFill>
                  <a:srgbClr val="FF0000"/>
                </a:solidFill>
                <a:latin typeface="Times New Roman" panose="02020603050405020304" pitchFamily="18" charset="0"/>
                <a:ea typeface="Calibri" panose="020F0502020204030204" pitchFamily="34" charset="0"/>
              </a:rPr>
              <a:t>izinsiz</a:t>
            </a:r>
            <a:r>
              <a:rPr lang="tr-TR" kern="100" dirty="0">
                <a:latin typeface="Times New Roman" panose="02020603050405020304" pitchFamily="18" charset="0"/>
                <a:ea typeface="Calibri" panose="020F0502020204030204" pitchFamily="34" charset="0"/>
              </a:rPr>
              <a:t> kamera, fotoğraf makinesi, cep telefonu ve benzeri araçlarla çekim yapmayınız.</a:t>
            </a:r>
          </a:p>
          <a:p>
            <a:pPr marL="342900" lvl="0" indent="-342900" algn="just">
              <a:lnSpc>
                <a:spcPct val="150000"/>
              </a:lnSpc>
              <a:spcAft>
                <a:spcPts val="0"/>
              </a:spcAft>
              <a:buFont typeface="+mj-lt"/>
              <a:buAutoNum type="arabicPeriod" startAt="9"/>
            </a:pPr>
            <a:r>
              <a:rPr lang="tr-TR" kern="100" dirty="0">
                <a:latin typeface="Times New Roman" panose="02020603050405020304" pitchFamily="18" charset="0"/>
                <a:ea typeface="Calibri" panose="020F0502020204030204" pitchFamily="34" charset="0"/>
              </a:rPr>
              <a:t>Laboratuvar içeresindeki eşyalara (bilgisayar kasası, ekranı, klavyesi sandalyesi, faresi masası vb.) zarar veren kullanıcılar hakkında 2547 sayılı Kanun’un 54. maddesi gereğince disiplin soruşturması başlatılacaktır.</a:t>
            </a:r>
          </a:p>
          <a:p>
            <a:pPr marL="342900" lvl="0" indent="-342900" algn="just">
              <a:lnSpc>
                <a:spcPct val="150000"/>
              </a:lnSpc>
              <a:spcAft>
                <a:spcPts val="0"/>
              </a:spcAft>
              <a:buFont typeface="+mj-lt"/>
              <a:buAutoNum type="arabicPeriod" startAt="9"/>
            </a:pPr>
            <a:r>
              <a:rPr lang="tr-TR" kern="100" dirty="0">
                <a:latin typeface="Times New Roman" panose="02020603050405020304" pitchFamily="18" charset="0"/>
                <a:ea typeface="Calibri" panose="020F0502020204030204" pitchFamily="34" charset="0"/>
              </a:rPr>
              <a:t>Laboratuvar materyalini kaybeden veya zarar verenler yenisini temin etmek zorundadır.</a:t>
            </a:r>
          </a:p>
          <a:p>
            <a:pPr marL="342900" lvl="0" indent="-342900" algn="just">
              <a:lnSpc>
                <a:spcPct val="150000"/>
              </a:lnSpc>
              <a:spcAft>
                <a:spcPts val="0"/>
              </a:spcAft>
              <a:buFont typeface="+mj-lt"/>
              <a:buAutoNum type="arabicPeriod" startAt="9"/>
            </a:pPr>
            <a:r>
              <a:rPr lang="tr-TR" kern="100" dirty="0">
                <a:latin typeface="Times New Roman" panose="02020603050405020304" pitchFamily="18" charset="0"/>
                <a:ea typeface="Calibri" panose="020F0502020204030204" pitchFamily="34" charset="0"/>
              </a:rPr>
              <a:t>Laboratuvar kaynaklarını dikkatli kullanmalısınız, </a:t>
            </a:r>
            <a:r>
              <a:rPr lang="tr-TR" kern="100" dirty="0">
                <a:solidFill>
                  <a:srgbClr val="FF0000"/>
                </a:solidFill>
                <a:latin typeface="Times New Roman" panose="02020603050405020304" pitchFamily="18" charset="0"/>
                <a:ea typeface="Calibri" panose="020F0502020204030204" pitchFamily="34" charset="0"/>
              </a:rPr>
              <a:t>kesinlikle zarar vermemelisiniz </a:t>
            </a:r>
            <a:r>
              <a:rPr lang="tr-TR" kern="100" dirty="0">
                <a:latin typeface="Times New Roman" panose="02020603050405020304" pitchFamily="18" charset="0"/>
                <a:ea typeface="Calibri" panose="020F0502020204030204" pitchFamily="34" charset="0"/>
              </a:rPr>
              <a:t>(eşyaların herhangi bir yerini işaretleme, çizme, vb. zarar verilmemelidir).</a:t>
            </a:r>
          </a:p>
          <a:p>
            <a:pPr marL="342900" lvl="0" indent="-342900" algn="just">
              <a:lnSpc>
                <a:spcPct val="150000"/>
              </a:lnSpc>
              <a:spcAft>
                <a:spcPts val="0"/>
              </a:spcAft>
              <a:buFont typeface="+mj-lt"/>
              <a:buAutoNum type="arabicPeriod" startAt="9"/>
            </a:pPr>
            <a:r>
              <a:rPr lang="tr-TR" kern="100" dirty="0">
                <a:latin typeface="Times New Roman" panose="02020603050405020304" pitchFamily="18" charset="0"/>
                <a:ea typeface="Calibri" panose="020F0502020204030204" pitchFamily="34" charset="0"/>
              </a:rPr>
              <a:t>Laboratuvar içerisindeki masa, sandalye ve diğer malzemelerin yerlerini değiştirmeyiniz. </a:t>
            </a:r>
          </a:p>
        </p:txBody>
      </p:sp>
    </p:spTree>
    <p:extLst>
      <p:ext uri="{BB962C8B-B14F-4D97-AF65-F5344CB8AC3E}">
        <p14:creationId xmlns:p14="http://schemas.microsoft.com/office/powerpoint/2010/main" val="58513244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Başlık 1">
            <a:extLst>
              <a:ext uri="{FF2B5EF4-FFF2-40B4-BE49-F238E27FC236}">
                <a16:creationId xmlns:a16="http://schemas.microsoft.com/office/drawing/2014/main" id="{156F7A5B-BB6D-D61A-3609-43586DE97D9D}"/>
              </a:ext>
            </a:extLst>
          </p:cNvPr>
          <p:cNvSpPr>
            <a:spLocks noGrp="1"/>
          </p:cNvSpPr>
          <p:nvPr>
            <p:ph type="title"/>
          </p:nvPr>
        </p:nvSpPr>
        <p:spPr>
          <a:xfrm>
            <a:off x="1160227" y="333375"/>
            <a:ext cx="9875520" cy="561975"/>
          </a:xfrm>
        </p:spPr>
        <p:txBody>
          <a:bodyPr>
            <a:normAutofit fontScale="90000"/>
          </a:bodyPr>
          <a:lstStyle/>
          <a:p>
            <a:pPr algn="ctr"/>
            <a:r>
              <a:rPr lang="tr-TR" sz="4000" dirty="0"/>
              <a:t>Bilgisayar Laboratuvar Kuralları</a:t>
            </a:r>
          </a:p>
        </p:txBody>
      </p:sp>
      <p:pic>
        <p:nvPicPr>
          <p:cNvPr id="6" name="Picture 6" descr="http://sem.trabzon.edu.tr/wp-content/uploads/2019/05/logo-300x290.png">
            <a:extLst>
              <a:ext uri="{FF2B5EF4-FFF2-40B4-BE49-F238E27FC236}">
                <a16:creationId xmlns:a16="http://schemas.microsoft.com/office/drawing/2014/main" id="{C92BF7A8-A844-E606-60DE-03D7FA34597B}"/>
              </a:ext>
            </a:extLst>
          </p:cNvPr>
          <p:cNvPicPr>
            <a:picLocks noChangeAspect="1" noChangeArrowheads="1"/>
          </p:cNvPicPr>
          <p:nvPr/>
        </p:nvPicPr>
        <p:blipFill>
          <a:blip r:embed="rId2"/>
          <a:srcRect/>
          <a:stretch>
            <a:fillRect/>
          </a:stretch>
        </p:blipFill>
        <p:spPr bwMode="auto">
          <a:xfrm>
            <a:off x="244495" y="5493992"/>
            <a:ext cx="1162598" cy="1123845"/>
          </a:xfrm>
          <a:prstGeom prst="rect">
            <a:avLst/>
          </a:prstGeom>
          <a:noFill/>
        </p:spPr>
      </p:pic>
      <p:sp>
        <p:nvSpPr>
          <p:cNvPr id="3" name="Dikdörtgen 2"/>
          <p:cNvSpPr/>
          <p:nvPr/>
        </p:nvSpPr>
        <p:spPr>
          <a:xfrm>
            <a:off x="825794" y="1694260"/>
            <a:ext cx="10724226" cy="3000821"/>
          </a:xfrm>
          <a:prstGeom prst="rect">
            <a:avLst/>
          </a:prstGeom>
        </p:spPr>
        <p:txBody>
          <a:bodyPr wrap="square">
            <a:spAutoFit/>
          </a:bodyPr>
          <a:lstStyle/>
          <a:p>
            <a:pPr marL="342900" lvl="0" indent="-342900" algn="just">
              <a:lnSpc>
                <a:spcPct val="150000"/>
              </a:lnSpc>
              <a:spcAft>
                <a:spcPts val="0"/>
              </a:spcAft>
              <a:buFont typeface="+mj-lt"/>
              <a:buAutoNum type="arabicPeriod" startAt="14"/>
            </a:pPr>
            <a:r>
              <a:rPr lang="tr-TR" kern="100" dirty="0">
                <a:latin typeface="Times New Roman" panose="02020603050405020304" pitchFamily="18" charset="0"/>
                <a:ea typeface="Calibri" panose="020F0502020204030204" pitchFamily="34" charset="0"/>
              </a:rPr>
              <a:t>Laboratuvar kullanıcıları, yanlarında bulunan eşyaları korumakla yükümlüdür. Laboratuvar salonunda meydana gelebilecek olası </a:t>
            </a:r>
            <a:r>
              <a:rPr lang="tr-TR" kern="100" dirty="0">
                <a:solidFill>
                  <a:srgbClr val="FF0000"/>
                </a:solidFill>
                <a:latin typeface="Times New Roman" panose="02020603050405020304" pitchFamily="18" charset="0"/>
                <a:ea typeface="Calibri" panose="020F0502020204030204" pitchFamily="34" charset="0"/>
              </a:rPr>
              <a:t>çalınma ve kaybolma olaylarında</a:t>
            </a:r>
            <a:r>
              <a:rPr lang="tr-TR" kern="100" dirty="0">
                <a:latin typeface="Times New Roman" panose="02020603050405020304" pitchFamily="18" charset="0"/>
                <a:ea typeface="Calibri" panose="020F0502020204030204" pitchFamily="34" charset="0"/>
              </a:rPr>
              <a:t> öğretim elemanları, yüksekokul idaresi ve çalışanları sorumlu tutulamaz.</a:t>
            </a:r>
          </a:p>
          <a:p>
            <a:pPr marL="342900" lvl="0" indent="-342900" algn="just">
              <a:lnSpc>
                <a:spcPct val="150000"/>
              </a:lnSpc>
              <a:spcAft>
                <a:spcPts val="0"/>
              </a:spcAft>
              <a:buFont typeface="+mj-lt"/>
              <a:buAutoNum type="arabicPeriod" startAt="14"/>
            </a:pPr>
            <a:r>
              <a:rPr lang="tr-TR" kern="100" dirty="0">
                <a:latin typeface="Times New Roman" panose="02020603050405020304" pitchFamily="18" charset="0"/>
                <a:ea typeface="Calibri" panose="020F0502020204030204" pitchFamily="34" charset="0"/>
              </a:rPr>
              <a:t>Laboratuvarda kullanılan ve terk edilecek olan masa ve sandalye temiz şekilde, yeniden kullanıma hazır halde bırakılmalıdır.</a:t>
            </a:r>
          </a:p>
          <a:p>
            <a:pPr marL="342900" lvl="0" indent="-342900" algn="just">
              <a:lnSpc>
                <a:spcPct val="150000"/>
              </a:lnSpc>
              <a:spcAft>
                <a:spcPts val="0"/>
              </a:spcAft>
              <a:buFont typeface="+mj-lt"/>
              <a:buAutoNum type="arabicPeriod" startAt="14"/>
            </a:pPr>
            <a:r>
              <a:rPr lang="tr-TR" kern="100" dirty="0">
                <a:latin typeface="Times New Roman" panose="02020603050405020304" pitchFamily="18" charset="0"/>
                <a:ea typeface="Calibri" panose="020F0502020204030204" pitchFamily="34" charset="0"/>
              </a:rPr>
              <a:t>Laboratuvarın tüm alanlarını </a:t>
            </a:r>
            <a:r>
              <a:rPr lang="tr-TR" kern="100" dirty="0">
                <a:solidFill>
                  <a:srgbClr val="FF0000"/>
                </a:solidFill>
                <a:latin typeface="Times New Roman" panose="02020603050405020304" pitchFamily="18" charset="0"/>
                <a:ea typeface="Calibri" panose="020F0502020204030204" pitchFamily="34" charset="0"/>
              </a:rPr>
              <a:t>temiz ve özenli kullanınız</a:t>
            </a:r>
            <a:r>
              <a:rPr lang="tr-TR" kern="100" dirty="0">
                <a:latin typeface="Times New Roman" panose="02020603050405020304" pitchFamily="18" charset="0"/>
                <a:ea typeface="Calibri" panose="020F0502020204030204" pitchFamily="34" charset="0"/>
              </a:rPr>
              <a:t>, çöp vasfı taşıyan her şeyi çöp kutularına atınız.</a:t>
            </a:r>
          </a:p>
          <a:p>
            <a:pPr marL="342900" lvl="0" indent="-342900" algn="just">
              <a:lnSpc>
                <a:spcPct val="150000"/>
              </a:lnSpc>
              <a:spcAft>
                <a:spcPts val="0"/>
              </a:spcAft>
              <a:buFont typeface="+mj-lt"/>
              <a:buAutoNum type="arabicPeriod" startAt="14"/>
            </a:pPr>
            <a:r>
              <a:rPr lang="tr-TR" kern="100" dirty="0">
                <a:latin typeface="Times New Roman" panose="02020603050405020304" pitchFamily="18" charset="0"/>
                <a:ea typeface="Calibri" panose="020F0502020204030204" pitchFamily="34" charset="0"/>
              </a:rPr>
              <a:t>Laboratuvar için belirlenmiş kurallara riayet ediniz ve diğer kişilerin haklarını ihlal etmemeye özen gösteriniz.</a:t>
            </a:r>
          </a:p>
        </p:txBody>
      </p:sp>
    </p:spTree>
    <p:extLst>
      <p:ext uri="{BB962C8B-B14F-4D97-AF65-F5344CB8AC3E}">
        <p14:creationId xmlns:p14="http://schemas.microsoft.com/office/powerpoint/2010/main" val="108567729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Başlık 1">
            <a:extLst>
              <a:ext uri="{FF2B5EF4-FFF2-40B4-BE49-F238E27FC236}">
                <a16:creationId xmlns:a16="http://schemas.microsoft.com/office/drawing/2014/main" id="{156F7A5B-BB6D-D61A-3609-43586DE97D9D}"/>
              </a:ext>
            </a:extLst>
          </p:cNvPr>
          <p:cNvSpPr>
            <a:spLocks noGrp="1"/>
          </p:cNvSpPr>
          <p:nvPr>
            <p:ph type="title"/>
          </p:nvPr>
        </p:nvSpPr>
        <p:spPr>
          <a:xfrm>
            <a:off x="1160227" y="333375"/>
            <a:ext cx="9875520" cy="561975"/>
          </a:xfrm>
        </p:spPr>
        <p:txBody>
          <a:bodyPr>
            <a:normAutofit fontScale="90000"/>
          </a:bodyPr>
          <a:lstStyle/>
          <a:p>
            <a:pPr algn="ctr"/>
            <a:r>
              <a:rPr lang="tr-TR" sz="4000" dirty="0"/>
              <a:t>Sosyal Alan Kuralları</a:t>
            </a:r>
          </a:p>
        </p:txBody>
      </p:sp>
      <p:pic>
        <p:nvPicPr>
          <p:cNvPr id="6" name="Picture 6" descr="http://sem.trabzon.edu.tr/wp-content/uploads/2019/05/logo-300x290.png">
            <a:extLst>
              <a:ext uri="{FF2B5EF4-FFF2-40B4-BE49-F238E27FC236}">
                <a16:creationId xmlns:a16="http://schemas.microsoft.com/office/drawing/2014/main" id="{C92BF7A8-A844-E606-60DE-03D7FA34597B}"/>
              </a:ext>
            </a:extLst>
          </p:cNvPr>
          <p:cNvPicPr>
            <a:picLocks noChangeAspect="1" noChangeArrowheads="1"/>
          </p:cNvPicPr>
          <p:nvPr/>
        </p:nvPicPr>
        <p:blipFill>
          <a:blip r:embed="rId2"/>
          <a:srcRect/>
          <a:stretch>
            <a:fillRect/>
          </a:stretch>
        </p:blipFill>
        <p:spPr bwMode="auto">
          <a:xfrm>
            <a:off x="244495" y="5493992"/>
            <a:ext cx="1162598" cy="1123845"/>
          </a:xfrm>
          <a:prstGeom prst="rect">
            <a:avLst/>
          </a:prstGeom>
          <a:noFill/>
        </p:spPr>
      </p:pic>
      <p:sp>
        <p:nvSpPr>
          <p:cNvPr id="7" name="Dikdörtgen 6"/>
          <p:cNvSpPr/>
          <p:nvPr/>
        </p:nvSpPr>
        <p:spPr>
          <a:xfrm>
            <a:off x="704802" y="1694260"/>
            <a:ext cx="10786369" cy="3000821"/>
          </a:xfrm>
          <a:prstGeom prst="rect">
            <a:avLst/>
          </a:prstGeom>
        </p:spPr>
        <p:txBody>
          <a:bodyPr wrap="square">
            <a:spAutoFit/>
          </a:bodyPr>
          <a:lstStyle/>
          <a:p>
            <a:pPr marL="342900" lvl="0" indent="-342900" algn="just">
              <a:lnSpc>
                <a:spcPct val="150000"/>
              </a:lnSpc>
              <a:spcAft>
                <a:spcPts val="0"/>
              </a:spcAft>
              <a:buFont typeface="+mj-lt"/>
              <a:buAutoNum type="arabicPeriod"/>
            </a:pPr>
            <a:r>
              <a:rPr lang="tr-TR" kern="100" dirty="0">
                <a:latin typeface="Times New Roman" panose="02020603050405020304" pitchFamily="18" charset="0"/>
                <a:ea typeface="Calibri" panose="020F0502020204030204" pitchFamily="34" charset="0"/>
              </a:rPr>
              <a:t>Sosyal Etkinlik Alanına kesinlikle </a:t>
            </a:r>
            <a:r>
              <a:rPr lang="tr-TR" kern="100" dirty="0">
                <a:solidFill>
                  <a:srgbClr val="FF0000"/>
                </a:solidFill>
                <a:latin typeface="Times New Roman" panose="02020603050405020304" pitchFamily="18" charset="0"/>
                <a:ea typeface="Calibri" panose="020F0502020204030204" pitchFamily="34" charset="0"/>
              </a:rPr>
              <a:t>yiyecek-içecek</a:t>
            </a:r>
            <a:r>
              <a:rPr lang="tr-TR" kern="100" dirty="0">
                <a:latin typeface="Times New Roman" panose="02020603050405020304" pitchFamily="18" charset="0"/>
                <a:ea typeface="Calibri" panose="020F0502020204030204" pitchFamily="34" charset="0"/>
              </a:rPr>
              <a:t> getirilmemelidir.</a:t>
            </a:r>
          </a:p>
          <a:p>
            <a:pPr marL="342900" lvl="0" indent="-342900" algn="just">
              <a:lnSpc>
                <a:spcPct val="150000"/>
              </a:lnSpc>
              <a:spcAft>
                <a:spcPts val="0"/>
              </a:spcAft>
              <a:buFont typeface="+mj-lt"/>
              <a:buAutoNum type="arabicPeriod"/>
            </a:pPr>
            <a:r>
              <a:rPr lang="tr-TR" kern="100" dirty="0">
                <a:latin typeface="Times New Roman" panose="02020603050405020304" pitchFamily="18" charset="0"/>
                <a:ea typeface="Calibri" panose="020F0502020204030204" pitchFamily="34" charset="0"/>
              </a:rPr>
              <a:t>Sosyal Etkinlik Alanında kullanılan masa, sandalye, koltuk </a:t>
            </a:r>
            <a:r>
              <a:rPr lang="tr-TR" kern="100" dirty="0" err="1">
                <a:latin typeface="Times New Roman" panose="02020603050405020304" pitchFamily="18" charset="0"/>
                <a:ea typeface="Calibri" panose="020F0502020204030204" pitchFamily="34" charset="0"/>
              </a:rPr>
              <a:t>vb</a:t>
            </a:r>
            <a:r>
              <a:rPr lang="tr-TR" kern="100" dirty="0">
                <a:latin typeface="Times New Roman" panose="02020603050405020304" pitchFamily="18" charset="0"/>
                <a:ea typeface="Calibri" panose="020F0502020204030204" pitchFamily="34" charset="0"/>
              </a:rPr>
              <a:t>, düzenli bir şekilde bırakılmalıdır.</a:t>
            </a:r>
          </a:p>
          <a:p>
            <a:pPr marL="342900" lvl="0" indent="-342900" algn="just">
              <a:lnSpc>
                <a:spcPct val="150000"/>
              </a:lnSpc>
              <a:spcAft>
                <a:spcPts val="0"/>
              </a:spcAft>
              <a:buFont typeface="+mj-lt"/>
              <a:buAutoNum type="arabicPeriod"/>
            </a:pPr>
            <a:r>
              <a:rPr lang="tr-TR" kern="100" dirty="0">
                <a:latin typeface="Times New Roman" panose="02020603050405020304" pitchFamily="18" charset="0"/>
                <a:ea typeface="Calibri" panose="020F0502020204030204" pitchFamily="34" charset="0"/>
              </a:rPr>
              <a:t>Sosyal Etkinlik Alanına ayakkabılar çamurlu, eller kirli, üst-baş tozlu olarak içeri girilmemelidir.</a:t>
            </a:r>
          </a:p>
          <a:p>
            <a:pPr marL="342900" lvl="0" indent="-342900" algn="just">
              <a:lnSpc>
                <a:spcPct val="150000"/>
              </a:lnSpc>
              <a:spcAft>
                <a:spcPts val="0"/>
              </a:spcAft>
              <a:buFont typeface="+mj-lt"/>
              <a:buAutoNum type="arabicPeriod"/>
            </a:pPr>
            <a:r>
              <a:rPr lang="tr-TR" kern="100" dirty="0">
                <a:latin typeface="Times New Roman" panose="02020603050405020304" pitchFamily="18" charset="0"/>
                <a:ea typeface="Calibri" panose="020F0502020204030204" pitchFamily="34" charset="0"/>
              </a:rPr>
              <a:t>Sosyal Etkinlik Alanına girerken cep telefonlarınızı kapalı tutunuz ve içeride kullanmayınız. </a:t>
            </a:r>
          </a:p>
          <a:p>
            <a:pPr marL="342900" lvl="0" indent="-342900" algn="just">
              <a:lnSpc>
                <a:spcPct val="150000"/>
              </a:lnSpc>
              <a:spcAft>
                <a:spcPts val="0"/>
              </a:spcAft>
              <a:buFont typeface="+mj-lt"/>
              <a:buAutoNum type="arabicPeriod"/>
            </a:pPr>
            <a:r>
              <a:rPr lang="tr-TR" kern="100" dirty="0">
                <a:latin typeface="Times New Roman" panose="02020603050405020304" pitchFamily="18" charset="0"/>
                <a:ea typeface="Calibri" panose="020F0502020204030204" pitchFamily="34" charset="0"/>
              </a:rPr>
              <a:t>Sosyal Etkinlik Alanı içerisinde yüksek sesle konuşmayınız.</a:t>
            </a:r>
          </a:p>
          <a:p>
            <a:pPr marL="342900" lvl="0" indent="-342900" algn="just">
              <a:lnSpc>
                <a:spcPct val="150000"/>
              </a:lnSpc>
              <a:spcAft>
                <a:spcPts val="0"/>
              </a:spcAft>
              <a:buFont typeface="+mj-lt"/>
              <a:buAutoNum type="arabicPeriod"/>
            </a:pPr>
            <a:r>
              <a:rPr lang="tr-TR" kern="100" dirty="0">
                <a:latin typeface="Times New Roman" panose="02020603050405020304" pitchFamily="18" charset="0"/>
                <a:ea typeface="Calibri" panose="020F0502020204030204" pitchFamily="34" charset="0"/>
              </a:rPr>
              <a:t>Sosyal Etkinlik Alanı içerisinde </a:t>
            </a:r>
            <a:r>
              <a:rPr lang="tr-TR" kern="100" dirty="0">
                <a:solidFill>
                  <a:srgbClr val="FF0000"/>
                </a:solidFill>
                <a:latin typeface="Times New Roman" panose="02020603050405020304" pitchFamily="18" charset="0"/>
                <a:ea typeface="Calibri" panose="020F0502020204030204" pitchFamily="34" charset="0"/>
              </a:rPr>
              <a:t>izinsiz</a:t>
            </a:r>
            <a:r>
              <a:rPr lang="tr-TR" kern="100" dirty="0">
                <a:latin typeface="Times New Roman" panose="02020603050405020304" pitchFamily="18" charset="0"/>
                <a:ea typeface="Calibri" panose="020F0502020204030204" pitchFamily="34" charset="0"/>
              </a:rPr>
              <a:t> kamera, fotoğraf makinesi, cep telefonu ve benzeri araçlarla çekim yapmayınız.</a:t>
            </a:r>
          </a:p>
        </p:txBody>
      </p:sp>
    </p:spTree>
    <p:extLst>
      <p:ext uri="{BB962C8B-B14F-4D97-AF65-F5344CB8AC3E}">
        <p14:creationId xmlns:p14="http://schemas.microsoft.com/office/powerpoint/2010/main" val="96391089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Başlık 1">
            <a:extLst>
              <a:ext uri="{FF2B5EF4-FFF2-40B4-BE49-F238E27FC236}">
                <a16:creationId xmlns:a16="http://schemas.microsoft.com/office/drawing/2014/main" id="{156F7A5B-BB6D-D61A-3609-43586DE97D9D}"/>
              </a:ext>
            </a:extLst>
          </p:cNvPr>
          <p:cNvSpPr>
            <a:spLocks noGrp="1"/>
          </p:cNvSpPr>
          <p:nvPr>
            <p:ph type="title"/>
          </p:nvPr>
        </p:nvSpPr>
        <p:spPr>
          <a:xfrm>
            <a:off x="1160227" y="333375"/>
            <a:ext cx="9875520" cy="561975"/>
          </a:xfrm>
        </p:spPr>
        <p:txBody>
          <a:bodyPr>
            <a:normAutofit fontScale="90000"/>
          </a:bodyPr>
          <a:lstStyle/>
          <a:p>
            <a:pPr algn="ctr"/>
            <a:r>
              <a:rPr lang="tr-TR" sz="4000" dirty="0"/>
              <a:t>Sosyal Alan Kuralları</a:t>
            </a:r>
          </a:p>
        </p:txBody>
      </p:sp>
      <p:pic>
        <p:nvPicPr>
          <p:cNvPr id="6" name="Picture 6" descr="http://sem.trabzon.edu.tr/wp-content/uploads/2019/05/logo-300x290.png">
            <a:extLst>
              <a:ext uri="{FF2B5EF4-FFF2-40B4-BE49-F238E27FC236}">
                <a16:creationId xmlns:a16="http://schemas.microsoft.com/office/drawing/2014/main" id="{C92BF7A8-A844-E606-60DE-03D7FA34597B}"/>
              </a:ext>
            </a:extLst>
          </p:cNvPr>
          <p:cNvPicPr>
            <a:picLocks noChangeAspect="1" noChangeArrowheads="1"/>
          </p:cNvPicPr>
          <p:nvPr/>
        </p:nvPicPr>
        <p:blipFill>
          <a:blip r:embed="rId2"/>
          <a:srcRect/>
          <a:stretch>
            <a:fillRect/>
          </a:stretch>
        </p:blipFill>
        <p:spPr bwMode="auto">
          <a:xfrm>
            <a:off x="244495" y="5493992"/>
            <a:ext cx="1162598" cy="1123845"/>
          </a:xfrm>
          <a:prstGeom prst="rect">
            <a:avLst/>
          </a:prstGeom>
          <a:noFill/>
        </p:spPr>
      </p:pic>
      <p:sp>
        <p:nvSpPr>
          <p:cNvPr id="2" name="Dikdörtgen 1"/>
          <p:cNvSpPr/>
          <p:nvPr/>
        </p:nvSpPr>
        <p:spPr>
          <a:xfrm>
            <a:off x="638220" y="1488210"/>
            <a:ext cx="10919534" cy="3000821"/>
          </a:xfrm>
          <a:prstGeom prst="rect">
            <a:avLst/>
          </a:prstGeom>
        </p:spPr>
        <p:txBody>
          <a:bodyPr wrap="square">
            <a:spAutoFit/>
          </a:bodyPr>
          <a:lstStyle/>
          <a:p>
            <a:pPr marL="342900" lvl="0" indent="-342900" algn="just">
              <a:lnSpc>
                <a:spcPct val="150000"/>
              </a:lnSpc>
              <a:spcAft>
                <a:spcPts val="0"/>
              </a:spcAft>
              <a:buFont typeface="+mj-lt"/>
              <a:buAutoNum type="arabicPeriod" startAt="7"/>
            </a:pPr>
            <a:r>
              <a:rPr lang="tr-TR" kern="100" dirty="0">
                <a:latin typeface="Times New Roman" panose="02020603050405020304" pitchFamily="18" charset="0"/>
                <a:ea typeface="Calibri" panose="020F0502020204030204" pitchFamily="34" charset="0"/>
              </a:rPr>
              <a:t>Sosyal Etkinlik Alanı içeresindeki eşyalara (tenis masası, raketler, dart tahtası, diğer tüm oyun ekipmanları vb.) zarar veren kullanıcılar hakkında 2547 sayılı Kanun’un 54. maddesi gereğince disiplin soruşturması başlatılacaktır.</a:t>
            </a:r>
          </a:p>
          <a:p>
            <a:pPr marL="342900" lvl="0" indent="-342900" algn="just">
              <a:lnSpc>
                <a:spcPct val="150000"/>
              </a:lnSpc>
              <a:spcAft>
                <a:spcPts val="0"/>
              </a:spcAft>
              <a:buFont typeface="+mj-lt"/>
              <a:buAutoNum type="arabicPeriod" startAt="7"/>
            </a:pPr>
            <a:r>
              <a:rPr lang="tr-TR" kern="100" dirty="0">
                <a:latin typeface="Times New Roman" panose="02020603050405020304" pitchFamily="18" charset="0"/>
                <a:ea typeface="Calibri" panose="020F0502020204030204" pitchFamily="34" charset="0"/>
              </a:rPr>
              <a:t>Sosyal Etkinlik Alanı materyalini </a:t>
            </a:r>
            <a:r>
              <a:rPr lang="tr-TR" kern="100" dirty="0">
                <a:solidFill>
                  <a:srgbClr val="FF0000"/>
                </a:solidFill>
                <a:latin typeface="Times New Roman" panose="02020603050405020304" pitchFamily="18" charset="0"/>
                <a:ea typeface="Calibri" panose="020F0502020204030204" pitchFamily="34" charset="0"/>
              </a:rPr>
              <a:t>kaybeden veya zarar verenler yenisini temin etmek zorundadır</a:t>
            </a:r>
            <a:r>
              <a:rPr lang="tr-TR" kern="100" dirty="0">
                <a:latin typeface="Times New Roman" panose="02020603050405020304" pitchFamily="18" charset="0"/>
                <a:ea typeface="Calibri" panose="020F0502020204030204" pitchFamily="34" charset="0"/>
              </a:rPr>
              <a:t>.</a:t>
            </a:r>
          </a:p>
          <a:p>
            <a:pPr marL="342900" lvl="0" indent="-342900" algn="just">
              <a:lnSpc>
                <a:spcPct val="150000"/>
              </a:lnSpc>
              <a:spcAft>
                <a:spcPts val="0"/>
              </a:spcAft>
              <a:buFont typeface="+mj-lt"/>
              <a:buAutoNum type="arabicPeriod" startAt="7"/>
            </a:pPr>
            <a:r>
              <a:rPr lang="tr-TR" kern="100" dirty="0">
                <a:latin typeface="Times New Roman" panose="02020603050405020304" pitchFamily="18" charset="0"/>
                <a:ea typeface="Calibri" panose="020F0502020204030204" pitchFamily="34" charset="0"/>
              </a:rPr>
              <a:t>Sosyal Etkinlik Alanı kaynaklarını dikkatli kullanmalısınız, kesinlikle zarar vermemelisiniz (eşyaların herhangi bir yerini işaretleme, çizme, vb. zarar verilmemelidir).</a:t>
            </a:r>
          </a:p>
          <a:p>
            <a:pPr marL="342900" lvl="0" indent="-342900" algn="just">
              <a:lnSpc>
                <a:spcPct val="150000"/>
              </a:lnSpc>
              <a:spcAft>
                <a:spcPts val="0"/>
              </a:spcAft>
              <a:buFont typeface="+mj-lt"/>
              <a:buAutoNum type="arabicPeriod" startAt="7"/>
            </a:pPr>
            <a:r>
              <a:rPr lang="tr-TR" kern="100" dirty="0">
                <a:latin typeface="Times New Roman" panose="02020603050405020304" pitchFamily="18" charset="0"/>
                <a:ea typeface="Calibri" panose="020F0502020204030204" pitchFamily="34" charset="0"/>
              </a:rPr>
              <a:t>Sosyal Etkinlik Alanı içerisindeki masa, sandalye ve diğer malzemelerin yerlerini değiştirmeyiniz. </a:t>
            </a:r>
          </a:p>
        </p:txBody>
      </p:sp>
    </p:spTree>
    <p:extLst>
      <p:ext uri="{BB962C8B-B14F-4D97-AF65-F5344CB8AC3E}">
        <p14:creationId xmlns:p14="http://schemas.microsoft.com/office/powerpoint/2010/main" val="27645136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Başlık"/>
          <p:cNvSpPr>
            <a:spLocks noGrp="1"/>
          </p:cNvSpPr>
          <p:nvPr>
            <p:ph type="title"/>
          </p:nvPr>
        </p:nvSpPr>
        <p:spPr>
          <a:xfrm>
            <a:off x="1908023" y="-168925"/>
            <a:ext cx="7997285" cy="1023710"/>
          </a:xfrm>
        </p:spPr>
        <p:txBody>
          <a:bodyPr>
            <a:noAutofit/>
          </a:bodyPr>
          <a:lstStyle/>
          <a:p>
            <a:pPr algn="ctr">
              <a:lnSpc>
                <a:spcPct val="150000"/>
              </a:lnSpc>
            </a:pPr>
            <a:br>
              <a:rPr lang="tr-TR" sz="2000" dirty="0"/>
            </a:br>
            <a:r>
              <a:rPr lang="tr-TR" sz="2000" b="1" dirty="0"/>
              <a:t>Ders Müfredatı</a:t>
            </a:r>
          </a:p>
        </p:txBody>
      </p:sp>
      <p:pic>
        <p:nvPicPr>
          <p:cNvPr id="3" name="Picture 6" descr="http://sem.trabzon.edu.tr/wp-content/uploads/2019/05/logo-300x290.png">
            <a:extLst>
              <a:ext uri="{FF2B5EF4-FFF2-40B4-BE49-F238E27FC236}">
                <a16:creationId xmlns:a16="http://schemas.microsoft.com/office/drawing/2014/main" id="{EE0D224E-CBAF-1018-9D6F-723C63FF2766}"/>
              </a:ext>
            </a:extLst>
          </p:cNvPr>
          <p:cNvPicPr>
            <a:picLocks noChangeAspect="1" noChangeArrowheads="1"/>
          </p:cNvPicPr>
          <p:nvPr/>
        </p:nvPicPr>
        <p:blipFill>
          <a:blip r:embed="rId2"/>
          <a:srcRect/>
          <a:stretch>
            <a:fillRect/>
          </a:stretch>
        </p:blipFill>
        <p:spPr bwMode="auto">
          <a:xfrm>
            <a:off x="244495" y="5493992"/>
            <a:ext cx="1162598" cy="1123845"/>
          </a:xfrm>
          <a:prstGeom prst="rect">
            <a:avLst/>
          </a:prstGeom>
          <a:noFill/>
        </p:spPr>
      </p:pic>
      <p:pic>
        <p:nvPicPr>
          <p:cNvPr id="5" name="Resim 4">
            <a:extLst>
              <a:ext uri="{FF2B5EF4-FFF2-40B4-BE49-F238E27FC236}">
                <a16:creationId xmlns:a16="http://schemas.microsoft.com/office/drawing/2014/main" id="{EFC81090-7A4E-2171-D8B0-102BA058E20A}"/>
              </a:ext>
            </a:extLst>
          </p:cNvPr>
          <p:cNvPicPr>
            <a:picLocks noChangeAspect="1"/>
          </p:cNvPicPr>
          <p:nvPr/>
        </p:nvPicPr>
        <p:blipFill>
          <a:blip r:embed="rId3"/>
          <a:stretch>
            <a:fillRect/>
          </a:stretch>
        </p:blipFill>
        <p:spPr>
          <a:xfrm>
            <a:off x="1320800" y="1025005"/>
            <a:ext cx="10088880" cy="5030909"/>
          </a:xfrm>
          <a:prstGeom prst="rect">
            <a:avLst/>
          </a:prstGeom>
        </p:spPr>
      </p:pic>
    </p:spTree>
    <p:extLst>
      <p:ext uri="{BB962C8B-B14F-4D97-AF65-F5344CB8AC3E}">
        <p14:creationId xmlns:p14="http://schemas.microsoft.com/office/powerpoint/2010/main" val="399242028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Başlık 1">
            <a:extLst>
              <a:ext uri="{FF2B5EF4-FFF2-40B4-BE49-F238E27FC236}">
                <a16:creationId xmlns:a16="http://schemas.microsoft.com/office/drawing/2014/main" id="{156F7A5B-BB6D-D61A-3609-43586DE97D9D}"/>
              </a:ext>
            </a:extLst>
          </p:cNvPr>
          <p:cNvSpPr>
            <a:spLocks noGrp="1"/>
          </p:cNvSpPr>
          <p:nvPr>
            <p:ph type="title"/>
          </p:nvPr>
        </p:nvSpPr>
        <p:spPr>
          <a:xfrm>
            <a:off x="1160227" y="333375"/>
            <a:ext cx="9875520" cy="561975"/>
          </a:xfrm>
        </p:spPr>
        <p:txBody>
          <a:bodyPr>
            <a:normAutofit fontScale="90000"/>
          </a:bodyPr>
          <a:lstStyle/>
          <a:p>
            <a:pPr algn="ctr"/>
            <a:r>
              <a:rPr lang="tr-TR" sz="4000" dirty="0"/>
              <a:t>Sosyal Alan Kuralları</a:t>
            </a:r>
          </a:p>
        </p:txBody>
      </p:sp>
      <p:pic>
        <p:nvPicPr>
          <p:cNvPr id="6" name="Picture 6" descr="http://sem.trabzon.edu.tr/wp-content/uploads/2019/05/logo-300x290.png">
            <a:extLst>
              <a:ext uri="{FF2B5EF4-FFF2-40B4-BE49-F238E27FC236}">
                <a16:creationId xmlns:a16="http://schemas.microsoft.com/office/drawing/2014/main" id="{C92BF7A8-A844-E606-60DE-03D7FA34597B}"/>
              </a:ext>
            </a:extLst>
          </p:cNvPr>
          <p:cNvPicPr>
            <a:picLocks noChangeAspect="1" noChangeArrowheads="1"/>
          </p:cNvPicPr>
          <p:nvPr/>
        </p:nvPicPr>
        <p:blipFill>
          <a:blip r:embed="rId2"/>
          <a:srcRect/>
          <a:stretch>
            <a:fillRect/>
          </a:stretch>
        </p:blipFill>
        <p:spPr bwMode="auto">
          <a:xfrm>
            <a:off x="244495" y="5493992"/>
            <a:ext cx="1162598" cy="1123845"/>
          </a:xfrm>
          <a:prstGeom prst="rect">
            <a:avLst/>
          </a:prstGeom>
          <a:noFill/>
        </p:spPr>
      </p:pic>
      <p:sp>
        <p:nvSpPr>
          <p:cNvPr id="3" name="Dikdörtgen 2"/>
          <p:cNvSpPr/>
          <p:nvPr/>
        </p:nvSpPr>
        <p:spPr>
          <a:xfrm>
            <a:off x="913026" y="1278762"/>
            <a:ext cx="10369922" cy="3831818"/>
          </a:xfrm>
          <a:prstGeom prst="rect">
            <a:avLst/>
          </a:prstGeom>
        </p:spPr>
        <p:txBody>
          <a:bodyPr wrap="square">
            <a:spAutoFit/>
          </a:bodyPr>
          <a:lstStyle/>
          <a:p>
            <a:pPr marL="342900" lvl="0" indent="-342900" algn="just">
              <a:lnSpc>
                <a:spcPct val="150000"/>
              </a:lnSpc>
              <a:spcAft>
                <a:spcPts val="0"/>
              </a:spcAft>
              <a:buFont typeface="+mj-lt"/>
              <a:buAutoNum type="arabicPeriod" startAt="11"/>
            </a:pPr>
            <a:r>
              <a:rPr lang="tr-TR" kern="100" dirty="0">
                <a:latin typeface="Times New Roman" panose="02020603050405020304" pitchFamily="18" charset="0"/>
                <a:ea typeface="Calibri" panose="020F0502020204030204" pitchFamily="34" charset="0"/>
              </a:rPr>
              <a:t>Sosyal Etkinlik Alanı kullanıcıları, yanlarında bulunan eşyaları korumakla yükümlüdür. Sosyal Etkinlik Alanında meydana gelebilecek olası </a:t>
            </a:r>
            <a:r>
              <a:rPr lang="tr-TR" kern="100" dirty="0">
                <a:solidFill>
                  <a:srgbClr val="FF0000"/>
                </a:solidFill>
                <a:latin typeface="Times New Roman" panose="02020603050405020304" pitchFamily="18" charset="0"/>
                <a:ea typeface="Calibri" panose="020F0502020204030204" pitchFamily="34" charset="0"/>
              </a:rPr>
              <a:t>çalınma ve kaybolma </a:t>
            </a:r>
            <a:r>
              <a:rPr lang="tr-TR" kern="100" dirty="0">
                <a:latin typeface="Times New Roman" panose="02020603050405020304" pitchFamily="18" charset="0"/>
                <a:ea typeface="Calibri" panose="020F0502020204030204" pitchFamily="34" charset="0"/>
              </a:rPr>
              <a:t>olaylarında öğretim elemanları, yüksekokul idaresi ve çalışanları sorumlu tutulamaz.</a:t>
            </a:r>
          </a:p>
          <a:p>
            <a:pPr marL="342900" lvl="0" indent="-342900" algn="just">
              <a:lnSpc>
                <a:spcPct val="150000"/>
              </a:lnSpc>
              <a:spcAft>
                <a:spcPts val="0"/>
              </a:spcAft>
              <a:buFont typeface="+mj-lt"/>
              <a:buAutoNum type="arabicPeriod" startAt="11"/>
            </a:pPr>
            <a:r>
              <a:rPr lang="tr-TR" kern="100" dirty="0">
                <a:latin typeface="Times New Roman" panose="02020603050405020304" pitchFamily="18" charset="0"/>
                <a:ea typeface="Calibri" panose="020F0502020204030204" pitchFamily="34" charset="0"/>
              </a:rPr>
              <a:t>Sosyal Etkinlik Alanında kullanılan ve terk edilecek olan masa ve sandalye temiz şekilde, yeniden kullanıma hazır halde bırakılmalıdır.</a:t>
            </a:r>
          </a:p>
          <a:p>
            <a:pPr marL="342900" lvl="0" indent="-342900" algn="just">
              <a:lnSpc>
                <a:spcPct val="150000"/>
              </a:lnSpc>
              <a:spcAft>
                <a:spcPts val="0"/>
              </a:spcAft>
              <a:buFont typeface="+mj-lt"/>
              <a:buAutoNum type="arabicPeriod" startAt="11"/>
            </a:pPr>
            <a:r>
              <a:rPr lang="tr-TR" kern="100" dirty="0">
                <a:latin typeface="Times New Roman" panose="02020603050405020304" pitchFamily="18" charset="0"/>
                <a:ea typeface="Calibri" panose="020F0502020204030204" pitchFamily="34" charset="0"/>
              </a:rPr>
              <a:t>Sosyal Etkinlik Alanının tüm yerlerini </a:t>
            </a:r>
            <a:r>
              <a:rPr lang="tr-TR" kern="100" dirty="0">
                <a:solidFill>
                  <a:srgbClr val="FF0000"/>
                </a:solidFill>
                <a:latin typeface="Times New Roman" panose="02020603050405020304" pitchFamily="18" charset="0"/>
                <a:ea typeface="Calibri" panose="020F0502020204030204" pitchFamily="34" charset="0"/>
              </a:rPr>
              <a:t>temiz ve özenli kullanınız</a:t>
            </a:r>
            <a:r>
              <a:rPr lang="tr-TR" kern="100" dirty="0">
                <a:latin typeface="Times New Roman" panose="02020603050405020304" pitchFamily="18" charset="0"/>
                <a:ea typeface="Calibri" panose="020F0502020204030204" pitchFamily="34" charset="0"/>
              </a:rPr>
              <a:t>, çöp vasfı taşıyan her şeyi çöp kutularına atınız.</a:t>
            </a:r>
          </a:p>
          <a:p>
            <a:pPr marL="342900" lvl="0" indent="-342900" algn="just">
              <a:lnSpc>
                <a:spcPct val="150000"/>
              </a:lnSpc>
              <a:spcAft>
                <a:spcPts val="0"/>
              </a:spcAft>
              <a:buFont typeface="+mj-lt"/>
              <a:buAutoNum type="arabicPeriod" startAt="11"/>
            </a:pPr>
            <a:r>
              <a:rPr lang="tr-TR" kern="100" dirty="0">
                <a:latin typeface="Times New Roman" panose="02020603050405020304" pitchFamily="18" charset="0"/>
                <a:ea typeface="Calibri" panose="020F0502020204030204" pitchFamily="34" charset="0"/>
              </a:rPr>
              <a:t>Sosyal Etkinlik Alanı için belirlenmiş kurallara riayet ediniz. Ve diğer kişilerin haklarını ihlal etmemeye özen gösteriniz.</a:t>
            </a:r>
          </a:p>
        </p:txBody>
      </p:sp>
    </p:spTree>
    <p:extLst>
      <p:ext uri="{BB962C8B-B14F-4D97-AF65-F5344CB8AC3E}">
        <p14:creationId xmlns:p14="http://schemas.microsoft.com/office/powerpoint/2010/main" val="349521888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1">
            <a:extLst>
              <a:ext uri="{FF2B5EF4-FFF2-40B4-BE49-F238E27FC236}">
                <a16:creationId xmlns:a16="http://schemas.microsoft.com/office/drawing/2014/main" id="{156F7A5B-BB6D-D61A-3609-43586DE97D9D}"/>
              </a:ext>
            </a:extLst>
          </p:cNvPr>
          <p:cNvSpPr txBox="1">
            <a:spLocks/>
          </p:cNvSpPr>
          <p:nvPr/>
        </p:nvSpPr>
        <p:spPr>
          <a:xfrm>
            <a:off x="1160226" y="732870"/>
            <a:ext cx="9875520" cy="561975"/>
          </a:xfrm>
          <a:prstGeom prst="rect">
            <a:avLst/>
          </a:prstGeom>
        </p:spPr>
        <p:txBody>
          <a:bodyPr>
            <a:normAutofit fontScale="90000" lnSpcReduction="10000"/>
          </a:bodyPr>
          <a:lst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a:lstStyle>
          <a:p>
            <a:pPr algn="ctr"/>
            <a:r>
              <a:rPr lang="tr-TR" sz="4000" dirty="0"/>
              <a:t>Meslek Yüksekokulumuzun İnternet Sitesi</a:t>
            </a:r>
          </a:p>
        </p:txBody>
      </p:sp>
      <p:sp>
        <p:nvSpPr>
          <p:cNvPr id="4" name="Dikdörtgen 3"/>
          <p:cNvSpPr/>
          <p:nvPr/>
        </p:nvSpPr>
        <p:spPr>
          <a:xfrm>
            <a:off x="3536675" y="5794304"/>
            <a:ext cx="4796506" cy="523220"/>
          </a:xfrm>
          <a:prstGeom prst="rect">
            <a:avLst/>
          </a:prstGeom>
        </p:spPr>
        <p:txBody>
          <a:bodyPr wrap="none">
            <a:spAutoFit/>
          </a:bodyPr>
          <a:lstStyle/>
          <a:p>
            <a:r>
              <a:rPr lang="tr-TR" sz="2800" dirty="0">
                <a:solidFill>
                  <a:schemeClr val="accent5">
                    <a:lumMod val="50000"/>
                  </a:schemeClr>
                </a:solidFill>
                <a:latin typeface="Times New Roman" panose="02020603050405020304" pitchFamily="18" charset="0"/>
                <a:cs typeface="Times New Roman" panose="02020603050405020304" pitchFamily="18" charset="0"/>
              </a:rPr>
              <a:t>https://tonyamyo.trabzon.edu.tr/</a:t>
            </a:r>
          </a:p>
        </p:txBody>
      </p:sp>
      <p:pic>
        <p:nvPicPr>
          <p:cNvPr id="5" name="Picture 6" descr="http://sem.trabzon.edu.tr/wp-content/uploads/2019/05/logo-300x290.png">
            <a:extLst>
              <a:ext uri="{FF2B5EF4-FFF2-40B4-BE49-F238E27FC236}">
                <a16:creationId xmlns:a16="http://schemas.microsoft.com/office/drawing/2014/main" id="{C92BF7A8-A844-E606-60DE-03D7FA34597B}"/>
              </a:ext>
            </a:extLst>
          </p:cNvPr>
          <p:cNvPicPr>
            <a:picLocks noChangeAspect="1" noChangeArrowheads="1"/>
          </p:cNvPicPr>
          <p:nvPr/>
        </p:nvPicPr>
        <p:blipFill>
          <a:blip r:embed="rId2"/>
          <a:srcRect/>
          <a:stretch>
            <a:fillRect/>
          </a:stretch>
        </p:blipFill>
        <p:spPr bwMode="auto">
          <a:xfrm>
            <a:off x="244495" y="5493992"/>
            <a:ext cx="1162598" cy="1123845"/>
          </a:xfrm>
          <a:prstGeom prst="rect">
            <a:avLst/>
          </a:prstGeom>
          <a:noFill/>
        </p:spPr>
      </p:pic>
      <p:pic>
        <p:nvPicPr>
          <p:cNvPr id="7" name="Resim 6">
            <a:extLst>
              <a:ext uri="{FF2B5EF4-FFF2-40B4-BE49-F238E27FC236}">
                <a16:creationId xmlns:a16="http://schemas.microsoft.com/office/drawing/2014/main" id="{39481818-D126-1091-BBB3-86722A533A38}"/>
              </a:ext>
            </a:extLst>
          </p:cNvPr>
          <p:cNvPicPr>
            <a:picLocks noChangeAspect="1"/>
          </p:cNvPicPr>
          <p:nvPr/>
        </p:nvPicPr>
        <p:blipFill>
          <a:blip r:embed="rId3"/>
          <a:stretch>
            <a:fillRect/>
          </a:stretch>
        </p:blipFill>
        <p:spPr>
          <a:xfrm>
            <a:off x="1404730" y="1354378"/>
            <a:ext cx="9382540" cy="4149243"/>
          </a:xfrm>
          <a:prstGeom prst="rect">
            <a:avLst/>
          </a:prstGeom>
        </p:spPr>
      </p:pic>
    </p:spTree>
    <p:extLst>
      <p:ext uri="{BB962C8B-B14F-4D97-AF65-F5344CB8AC3E}">
        <p14:creationId xmlns:p14="http://schemas.microsoft.com/office/powerpoint/2010/main" val="110427662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1">
            <a:extLst>
              <a:ext uri="{FF2B5EF4-FFF2-40B4-BE49-F238E27FC236}">
                <a16:creationId xmlns:a16="http://schemas.microsoft.com/office/drawing/2014/main" id="{156F7A5B-BB6D-D61A-3609-43586DE97D9D}"/>
              </a:ext>
            </a:extLst>
          </p:cNvPr>
          <p:cNvSpPr txBox="1">
            <a:spLocks/>
          </p:cNvSpPr>
          <p:nvPr/>
        </p:nvSpPr>
        <p:spPr>
          <a:xfrm>
            <a:off x="1160227" y="528684"/>
            <a:ext cx="9875520" cy="561975"/>
          </a:xfrm>
          <a:prstGeom prst="rect">
            <a:avLst/>
          </a:prstGeom>
        </p:spPr>
        <p:txBody>
          <a:bodyPr>
            <a:normAutofit fontScale="90000" lnSpcReduction="10000"/>
          </a:bodyPr>
          <a:lst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a:lstStyle>
          <a:p>
            <a:pPr algn="ctr"/>
            <a:r>
              <a:rPr lang="tr-TR" sz="4000" dirty="0"/>
              <a:t>Yüksekokulumuzun Sosyal Medya Hesapları</a:t>
            </a:r>
          </a:p>
        </p:txBody>
      </p:sp>
      <p:pic>
        <p:nvPicPr>
          <p:cNvPr id="5" name="Picture 6" descr="http://sem.trabzon.edu.tr/wp-content/uploads/2019/05/logo-300x290.png">
            <a:extLst>
              <a:ext uri="{FF2B5EF4-FFF2-40B4-BE49-F238E27FC236}">
                <a16:creationId xmlns:a16="http://schemas.microsoft.com/office/drawing/2014/main" id="{C92BF7A8-A844-E606-60DE-03D7FA34597B}"/>
              </a:ext>
            </a:extLst>
          </p:cNvPr>
          <p:cNvPicPr>
            <a:picLocks noChangeAspect="1" noChangeArrowheads="1"/>
          </p:cNvPicPr>
          <p:nvPr/>
        </p:nvPicPr>
        <p:blipFill>
          <a:blip r:embed="rId2"/>
          <a:srcRect/>
          <a:stretch>
            <a:fillRect/>
          </a:stretch>
        </p:blipFill>
        <p:spPr bwMode="auto">
          <a:xfrm>
            <a:off x="244495" y="5493992"/>
            <a:ext cx="1162598" cy="1123845"/>
          </a:xfrm>
          <a:prstGeom prst="rect">
            <a:avLst/>
          </a:prstGeom>
          <a:noFill/>
        </p:spPr>
      </p:pic>
      <p:pic>
        <p:nvPicPr>
          <p:cNvPr id="4" name="Resim 3">
            <a:extLst>
              <a:ext uri="{FF2B5EF4-FFF2-40B4-BE49-F238E27FC236}">
                <a16:creationId xmlns:a16="http://schemas.microsoft.com/office/drawing/2014/main" id="{89944478-63FA-A10F-E9EA-9C54E61E7E48}"/>
              </a:ext>
            </a:extLst>
          </p:cNvPr>
          <p:cNvPicPr>
            <a:picLocks noChangeAspect="1"/>
          </p:cNvPicPr>
          <p:nvPr/>
        </p:nvPicPr>
        <p:blipFill>
          <a:blip r:embed="rId3"/>
          <a:stretch>
            <a:fillRect/>
          </a:stretch>
        </p:blipFill>
        <p:spPr>
          <a:xfrm>
            <a:off x="825794" y="1776412"/>
            <a:ext cx="10963275" cy="3305175"/>
          </a:xfrm>
          <a:prstGeom prst="rect">
            <a:avLst/>
          </a:prstGeom>
        </p:spPr>
      </p:pic>
    </p:spTree>
    <p:extLst>
      <p:ext uri="{BB962C8B-B14F-4D97-AF65-F5344CB8AC3E}">
        <p14:creationId xmlns:p14="http://schemas.microsoft.com/office/powerpoint/2010/main" val="29793347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1">
            <a:extLst>
              <a:ext uri="{FF2B5EF4-FFF2-40B4-BE49-F238E27FC236}">
                <a16:creationId xmlns:a16="http://schemas.microsoft.com/office/drawing/2014/main" id="{156F7A5B-BB6D-D61A-3609-43586DE97D9D}"/>
              </a:ext>
            </a:extLst>
          </p:cNvPr>
          <p:cNvSpPr txBox="1">
            <a:spLocks/>
          </p:cNvSpPr>
          <p:nvPr/>
        </p:nvSpPr>
        <p:spPr>
          <a:xfrm>
            <a:off x="1160226" y="732870"/>
            <a:ext cx="9875520" cy="561975"/>
          </a:xfrm>
          <a:prstGeom prst="rect">
            <a:avLst/>
          </a:prstGeom>
        </p:spPr>
        <p:txBody>
          <a:bodyPr>
            <a:normAutofit fontScale="90000" lnSpcReduction="10000"/>
          </a:bodyPr>
          <a:lst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a:lstStyle>
          <a:p>
            <a:pPr algn="ctr"/>
            <a:r>
              <a:rPr lang="tr-TR" sz="4000" dirty="0"/>
              <a:t>Yemekhane/Yemek Fişi</a:t>
            </a:r>
          </a:p>
        </p:txBody>
      </p:sp>
      <p:pic>
        <p:nvPicPr>
          <p:cNvPr id="5" name="Picture 6" descr="http://sem.trabzon.edu.tr/wp-content/uploads/2019/05/logo-300x290.png">
            <a:extLst>
              <a:ext uri="{FF2B5EF4-FFF2-40B4-BE49-F238E27FC236}">
                <a16:creationId xmlns:a16="http://schemas.microsoft.com/office/drawing/2014/main" id="{C92BF7A8-A844-E606-60DE-03D7FA34597B}"/>
              </a:ext>
            </a:extLst>
          </p:cNvPr>
          <p:cNvPicPr>
            <a:picLocks noChangeAspect="1" noChangeArrowheads="1"/>
          </p:cNvPicPr>
          <p:nvPr/>
        </p:nvPicPr>
        <p:blipFill>
          <a:blip r:embed="rId2"/>
          <a:srcRect/>
          <a:stretch>
            <a:fillRect/>
          </a:stretch>
        </p:blipFill>
        <p:spPr bwMode="auto">
          <a:xfrm>
            <a:off x="244495" y="5493992"/>
            <a:ext cx="1162598" cy="1123845"/>
          </a:xfrm>
          <a:prstGeom prst="rect">
            <a:avLst/>
          </a:prstGeom>
          <a:noFill/>
        </p:spPr>
      </p:pic>
      <p:sp>
        <p:nvSpPr>
          <p:cNvPr id="2" name="Metin kutusu 1"/>
          <p:cNvSpPr txBox="1"/>
          <p:nvPr/>
        </p:nvSpPr>
        <p:spPr>
          <a:xfrm>
            <a:off x="825794" y="3109874"/>
            <a:ext cx="5753499" cy="707886"/>
          </a:xfrm>
          <a:prstGeom prst="rect">
            <a:avLst/>
          </a:prstGeom>
          <a:solidFill>
            <a:schemeClr val="bg2"/>
          </a:solidFill>
        </p:spPr>
        <p:txBody>
          <a:bodyPr wrap="none" rtlCol="0">
            <a:spAutoFit/>
          </a:bodyPr>
          <a:lstStyle/>
          <a:p>
            <a:pPr algn="ctr"/>
            <a:r>
              <a:rPr lang="tr-TR" sz="2000" dirty="0"/>
              <a:t>Yemek Fişi Satış Başlangıç Zamanı</a:t>
            </a:r>
          </a:p>
          <a:p>
            <a:pPr algn="ctr"/>
            <a:r>
              <a:rPr lang="tr-TR" sz="2000" dirty="0"/>
              <a:t>Salı, Çarşamba, Perşembe Günü Öğleden Sonra</a:t>
            </a:r>
          </a:p>
        </p:txBody>
      </p:sp>
      <p:sp>
        <p:nvSpPr>
          <p:cNvPr id="7" name="Metin kutusu 6"/>
          <p:cNvSpPr txBox="1"/>
          <p:nvPr/>
        </p:nvSpPr>
        <p:spPr>
          <a:xfrm>
            <a:off x="6896143" y="3089429"/>
            <a:ext cx="3580340" cy="707886"/>
          </a:xfrm>
          <a:prstGeom prst="rect">
            <a:avLst/>
          </a:prstGeom>
          <a:solidFill>
            <a:schemeClr val="bg2"/>
          </a:solidFill>
        </p:spPr>
        <p:txBody>
          <a:bodyPr wrap="none" rtlCol="0">
            <a:spAutoFit/>
          </a:bodyPr>
          <a:lstStyle/>
          <a:p>
            <a:pPr algn="ctr"/>
            <a:r>
              <a:rPr lang="tr-TR" sz="2000" dirty="0"/>
              <a:t>Yemek Fişi Satış Bitiş Zamanı</a:t>
            </a:r>
          </a:p>
          <a:p>
            <a:pPr algn="ctr"/>
            <a:r>
              <a:rPr lang="tr-TR" sz="2000" dirty="0"/>
              <a:t>Cuma Günü Öğleden Önce</a:t>
            </a:r>
          </a:p>
        </p:txBody>
      </p:sp>
      <p:sp>
        <p:nvSpPr>
          <p:cNvPr id="8" name="Metin kutusu 7"/>
          <p:cNvSpPr txBox="1"/>
          <p:nvPr/>
        </p:nvSpPr>
        <p:spPr>
          <a:xfrm>
            <a:off x="2148828" y="4884013"/>
            <a:ext cx="7898316" cy="707886"/>
          </a:xfrm>
          <a:prstGeom prst="rect">
            <a:avLst/>
          </a:prstGeom>
          <a:noFill/>
        </p:spPr>
        <p:txBody>
          <a:bodyPr wrap="none" rtlCol="0">
            <a:spAutoFit/>
          </a:bodyPr>
          <a:lstStyle/>
          <a:p>
            <a:pPr algn="ctr"/>
            <a:r>
              <a:rPr lang="tr-TR" sz="2000" dirty="0"/>
              <a:t>Yemek Fişlerinizi Belirtilen Gün ve Saat Aralarında </a:t>
            </a:r>
          </a:p>
          <a:p>
            <a:pPr algn="ctr"/>
            <a:r>
              <a:rPr lang="tr-TR" sz="2000" dirty="0"/>
              <a:t>Memur </a:t>
            </a:r>
            <a:r>
              <a:rPr lang="tr-TR" sz="2000" b="1" dirty="0"/>
              <a:t>Mehmet BEKAR veya Gülenay </a:t>
            </a:r>
            <a:r>
              <a:rPr lang="tr-TR" sz="2000" b="1" dirty="0" err="1"/>
              <a:t>ÖZCELEP’ten</a:t>
            </a:r>
            <a:r>
              <a:rPr lang="tr-TR" sz="2000" b="1" dirty="0"/>
              <a:t> </a:t>
            </a:r>
            <a:r>
              <a:rPr lang="tr-TR" sz="2000" dirty="0"/>
              <a:t>Alabilirsiniz</a:t>
            </a:r>
          </a:p>
        </p:txBody>
      </p:sp>
    </p:spTree>
    <p:extLst>
      <p:ext uri="{BB962C8B-B14F-4D97-AF65-F5344CB8AC3E}">
        <p14:creationId xmlns:p14="http://schemas.microsoft.com/office/powerpoint/2010/main" val="182057068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1">
            <a:extLst>
              <a:ext uri="{FF2B5EF4-FFF2-40B4-BE49-F238E27FC236}">
                <a16:creationId xmlns:a16="http://schemas.microsoft.com/office/drawing/2014/main" id="{156F7A5B-BB6D-D61A-3609-43586DE97D9D}"/>
              </a:ext>
            </a:extLst>
          </p:cNvPr>
          <p:cNvSpPr txBox="1">
            <a:spLocks/>
          </p:cNvSpPr>
          <p:nvPr/>
        </p:nvSpPr>
        <p:spPr>
          <a:xfrm>
            <a:off x="1040956" y="401893"/>
            <a:ext cx="9875520" cy="561975"/>
          </a:xfrm>
          <a:prstGeom prst="rect">
            <a:avLst/>
          </a:prstGeom>
        </p:spPr>
        <p:txBody>
          <a:bodyPr>
            <a:normAutofit fontScale="90000" lnSpcReduction="10000"/>
          </a:bodyPr>
          <a:lst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a:lstStyle>
          <a:p>
            <a:pPr algn="ctr"/>
            <a:r>
              <a:rPr lang="tr-TR" sz="4000" dirty="0"/>
              <a:t>TRABZON GEZİ ROTALARI</a:t>
            </a:r>
          </a:p>
        </p:txBody>
      </p:sp>
      <p:pic>
        <p:nvPicPr>
          <p:cNvPr id="5" name="Picture 6" descr="http://sem.trabzon.edu.tr/wp-content/uploads/2019/05/logo-300x290.png">
            <a:extLst>
              <a:ext uri="{FF2B5EF4-FFF2-40B4-BE49-F238E27FC236}">
                <a16:creationId xmlns:a16="http://schemas.microsoft.com/office/drawing/2014/main" id="{C92BF7A8-A844-E606-60DE-03D7FA34597B}"/>
              </a:ext>
            </a:extLst>
          </p:cNvPr>
          <p:cNvPicPr>
            <a:picLocks noChangeAspect="1" noChangeArrowheads="1"/>
          </p:cNvPicPr>
          <p:nvPr/>
        </p:nvPicPr>
        <p:blipFill>
          <a:blip r:embed="rId2"/>
          <a:srcRect/>
          <a:stretch>
            <a:fillRect/>
          </a:stretch>
        </p:blipFill>
        <p:spPr bwMode="auto">
          <a:xfrm>
            <a:off x="244495" y="5493992"/>
            <a:ext cx="1162598" cy="1123845"/>
          </a:xfrm>
          <a:prstGeom prst="rect">
            <a:avLst/>
          </a:prstGeom>
          <a:noFill/>
        </p:spPr>
      </p:pic>
      <p:pic>
        <p:nvPicPr>
          <p:cNvPr id="4" name="Picture 2" descr="Trabzon'da gezilecek yerler: Sümela Manastırı, Trabzon Kalesi, Uzun Göl ve  dahası… - Seyahat haberleri">
            <a:extLst>
              <a:ext uri="{FF2B5EF4-FFF2-40B4-BE49-F238E27FC236}">
                <a16:creationId xmlns:a16="http://schemas.microsoft.com/office/drawing/2014/main" id="{FC7A388B-4476-5F15-48A4-EB766D2BAF4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9342" y="1443074"/>
            <a:ext cx="3325424" cy="181696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Atatürk Köşkü | Zorlu Grand Hotel">
            <a:extLst>
              <a:ext uri="{FF2B5EF4-FFF2-40B4-BE49-F238E27FC236}">
                <a16:creationId xmlns:a16="http://schemas.microsoft.com/office/drawing/2014/main" id="{57D6AD53-AE0B-D721-BE0F-7E5A5D6C1FB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9342" y="3407406"/>
            <a:ext cx="3325424" cy="1704510"/>
          </a:xfrm>
          <a:prstGeom prst="rect">
            <a:avLst/>
          </a:prstGeom>
          <a:noFill/>
          <a:extLst>
            <a:ext uri="{909E8E84-426E-40DD-AFC4-6F175D3DCCD1}">
              <a14:hiddenFill xmlns:a14="http://schemas.microsoft.com/office/drawing/2010/main">
                <a:solidFill>
                  <a:srgbClr val="FFFFFF"/>
                </a:solidFill>
              </a14:hiddenFill>
            </a:ext>
          </a:extLst>
        </p:spPr>
      </p:pic>
      <p:sp>
        <p:nvSpPr>
          <p:cNvPr id="9" name="Metin kutusu 8">
            <a:extLst>
              <a:ext uri="{FF2B5EF4-FFF2-40B4-BE49-F238E27FC236}">
                <a16:creationId xmlns:a16="http://schemas.microsoft.com/office/drawing/2014/main" id="{249154EA-7E69-A93A-F2D8-740754389AF4}"/>
              </a:ext>
            </a:extLst>
          </p:cNvPr>
          <p:cNvSpPr txBox="1"/>
          <p:nvPr/>
        </p:nvSpPr>
        <p:spPr>
          <a:xfrm>
            <a:off x="4529864" y="1294845"/>
            <a:ext cx="3769310" cy="4708981"/>
          </a:xfrm>
          <a:prstGeom prst="rect">
            <a:avLst/>
          </a:prstGeom>
          <a:noFill/>
        </p:spPr>
        <p:txBody>
          <a:bodyPr wrap="square" rtlCol="0">
            <a:spAutoFit/>
          </a:bodyPr>
          <a:lstStyle/>
          <a:p>
            <a:r>
              <a:rPr lang="tr-TR" sz="1200" dirty="0" err="1"/>
              <a:t>Kemeraltı</a:t>
            </a:r>
            <a:endParaRPr lang="tr-TR" sz="1200" dirty="0"/>
          </a:p>
          <a:p>
            <a:r>
              <a:rPr lang="tr-TR" sz="1200" dirty="0"/>
              <a:t>Kunduracılar Caddesi</a:t>
            </a:r>
          </a:p>
          <a:p>
            <a:r>
              <a:rPr lang="tr-TR" sz="1200" dirty="0"/>
              <a:t>Varlıbaş AVM</a:t>
            </a:r>
          </a:p>
          <a:p>
            <a:r>
              <a:rPr lang="tr-TR" sz="1200" dirty="0"/>
              <a:t>Cevahir </a:t>
            </a:r>
            <a:r>
              <a:rPr lang="tr-TR" sz="1200" dirty="0" err="1"/>
              <a:t>Outlet</a:t>
            </a:r>
            <a:r>
              <a:rPr lang="tr-TR" sz="1200" dirty="0"/>
              <a:t> AVM</a:t>
            </a:r>
          </a:p>
          <a:p>
            <a:r>
              <a:rPr lang="tr-TR" sz="1200" dirty="0"/>
              <a:t>Forum AVM</a:t>
            </a:r>
          </a:p>
          <a:p>
            <a:r>
              <a:rPr lang="tr-TR" sz="1200" dirty="0"/>
              <a:t>Trabzon Kalesi</a:t>
            </a:r>
          </a:p>
          <a:p>
            <a:r>
              <a:rPr lang="tr-TR" sz="1200" b="1" dirty="0"/>
              <a:t>Atatürk Köşkü</a:t>
            </a:r>
          </a:p>
          <a:p>
            <a:r>
              <a:rPr lang="tr-TR" sz="1200" b="1" dirty="0"/>
              <a:t>Kanuni Sultan Süleyman Osmanlı Kültür Evi</a:t>
            </a:r>
          </a:p>
          <a:p>
            <a:r>
              <a:rPr lang="tr-TR" sz="1200" b="1" dirty="0"/>
              <a:t>Bedesten</a:t>
            </a:r>
          </a:p>
          <a:p>
            <a:r>
              <a:rPr lang="tr-TR" sz="1200" b="1" dirty="0" err="1"/>
              <a:t>Alacahan</a:t>
            </a:r>
            <a:endParaRPr lang="tr-TR" sz="1200" b="1" dirty="0"/>
          </a:p>
          <a:p>
            <a:r>
              <a:rPr lang="tr-TR" sz="1200" b="1" dirty="0"/>
              <a:t>Kızlar Manastırı</a:t>
            </a:r>
          </a:p>
          <a:p>
            <a:r>
              <a:rPr lang="tr-TR" sz="1200" dirty="0" err="1"/>
              <a:t>Santa</a:t>
            </a:r>
            <a:r>
              <a:rPr lang="tr-TR" sz="1200" dirty="0"/>
              <a:t> Maria Katolik Kilisesi</a:t>
            </a:r>
          </a:p>
          <a:p>
            <a:r>
              <a:rPr lang="tr-TR" sz="1200" dirty="0" err="1"/>
              <a:t>İskenderpaşa</a:t>
            </a:r>
            <a:r>
              <a:rPr lang="tr-TR" sz="1200" dirty="0"/>
              <a:t> Cami</a:t>
            </a:r>
          </a:p>
          <a:p>
            <a:r>
              <a:rPr lang="tr-TR" sz="1200" dirty="0" err="1"/>
              <a:t>Gülbaharhatun</a:t>
            </a:r>
            <a:r>
              <a:rPr lang="tr-TR" sz="1200" dirty="0"/>
              <a:t> Camii ve Türbesi</a:t>
            </a:r>
          </a:p>
          <a:p>
            <a:r>
              <a:rPr lang="tr-TR" sz="1200" b="1" dirty="0"/>
              <a:t>Ayasofya Cami</a:t>
            </a:r>
          </a:p>
          <a:p>
            <a:r>
              <a:rPr lang="tr-TR" sz="1200" dirty="0"/>
              <a:t>Çarşı Cami</a:t>
            </a:r>
          </a:p>
          <a:p>
            <a:r>
              <a:rPr lang="tr-TR" sz="1200" b="1" dirty="0"/>
              <a:t>Trabzon Şehir Müzesi</a:t>
            </a:r>
          </a:p>
          <a:p>
            <a:r>
              <a:rPr lang="tr-TR" sz="1200" dirty="0"/>
              <a:t>Ayasofya</a:t>
            </a:r>
          </a:p>
          <a:p>
            <a:r>
              <a:rPr lang="tr-TR" sz="1200" dirty="0" err="1"/>
              <a:t>Zağnos</a:t>
            </a:r>
            <a:r>
              <a:rPr lang="tr-TR" sz="1200" dirty="0"/>
              <a:t> Köprüsü</a:t>
            </a:r>
          </a:p>
          <a:p>
            <a:r>
              <a:rPr lang="tr-TR" sz="1200" b="1" dirty="0"/>
              <a:t>Düzköy Çal Mağarası</a:t>
            </a:r>
            <a:r>
              <a:rPr lang="tr-TR" sz="1200" dirty="0"/>
              <a:t> </a:t>
            </a:r>
          </a:p>
          <a:p>
            <a:r>
              <a:rPr lang="tr-TR" sz="1200" b="1" dirty="0"/>
              <a:t>Sera Gölü</a:t>
            </a:r>
          </a:p>
          <a:p>
            <a:r>
              <a:rPr lang="tr-TR" sz="1200" b="1" dirty="0" err="1"/>
              <a:t>Ortamahalle</a:t>
            </a:r>
            <a:r>
              <a:rPr lang="tr-TR" sz="1200" b="1" dirty="0"/>
              <a:t> Evleri</a:t>
            </a:r>
          </a:p>
          <a:p>
            <a:r>
              <a:rPr lang="tr-TR" sz="1200" b="1" dirty="0" err="1"/>
              <a:t>Haçka</a:t>
            </a:r>
            <a:r>
              <a:rPr lang="tr-TR" sz="1200" b="1" dirty="0"/>
              <a:t> Yaylası</a:t>
            </a:r>
          </a:p>
          <a:p>
            <a:r>
              <a:rPr lang="tr-TR" sz="1200" b="1" dirty="0"/>
              <a:t>Kayabaşı Yaylası</a:t>
            </a:r>
          </a:p>
          <a:p>
            <a:r>
              <a:rPr lang="tr-TR" sz="1200" b="1" dirty="0" err="1"/>
              <a:t>Hıdırnebi</a:t>
            </a:r>
            <a:r>
              <a:rPr lang="tr-TR" sz="1200" b="1" dirty="0"/>
              <a:t> Yaylası</a:t>
            </a:r>
          </a:p>
        </p:txBody>
      </p:sp>
      <p:sp>
        <p:nvSpPr>
          <p:cNvPr id="10" name="Metin kutusu 9">
            <a:extLst>
              <a:ext uri="{FF2B5EF4-FFF2-40B4-BE49-F238E27FC236}">
                <a16:creationId xmlns:a16="http://schemas.microsoft.com/office/drawing/2014/main" id="{39753ED3-59B4-2ADE-BF2B-94493EBA9B24}"/>
              </a:ext>
            </a:extLst>
          </p:cNvPr>
          <p:cNvSpPr txBox="1"/>
          <p:nvPr/>
        </p:nvSpPr>
        <p:spPr>
          <a:xfrm>
            <a:off x="7953723" y="1184946"/>
            <a:ext cx="3078051" cy="5355312"/>
          </a:xfrm>
          <a:prstGeom prst="rect">
            <a:avLst/>
          </a:prstGeom>
          <a:noFill/>
        </p:spPr>
        <p:txBody>
          <a:bodyPr wrap="square" rtlCol="0">
            <a:spAutoFit/>
          </a:bodyPr>
          <a:lstStyle/>
          <a:p>
            <a:r>
              <a:rPr lang="tr-TR" sz="1200" dirty="0"/>
              <a:t>Altındere Vadisi Milli Parkı</a:t>
            </a:r>
          </a:p>
          <a:p>
            <a:r>
              <a:rPr lang="tr-TR" sz="1200" dirty="0" err="1"/>
              <a:t>Vazelon</a:t>
            </a:r>
            <a:r>
              <a:rPr lang="tr-TR" sz="1200" dirty="0"/>
              <a:t> Manastırı</a:t>
            </a:r>
          </a:p>
          <a:p>
            <a:r>
              <a:rPr lang="tr-TR" sz="1200" dirty="0" err="1"/>
              <a:t>Kuştul</a:t>
            </a:r>
            <a:r>
              <a:rPr lang="tr-TR" sz="1200" dirty="0"/>
              <a:t> Manastırı</a:t>
            </a:r>
          </a:p>
          <a:p>
            <a:r>
              <a:rPr lang="tr-TR" sz="1200" b="1" dirty="0" err="1"/>
              <a:t>Sumela</a:t>
            </a:r>
            <a:r>
              <a:rPr lang="tr-TR" sz="1200" b="1" dirty="0"/>
              <a:t> Manastırı</a:t>
            </a:r>
          </a:p>
          <a:p>
            <a:r>
              <a:rPr lang="tr-TR" sz="1200" dirty="0" err="1"/>
              <a:t>Hamsiköy</a:t>
            </a:r>
            <a:endParaRPr lang="tr-TR" sz="1200" dirty="0"/>
          </a:p>
          <a:p>
            <a:r>
              <a:rPr lang="tr-TR" sz="1200" b="1" dirty="0" err="1"/>
              <a:t>Limni</a:t>
            </a:r>
            <a:r>
              <a:rPr lang="tr-TR" sz="1200" b="1" dirty="0"/>
              <a:t> Gölü</a:t>
            </a:r>
          </a:p>
          <a:p>
            <a:r>
              <a:rPr lang="tr-TR" sz="1200" dirty="0" err="1"/>
              <a:t>Goloşa</a:t>
            </a:r>
            <a:r>
              <a:rPr lang="tr-TR" sz="1200" dirty="0"/>
              <a:t> Hanları</a:t>
            </a:r>
          </a:p>
          <a:p>
            <a:r>
              <a:rPr lang="tr-TR" sz="1200" dirty="0" err="1"/>
              <a:t>Asmasu</a:t>
            </a:r>
            <a:r>
              <a:rPr lang="tr-TR" sz="1200" dirty="0"/>
              <a:t> Şelalesi</a:t>
            </a:r>
          </a:p>
          <a:p>
            <a:r>
              <a:rPr lang="tr-TR" sz="1200" dirty="0"/>
              <a:t>Pazarcık Yaylası</a:t>
            </a:r>
          </a:p>
          <a:p>
            <a:r>
              <a:rPr lang="tr-TR" sz="1200" b="1" dirty="0"/>
              <a:t>Sürmene Bıçağı, Pidesi</a:t>
            </a:r>
          </a:p>
          <a:p>
            <a:r>
              <a:rPr lang="tr-TR" sz="1200" dirty="0"/>
              <a:t>Sürmene - Köprübaşı - Kervan Yolu </a:t>
            </a:r>
          </a:p>
          <a:p>
            <a:r>
              <a:rPr lang="tr-TR" sz="1200" dirty="0" err="1"/>
              <a:t>Ağaçbaşı</a:t>
            </a:r>
            <a:r>
              <a:rPr lang="tr-TR" sz="1200" dirty="0"/>
              <a:t> Turbalıkları</a:t>
            </a:r>
          </a:p>
          <a:p>
            <a:r>
              <a:rPr lang="tr-TR" sz="1200" dirty="0" err="1"/>
              <a:t>Kervanyolu</a:t>
            </a:r>
            <a:endParaRPr lang="tr-TR" sz="1200" dirty="0"/>
          </a:p>
          <a:p>
            <a:r>
              <a:rPr lang="tr-TR" sz="1200" b="1" dirty="0" err="1"/>
              <a:t>Memişağa</a:t>
            </a:r>
            <a:r>
              <a:rPr lang="tr-TR" sz="1200" b="1" dirty="0"/>
              <a:t> Konağı</a:t>
            </a:r>
          </a:p>
          <a:p>
            <a:r>
              <a:rPr lang="tr-TR" sz="1200" dirty="0"/>
              <a:t>Anadolu Han</a:t>
            </a:r>
          </a:p>
          <a:p>
            <a:r>
              <a:rPr lang="tr-TR" sz="1200" dirty="0" err="1"/>
              <a:t>Madur</a:t>
            </a:r>
            <a:r>
              <a:rPr lang="tr-TR" sz="1200" dirty="0"/>
              <a:t> Yaylası</a:t>
            </a:r>
          </a:p>
          <a:p>
            <a:r>
              <a:rPr lang="tr-TR" sz="1200" dirty="0" err="1"/>
              <a:t>Harmantepe</a:t>
            </a:r>
            <a:r>
              <a:rPr lang="tr-TR" sz="1200" dirty="0"/>
              <a:t> Yaylası</a:t>
            </a:r>
          </a:p>
          <a:p>
            <a:r>
              <a:rPr lang="tr-TR" sz="1200" dirty="0"/>
              <a:t>Sürmene</a:t>
            </a:r>
          </a:p>
          <a:p>
            <a:r>
              <a:rPr lang="tr-TR" sz="1200" dirty="0"/>
              <a:t>Çaykara Park </a:t>
            </a:r>
            <a:r>
              <a:rPr lang="tr-TR" sz="1200" dirty="0" err="1"/>
              <a:t>Cafe</a:t>
            </a:r>
            <a:r>
              <a:rPr lang="tr-TR" sz="1200" dirty="0"/>
              <a:t> ve </a:t>
            </a:r>
            <a:r>
              <a:rPr lang="tr-TR" sz="1200" dirty="0" err="1"/>
              <a:t>Restaurant</a:t>
            </a:r>
            <a:endParaRPr lang="tr-TR" sz="1200" dirty="0"/>
          </a:p>
          <a:p>
            <a:r>
              <a:rPr lang="tr-TR" sz="1200" dirty="0"/>
              <a:t>Çaykara, </a:t>
            </a:r>
            <a:r>
              <a:rPr lang="tr-TR" sz="1200" dirty="0" err="1"/>
              <a:t>Uzungöl</a:t>
            </a:r>
            <a:r>
              <a:rPr lang="tr-TR" sz="1200" dirty="0"/>
              <a:t>- </a:t>
            </a:r>
            <a:r>
              <a:rPr lang="tr-TR" sz="1200" dirty="0" err="1"/>
              <a:t>Lustra</a:t>
            </a:r>
            <a:r>
              <a:rPr lang="tr-TR" sz="1200" dirty="0"/>
              <a:t> Yaylası Rotası</a:t>
            </a:r>
          </a:p>
          <a:p>
            <a:r>
              <a:rPr lang="tr-TR" sz="1200" dirty="0"/>
              <a:t>Balıklı Göl</a:t>
            </a:r>
          </a:p>
          <a:p>
            <a:r>
              <a:rPr lang="tr-TR" sz="1200" b="1" dirty="0" err="1"/>
              <a:t>Uzungöl</a:t>
            </a:r>
            <a:endParaRPr lang="tr-TR" sz="1200" b="1" dirty="0"/>
          </a:p>
          <a:p>
            <a:r>
              <a:rPr lang="tr-TR" sz="1200" dirty="0"/>
              <a:t>Cevdet Sunay Evi</a:t>
            </a:r>
          </a:p>
          <a:p>
            <a:r>
              <a:rPr lang="tr-TR" sz="1200" dirty="0"/>
              <a:t>Çaykara</a:t>
            </a:r>
          </a:p>
          <a:p>
            <a:r>
              <a:rPr lang="tr-TR" sz="1200" b="1" dirty="0"/>
              <a:t>Sultan Murat Yaylası</a:t>
            </a:r>
          </a:p>
          <a:p>
            <a:r>
              <a:rPr lang="tr-TR" sz="1200" b="1" dirty="0" err="1"/>
              <a:t>Kadıralak</a:t>
            </a:r>
            <a:r>
              <a:rPr lang="tr-TR" sz="1200" b="1" dirty="0"/>
              <a:t> Yaylası</a:t>
            </a:r>
          </a:p>
          <a:p>
            <a:r>
              <a:rPr lang="tr-TR" sz="1600" b="1" dirty="0" err="1"/>
              <a:t>Sisdağı</a:t>
            </a:r>
            <a:r>
              <a:rPr lang="tr-TR" sz="1600" b="1" dirty="0"/>
              <a:t> Yaylası</a:t>
            </a:r>
          </a:p>
          <a:p>
            <a:endParaRPr lang="tr-TR" sz="1400" dirty="0"/>
          </a:p>
        </p:txBody>
      </p:sp>
    </p:spTree>
    <p:extLst>
      <p:ext uri="{BB962C8B-B14F-4D97-AF65-F5344CB8AC3E}">
        <p14:creationId xmlns:p14="http://schemas.microsoft.com/office/powerpoint/2010/main" val="324735295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1">
            <a:extLst>
              <a:ext uri="{FF2B5EF4-FFF2-40B4-BE49-F238E27FC236}">
                <a16:creationId xmlns:a16="http://schemas.microsoft.com/office/drawing/2014/main" id="{156F7A5B-BB6D-D61A-3609-43586DE97D9D}"/>
              </a:ext>
            </a:extLst>
          </p:cNvPr>
          <p:cNvSpPr txBox="1">
            <a:spLocks/>
          </p:cNvSpPr>
          <p:nvPr/>
        </p:nvSpPr>
        <p:spPr>
          <a:xfrm>
            <a:off x="1040956" y="401893"/>
            <a:ext cx="9875520" cy="561975"/>
          </a:xfrm>
          <a:prstGeom prst="rect">
            <a:avLst/>
          </a:prstGeom>
        </p:spPr>
        <p:txBody>
          <a:bodyPr>
            <a:normAutofit fontScale="90000" lnSpcReduction="10000"/>
          </a:bodyPr>
          <a:lst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a:lstStyle>
          <a:p>
            <a:pPr algn="ctr"/>
            <a:r>
              <a:rPr lang="tr-TR" sz="4000" dirty="0"/>
              <a:t>ULAŞIM</a:t>
            </a:r>
          </a:p>
        </p:txBody>
      </p:sp>
      <p:pic>
        <p:nvPicPr>
          <p:cNvPr id="5" name="Picture 6" descr="http://sem.trabzon.edu.tr/wp-content/uploads/2019/05/logo-300x290.png">
            <a:extLst>
              <a:ext uri="{FF2B5EF4-FFF2-40B4-BE49-F238E27FC236}">
                <a16:creationId xmlns:a16="http://schemas.microsoft.com/office/drawing/2014/main" id="{C92BF7A8-A844-E606-60DE-03D7FA34597B}"/>
              </a:ext>
            </a:extLst>
          </p:cNvPr>
          <p:cNvPicPr>
            <a:picLocks noChangeAspect="1" noChangeArrowheads="1"/>
          </p:cNvPicPr>
          <p:nvPr/>
        </p:nvPicPr>
        <p:blipFill>
          <a:blip r:embed="rId2"/>
          <a:srcRect/>
          <a:stretch>
            <a:fillRect/>
          </a:stretch>
        </p:blipFill>
        <p:spPr bwMode="auto">
          <a:xfrm>
            <a:off x="244495" y="5493992"/>
            <a:ext cx="1162598" cy="1123845"/>
          </a:xfrm>
          <a:prstGeom prst="rect">
            <a:avLst/>
          </a:prstGeom>
          <a:noFill/>
        </p:spPr>
      </p:pic>
      <p:sp>
        <p:nvSpPr>
          <p:cNvPr id="2" name="İçerik Yer Tutucusu 2">
            <a:extLst>
              <a:ext uri="{FF2B5EF4-FFF2-40B4-BE49-F238E27FC236}">
                <a16:creationId xmlns:a16="http://schemas.microsoft.com/office/drawing/2014/main" id="{E928B9F3-6DB4-03D8-2E0B-B8ECB42847BA}"/>
              </a:ext>
            </a:extLst>
          </p:cNvPr>
          <p:cNvSpPr txBox="1">
            <a:spLocks/>
          </p:cNvSpPr>
          <p:nvPr/>
        </p:nvSpPr>
        <p:spPr>
          <a:xfrm>
            <a:off x="1407093" y="1232224"/>
            <a:ext cx="9727947" cy="5120640"/>
          </a:xfrm>
          <a:prstGeom prst="rect">
            <a:avLst/>
          </a:prstGeom>
        </p:spPr>
        <p:txBody>
          <a:bodyPr/>
          <a:lstStyle>
            <a:lvl1pPr marL="228600" indent="-182880" algn="l" defTabSz="914400" rtl="0" eaLnBrk="1" latinLnBrk="0" hangingPunct="1">
              <a:lnSpc>
                <a:spcPct val="90000"/>
              </a:lnSpc>
              <a:spcBef>
                <a:spcPts val="1400"/>
              </a:spcBef>
              <a:buClr>
                <a:schemeClr val="accent1"/>
              </a:buClr>
              <a:buSzPct val="80000"/>
              <a:buFont typeface="Corbel" pitchFamily="34" charset="0"/>
              <a:buChar char="•"/>
              <a:defRPr sz="2200" kern="1200">
                <a:solidFill>
                  <a:schemeClr val="accent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2000" kern="1200">
                <a:solidFill>
                  <a:schemeClr val="accent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800" kern="1200">
                <a:solidFill>
                  <a:schemeClr val="accent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9pPr>
          </a:lstStyle>
          <a:p>
            <a:pPr algn="just"/>
            <a:r>
              <a:rPr lang="tr-TR">
                <a:solidFill>
                  <a:schemeClr val="tx1"/>
                </a:solidFill>
              </a:rPr>
              <a:t>Trabzon şehir merkezinde ulaşım genel olarak </a:t>
            </a:r>
            <a:r>
              <a:rPr lang="tr-TR" b="1">
                <a:solidFill>
                  <a:schemeClr val="tx1"/>
                </a:solidFill>
              </a:rPr>
              <a:t>otobüsler, dolmuşlar ve özel araçlarla</a:t>
            </a:r>
            <a:r>
              <a:rPr lang="tr-TR">
                <a:solidFill>
                  <a:schemeClr val="tx1"/>
                </a:solidFill>
              </a:rPr>
              <a:t> yapılmaktadır. İstanbul ve diğer şehirlere nazaran </a:t>
            </a:r>
            <a:r>
              <a:rPr lang="tr-TR" b="1">
                <a:solidFill>
                  <a:schemeClr val="tx1"/>
                </a:solidFill>
              </a:rPr>
              <a:t>pek yaygın olmasa da taksiyle ulaşım da mümkündür</a:t>
            </a:r>
            <a:r>
              <a:rPr lang="tr-TR">
                <a:solidFill>
                  <a:schemeClr val="tx1"/>
                </a:solidFill>
              </a:rPr>
              <a:t>, fakat daha pahalıdır (ayrıca taksilerde gece tarifesi uygulaması bulunmaktadır). </a:t>
            </a:r>
          </a:p>
          <a:p>
            <a:pPr algn="just"/>
            <a:r>
              <a:rPr lang="tr-TR">
                <a:solidFill>
                  <a:schemeClr val="tx1"/>
                </a:solidFill>
              </a:rPr>
              <a:t>Şehirdeki tüm otobüs hatları Trabzon Büyükşehir Belediyesi tarafından işletilmektedir. </a:t>
            </a:r>
          </a:p>
          <a:p>
            <a:pPr algn="just"/>
            <a:r>
              <a:rPr lang="tr-TR">
                <a:solidFill>
                  <a:schemeClr val="tx1"/>
                </a:solidFill>
              </a:rPr>
              <a:t>Otobüs hatlarını kullanmak için </a:t>
            </a:r>
            <a:r>
              <a:rPr lang="tr-TR" b="1">
                <a:solidFill>
                  <a:schemeClr val="tx1"/>
                </a:solidFill>
              </a:rPr>
              <a:t>Takkart satın almanız </a:t>
            </a:r>
            <a:r>
              <a:rPr lang="tr-TR">
                <a:solidFill>
                  <a:schemeClr val="tx1"/>
                </a:solidFill>
              </a:rPr>
              <a:t>gerekmektedir. </a:t>
            </a:r>
          </a:p>
          <a:p>
            <a:pPr algn="just"/>
            <a:r>
              <a:rPr lang="tr-TR">
                <a:solidFill>
                  <a:schemeClr val="tx1"/>
                </a:solidFill>
              </a:rPr>
              <a:t>Takkart’ı meydan civarındaki Takkart satış merkezlerinden temin edebilirsiniz.</a:t>
            </a:r>
          </a:p>
          <a:p>
            <a:pPr algn="just"/>
            <a:r>
              <a:rPr lang="tr-TR">
                <a:solidFill>
                  <a:schemeClr val="tx1"/>
                </a:solidFill>
              </a:rPr>
              <a:t> Otobüs hatları ve sefer saatlerine belediyenin web sitesinden ulaşabilirsiniz. (</a:t>
            </a:r>
            <a:r>
              <a:rPr lang="tr-TR" b="1">
                <a:solidFill>
                  <a:schemeClr val="tx1"/>
                </a:solidFill>
              </a:rPr>
              <a:t>http://www.trabzon.bel.tr/otobus-saatleri.aspx</a:t>
            </a:r>
            <a:r>
              <a:rPr lang="tr-TR">
                <a:solidFill>
                  <a:schemeClr val="tx1"/>
                </a:solidFill>
              </a:rPr>
              <a:t>)</a:t>
            </a:r>
          </a:p>
          <a:p>
            <a:endParaRPr lang="tr-TR" dirty="0">
              <a:solidFill>
                <a:schemeClr val="tx1"/>
              </a:solidFill>
            </a:endParaRPr>
          </a:p>
        </p:txBody>
      </p:sp>
    </p:spTree>
    <p:extLst>
      <p:ext uri="{BB962C8B-B14F-4D97-AF65-F5344CB8AC3E}">
        <p14:creationId xmlns:p14="http://schemas.microsoft.com/office/powerpoint/2010/main" val="189976369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1">
            <a:extLst>
              <a:ext uri="{FF2B5EF4-FFF2-40B4-BE49-F238E27FC236}">
                <a16:creationId xmlns:a16="http://schemas.microsoft.com/office/drawing/2014/main" id="{156F7A5B-BB6D-D61A-3609-43586DE97D9D}"/>
              </a:ext>
            </a:extLst>
          </p:cNvPr>
          <p:cNvSpPr txBox="1">
            <a:spLocks/>
          </p:cNvSpPr>
          <p:nvPr/>
        </p:nvSpPr>
        <p:spPr>
          <a:xfrm>
            <a:off x="1040956" y="401893"/>
            <a:ext cx="9875520" cy="561975"/>
          </a:xfrm>
          <a:prstGeom prst="rect">
            <a:avLst/>
          </a:prstGeom>
        </p:spPr>
        <p:txBody>
          <a:bodyPr>
            <a:normAutofit fontScale="90000" lnSpcReduction="10000"/>
          </a:bodyPr>
          <a:lst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a:lstStyle>
          <a:p>
            <a:pPr algn="ctr"/>
            <a:r>
              <a:rPr lang="tr-TR" sz="4000" dirty="0"/>
              <a:t>Tonya Ulaşım</a:t>
            </a:r>
          </a:p>
        </p:txBody>
      </p:sp>
      <p:pic>
        <p:nvPicPr>
          <p:cNvPr id="5" name="Picture 6" descr="http://sem.trabzon.edu.tr/wp-content/uploads/2019/05/logo-300x290.png">
            <a:extLst>
              <a:ext uri="{FF2B5EF4-FFF2-40B4-BE49-F238E27FC236}">
                <a16:creationId xmlns:a16="http://schemas.microsoft.com/office/drawing/2014/main" id="{C92BF7A8-A844-E606-60DE-03D7FA34597B}"/>
              </a:ext>
            </a:extLst>
          </p:cNvPr>
          <p:cNvPicPr>
            <a:picLocks noChangeAspect="1" noChangeArrowheads="1"/>
          </p:cNvPicPr>
          <p:nvPr/>
        </p:nvPicPr>
        <p:blipFill>
          <a:blip r:embed="rId2"/>
          <a:srcRect/>
          <a:stretch>
            <a:fillRect/>
          </a:stretch>
        </p:blipFill>
        <p:spPr bwMode="auto">
          <a:xfrm>
            <a:off x="244495" y="5493992"/>
            <a:ext cx="1162598" cy="1123845"/>
          </a:xfrm>
          <a:prstGeom prst="rect">
            <a:avLst/>
          </a:prstGeom>
          <a:noFill/>
        </p:spPr>
      </p:pic>
      <p:sp>
        <p:nvSpPr>
          <p:cNvPr id="4" name="Dikdörtgen 3">
            <a:extLst>
              <a:ext uri="{FF2B5EF4-FFF2-40B4-BE49-F238E27FC236}">
                <a16:creationId xmlns:a16="http://schemas.microsoft.com/office/drawing/2014/main" id="{CC4FB802-2D33-B8D0-3D16-16F521476D42}"/>
              </a:ext>
            </a:extLst>
          </p:cNvPr>
          <p:cNvSpPr/>
          <p:nvPr/>
        </p:nvSpPr>
        <p:spPr>
          <a:xfrm>
            <a:off x="424729" y="920606"/>
            <a:ext cx="8186058" cy="2308324"/>
          </a:xfrm>
          <a:prstGeom prst="rect">
            <a:avLst/>
          </a:prstGeom>
        </p:spPr>
        <p:txBody>
          <a:bodyPr wrap="square">
            <a:spAutoFit/>
          </a:bodyPr>
          <a:lstStyle/>
          <a:p>
            <a:pPr algn="ctr"/>
            <a:r>
              <a:rPr lang="tr-TR" b="1" u="sng" dirty="0">
                <a:latin typeface="Times New Roman" panose="02020603050405020304" pitchFamily="18" charset="0"/>
                <a:cs typeface="Times New Roman" panose="02020603050405020304" pitchFamily="18" charset="0"/>
              </a:rPr>
              <a:t>Trabzon – Tonya Minibüs Seferleri</a:t>
            </a:r>
          </a:p>
          <a:p>
            <a:pPr algn="just"/>
            <a:r>
              <a:rPr lang="tr-TR" dirty="0">
                <a:latin typeface="Times New Roman" panose="02020603050405020304" pitchFamily="18" charset="0"/>
                <a:cs typeface="Times New Roman" panose="02020603050405020304" pitchFamily="18" charset="0"/>
              </a:rPr>
              <a:t>      Gün içerisinde Trabzon merkeze ve Tonya merkeze doğrudan minibüs seferleri bulunmaktadır. Yine Vakfıkebir ilçesine her 15 dakikada bir minibüs seferleri vardır. Vakfıkebir’den Trabzon merkeze de her an minibüs bulunmaktadır. </a:t>
            </a:r>
          </a:p>
          <a:p>
            <a:pPr algn="just"/>
            <a:endParaRPr lang="tr-TR" b="1" dirty="0">
              <a:latin typeface="Times New Roman" panose="02020603050405020304" pitchFamily="18" charset="0"/>
              <a:cs typeface="Times New Roman" panose="02020603050405020304" pitchFamily="18" charset="0"/>
            </a:endParaRPr>
          </a:p>
          <a:p>
            <a:pPr algn="just"/>
            <a:r>
              <a:rPr lang="tr-TR" b="1" dirty="0">
                <a:latin typeface="Times New Roman" panose="02020603050405020304" pitchFamily="18" charset="0"/>
                <a:cs typeface="Times New Roman" panose="02020603050405020304" pitchFamily="18" charset="0"/>
              </a:rPr>
              <a:t>Tonya Minibüs Durağı Telefon: </a:t>
            </a:r>
            <a:r>
              <a:rPr lang="tr-TR" dirty="0">
                <a:latin typeface="Times New Roman" panose="02020603050405020304" pitchFamily="18" charset="0"/>
                <a:cs typeface="Times New Roman" panose="02020603050405020304" pitchFamily="18" charset="0"/>
              </a:rPr>
              <a:t>0462 326 0407</a:t>
            </a:r>
          </a:p>
          <a:p>
            <a:pPr algn="just"/>
            <a:endParaRPr lang="tr-TR" b="1" dirty="0">
              <a:latin typeface="Times New Roman" panose="02020603050405020304" pitchFamily="18" charset="0"/>
              <a:cs typeface="Times New Roman" panose="02020603050405020304" pitchFamily="18" charset="0"/>
            </a:endParaRPr>
          </a:p>
          <a:p>
            <a:pPr algn="just"/>
            <a:r>
              <a:rPr lang="tr-TR" b="1" dirty="0">
                <a:latin typeface="Times New Roman" panose="02020603050405020304" pitchFamily="18" charset="0"/>
                <a:cs typeface="Times New Roman" panose="02020603050405020304" pitchFamily="18" charset="0"/>
              </a:rPr>
              <a:t>Adres</a:t>
            </a:r>
            <a:r>
              <a:rPr lang="tr-TR" dirty="0">
                <a:latin typeface="Times New Roman" panose="02020603050405020304" pitchFamily="18" charset="0"/>
                <a:cs typeface="Times New Roman" panose="02020603050405020304" pitchFamily="18" charset="0"/>
              </a:rPr>
              <a:t>: </a:t>
            </a:r>
            <a:r>
              <a:rPr lang="tr-TR" dirty="0" err="1">
                <a:latin typeface="Times New Roman" panose="02020603050405020304" pitchFamily="18" charset="0"/>
                <a:cs typeface="Times New Roman" panose="02020603050405020304" pitchFamily="18" charset="0"/>
              </a:rPr>
              <a:t>Pazarkapı</a:t>
            </a:r>
            <a:r>
              <a:rPr lang="tr-TR" dirty="0">
                <a:latin typeface="Times New Roman" panose="02020603050405020304" pitchFamily="18" charset="0"/>
                <a:cs typeface="Times New Roman" panose="02020603050405020304" pitchFamily="18" charset="0"/>
              </a:rPr>
              <a:t> Mah. Devlet </a:t>
            </a:r>
            <a:r>
              <a:rPr lang="tr-TR" dirty="0" err="1">
                <a:latin typeface="Times New Roman" panose="02020603050405020304" pitchFamily="18" charset="0"/>
                <a:cs typeface="Times New Roman" panose="02020603050405020304" pitchFamily="18" charset="0"/>
              </a:rPr>
              <a:t>Sahilyolu</a:t>
            </a:r>
            <a:r>
              <a:rPr lang="tr-TR" dirty="0">
                <a:latin typeface="Times New Roman" panose="02020603050405020304" pitchFamily="18" charset="0"/>
                <a:cs typeface="Times New Roman" panose="02020603050405020304" pitchFamily="18" charset="0"/>
              </a:rPr>
              <a:t> Cad. Moloz, Trabzon</a:t>
            </a:r>
          </a:p>
        </p:txBody>
      </p:sp>
      <p:pic>
        <p:nvPicPr>
          <p:cNvPr id="6" name="Resim 5">
            <a:extLst>
              <a:ext uri="{FF2B5EF4-FFF2-40B4-BE49-F238E27FC236}">
                <a16:creationId xmlns:a16="http://schemas.microsoft.com/office/drawing/2014/main" id="{58626536-0005-E6FD-968C-F112494DC15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33162" y="3228930"/>
            <a:ext cx="8778239" cy="3349487"/>
          </a:xfrm>
          <a:prstGeom prst="rect">
            <a:avLst/>
          </a:prstGeom>
        </p:spPr>
      </p:pic>
    </p:spTree>
    <p:extLst>
      <p:ext uri="{BB962C8B-B14F-4D97-AF65-F5344CB8AC3E}">
        <p14:creationId xmlns:p14="http://schemas.microsoft.com/office/powerpoint/2010/main" val="381565486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ayt Numarası Yer Tutucusu 3"/>
          <p:cNvSpPr>
            <a:spLocks noGrp="1"/>
          </p:cNvSpPr>
          <p:nvPr>
            <p:ph type="sldNum" sz="quarter" idx="12"/>
          </p:nvPr>
        </p:nvSpPr>
        <p:spPr/>
        <p:txBody>
          <a:bodyPr/>
          <a:lstStyle/>
          <a:p>
            <a:fld id="{F302176B-0E47-46AC-8F43-DAB4B8A37D06}" type="slidenum">
              <a:rPr lang="tr-TR" smtClean="0"/>
              <a:pPr/>
              <a:t>47</a:t>
            </a:fld>
            <a:endParaRPr lang="tr-TR"/>
          </a:p>
        </p:txBody>
      </p:sp>
      <p:pic>
        <p:nvPicPr>
          <p:cNvPr id="10" name="Picture 6" descr="http://sem.trabzon.edu.tr/wp-content/uploads/2019/05/logo-300x290.png">
            <a:extLst>
              <a:ext uri="{FF2B5EF4-FFF2-40B4-BE49-F238E27FC236}">
                <a16:creationId xmlns:a16="http://schemas.microsoft.com/office/drawing/2014/main" id="{ECEAE675-2A11-D4B3-566E-2B4B3385174A}"/>
              </a:ext>
            </a:extLst>
          </p:cNvPr>
          <p:cNvPicPr>
            <a:picLocks noChangeAspect="1" noChangeArrowheads="1"/>
          </p:cNvPicPr>
          <p:nvPr/>
        </p:nvPicPr>
        <p:blipFill>
          <a:blip r:embed="rId2"/>
          <a:srcRect/>
          <a:stretch>
            <a:fillRect/>
          </a:stretch>
        </p:blipFill>
        <p:spPr bwMode="auto">
          <a:xfrm>
            <a:off x="244495" y="5493992"/>
            <a:ext cx="1162598" cy="1123845"/>
          </a:xfrm>
          <a:prstGeom prst="rect">
            <a:avLst/>
          </a:prstGeom>
          <a:noFill/>
        </p:spPr>
      </p:pic>
      <p:pic>
        <p:nvPicPr>
          <p:cNvPr id="6" name="Resim 5">
            <a:extLst>
              <a:ext uri="{FF2B5EF4-FFF2-40B4-BE49-F238E27FC236}">
                <a16:creationId xmlns:a16="http://schemas.microsoft.com/office/drawing/2014/main" id="{C35CBAD7-E35D-4F1F-4EBE-AFBDE82FF2C0}"/>
              </a:ext>
            </a:extLst>
          </p:cNvPr>
          <p:cNvPicPr>
            <a:picLocks noChangeAspect="1"/>
          </p:cNvPicPr>
          <p:nvPr/>
        </p:nvPicPr>
        <p:blipFill>
          <a:blip r:embed="rId3"/>
          <a:stretch>
            <a:fillRect/>
          </a:stretch>
        </p:blipFill>
        <p:spPr>
          <a:xfrm>
            <a:off x="327004" y="387624"/>
            <a:ext cx="5719971" cy="4860235"/>
          </a:xfrm>
          <a:prstGeom prst="rect">
            <a:avLst/>
          </a:prstGeom>
        </p:spPr>
      </p:pic>
      <p:pic>
        <p:nvPicPr>
          <p:cNvPr id="8" name="Resim 7">
            <a:extLst>
              <a:ext uri="{FF2B5EF4-FFF2-40B4-BE49-F238E27FC236}">
                <a16:creationId xmlns:a16="http://schemas.microsoft.com/office/drawing/2014/main" id="{AF1EDE63-2C38-03ED-D4CB-21F17AC1A610}"/>
              </a:ext>
            </a:extLst>
          </p:cNvPr>
          <p:cNvPicPr>
            <a:picLocks noChangeAspect="1"/>
          </p:cNvPicPr>
          <p:nvPr/>
        </p:nvPicPr>
        <p:blipFill>
          <a:blip r:embed="rId4"/>
          <a:stretch>
            <a:fillRect/>
          </a:stretch>
        </p:blipFill>
        <p:spPr>
          <a:xfrm>
            <a:off x="6145027" y="387624"/>
            <a:ext cx="5719970" cy="4860235"/>
          </a:xfrm>
          <a:prstGeom prst="rect">
            <a:avLst/>
          </a:prstGeom>
        </p:spPr>
      </p:pic>
    </p:spTree>
    <p:extLst>
      <p:ext uri="{BB962C8B-B14F-4D97-AF65-F5344CB8AC3E}">
        <p14:creationId xmlns:p14="http://schemas.microsoft.com/office/powerpoint/2010/main" val="337232705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ayt Numarası Yer Tutucusu 3"/>
          <p:cNvSpPr>
            <a:spLocks noGrp="1"/>
          </p:cNvSpPr>
          <p:nvPr>
            <p:ph type="sldNum" sz="quarter" idx="12"/>
          </p:nvPr>
        </p:nvSpPr>
        <p:spPr/>
        <p:txBody>
          <a:bodyPr/>
          <a:lstStyle/>
          <a:p>
            <a:fld id="{F302176B-0E47-46AC-8F43-DAB4B8A37D06}" type="slidenum">
              <a:rPr lang="tr-TR" smtClean="0"/>
              <a:pPr/>
              <a:t>48</a:t>
            </a:fld>
            <a:endParaRPr lang="tr-TR"/>
          </a:p>
        </p:txBody>
      </p:sp>
      <p:pic>
        <p:nvPicPr>
          <p:cNvPr id="8" name="Picture 6" descr="http://sem.trabzon.edu.tr/wp-content/uploads/2019/05/logo-300x290.png">
            <a:extLst>
              <a:ext uri="{FF2B5EF4-FFF2-40B4-BE49-F238E27FC236}">
                <a16:creationId xmlns:a16="http://schemas.microsoft.com/office/drawing/2014/main" id="{ECEAE675-2A11-D4B3-566E-2B4B3385174A}"/>
              </a:ext>
            </a:extLst>
          </p:cNvPr>
          <p:cNvPicPr>
            <a:picLocks noChangeAspect="1" noChangeArrowheads="1"/>
          </p:cNvPicPr>
          <p:nvPr/>
        </p:nvPicPr>
        <p:blipFill>
          <a:blip r:embed="rId2"/>
          <a:srcRect/>
          <a:stretch>
            <a:fillRect/>
          </a:stretch>
        </p:blipFill>
        <p:spPr bwMode="auto">
          <a:xfrm>
            <a:off x="244495" y="5493992"/>
            <a:ext cx="1162598" cy="1123845"/>
          </a:xfrm>
          <a:prstGeom prst="rect">
            <a:avLst/>
          </a:prstGeom>
          <a:noFill/>
        </p:spPr>
      </p:pic>
      <p:pic>
        <p:nvPicPr>
          <p:cNvPr id="2" name="Resim 1">
            <a:extLst>
              <a:ext uri="{FF2B5EF4-FFF2-40B4-BE49-F238E27FC236}">
                <a16:creationId xmlns:a16="http://schemas.microsoft.com/office/drawing/2014/main" id="{9CFE38C2-4312-31B1-B138-E9071DAFE958}"/>
              </a:ext>
            </a:extLst>
          </p:cNvPr>
          <p:cNvPicPr>
            <a:picLocks noChangeAspect="1"/>
          </p:cNvPicPr>
          <p:nvPr/>
        </p:nvPicPr>
        <p:blipFill>
          <a:blip r:embed="rId3"/>
          <a:stretch>
            <a:fillRect/>
          </a:stretch>
        </p:blipFill>
        <p:spPr>
          <a:xfrm>
            <a:off x="492172" y="477078"/>
            <a:ext cx="5113498" cy="4651789"/>
          </a:xfrm>
          <a:prstGeom prst="rect">
            <a:avLst/>
          </a:prstGeom>
        </p:spPr>
      </p:pic>
      <p:pic>
        <p:nvPicPr>
          <p:cNvPr id="3" name="Resim 2">
            <a:extLst>
              <a:ext uri="{FF2B5EF4-FFF2-40B4-BE49-F238E27FC236}">
                <a16:creationId xmlns:a16="http://schemas.microsoft.com/office/drawing/2014/main" id="{2E875F98-7295-1A7C-820D-8F0C95CDEB0C}"/>
              </a:ext>
            </a:extLst>
          </p:cNvPr>
          <p:cNvPicPr>
            <a:picLocks noChangeAspect="1"/>
          </p:cNvPicPr>
          <p:nvPr/>
        </p:nvPicPr>
        <p:blipFill>
          <a:blip r:embed="rId4"/>
          <a:stretch>
            <a:fillRect/>
          </a:stretch>
        </p:blipFill>
        <p:spPr>
          <a:xfrm>
            <a:off x="5884636" y="1947103"/>
            <a:ext cx="5754086" cy="4276725"/>
          </a:xfrm>
          <a:prstGeom prst="rect">
            <a:avLst/>
          </a:prstGeom>
        </p:spPr>
      </p:pic>
    </p:spTree>
    <p:extLst>
      <p:ext uri="{BB962C8B-B14F-4D97-AF65-F5344CB8AC3E}">
        <p14:creationId xmlns:p14="http://schemas.microsoft.com/office/powerpoint/2010/main" val="36092378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Başlık"/>
          <p:cNvSpPr>
            <a:spLocks noGrp="1"/>
          </p:cNvSpPr>
          <p:nvPr>
            <p:ph type="title"/>
          </p:nvPr>
        </p:nvSpPr>
        <p:spPr>
          <a:xfrm>
            <a:off x="1908023" y="-168925"/>
            <a:ext cx="7997285" cy="1023710"/>
          </a:xfrm>
        </p:spPr>
        <p:txBody>
          <a:bodyPr>
            <a:noAutofit/>
          </a:bodyPr>
          <a:lstStyle/>
          <a:p>
            <a:pPr algn="ctr">
              <a:lnSpc>
                <a:spcPct val="150000"/>
              </a:lnSpc>
            </a:pPr>
            <a:br>
              <a:rPr lang="tr-TR" sz="2000" dirty="0"/>
            </a:br>
            <a:r>
              <a:rPr lang="tr-TR" sz="2000" b="1" dirty="0"/>
              <a:t>Ders Müfredatı</a:t>
            </a:r>
          </a:p>
        </p:txBody>
      </p:sp>
      <p:pic>
        <p:nvPicPr>
          <p:cNvPr id="6" name="Resim 5">
            <a:extLst>
              <a:ext uri="{FF2B5EF4-FFF2-40B4-BE49-F238E27FC236}">
                <a16:creationId xmlns:a16="http://schemas.microsoft.com/office/drawing/2014/main" id="{92DA8492-8559-5687-24D5-E4CDF3FD220D}"/>
              </a:ext>
            </a:extLst>
          </p:cNvPr>
          <p:cNvPicPr>
            <a:picLocks noChangeAspect="1"/>
          </p:cNvPicPr>
          <p:nvPr/>
        </p:nvPicPr>
        <p:blipFill>
          <a:blip r:embed="rId2"/>
          <a:stretch>
            <a:fillRect/>
          </a:stretch>
        </p:blipFill>
        <p:spPr>
          <a:xfrm>
            <a:off x="377688" y="854784"/>
            <a:ext cx="11257720" cy="5635467"/>
          </a:xfrm>
          <a:prstGeom prst="rect">
            <a:avLst/>
          </a:prstGeom>
        </p:spPr>
      </p:pic>
      <p:sp>
        <p:nvSpPr>
          <p:cNvPr id="7" name="Dikdörtgen 6">
            <a:extLst>
              <a:ext uri="{FF2B5EF4-FFF2-40B4-BE49-F238E27FC236}">
                <a16:creationId xmlns:a16="http://schemas.microsoft.com/office/drawing/2014/main" id="{EAA815BE-93E4-FD1D-8C0C-36EB10026EF5}"/>
              </a:ext>
            </a:extLst>
          </p:cNvPr>
          <p:cNvSpPr/>
          <p:nvPr/>
        </p:nvSpPr>
        <p:spPr>
          <a:xfrm>
            <a:off x="646042" y="4204251"/>
            <a:ext cx="2604053" cy="2186609"/>
          </a:xfrm>
          <a:prstGeom prst="rect">
            <a:avLst/>
          </a:prstGeom>
          <a:noFill/>
          <a:ln>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tr-TR"/>
          </a:p>
        </p:txBody>
      </p:sp>
      <p:sp>
        <p:nvSpPr>
          <p:cNvPr id="8" name="Dikdörtgen 7">
            <a:extLst>
              <a:ext uri="{FF2B5EF4-FFF2-40B4-BE49-F238E27FC236}">
                <a16:creationId xmlns:a16="http://schemas.microsoft.com/office/drawing/2014/main" id="{1C8031E7-A573-3051-4111-A15A0DF82BEB}"/>
              </a:ext>
            </a:extLst>
          </p:cNvPr>
          <p:cNvSpPr/>
          <p:nvPr/>
        </p:nvSpPr>
        <p:spPr>
          <a:xfrm>
            <a:off x="6096000" y="2145205"/>
            <a:ext cx="2414718" cy="558238"/>
          </a:xfrm>
          <a:prstGeom prst="rect">
            <a:avLst/>
          </a:prstGeom>
          <a:noFill/>
          <a:ln>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tr-TR"/>
          </a:p>
        </p:txBody>
      </p:sp>
    </p:spTree>
    <p:extLst>
      <p:ext uri="{BB962C8B-B14F-4D97-AF65-F5344CB8AC3E}">
        <p14:creationId xmlns:p14="http://schemas.microsoft.com/office/powerpoint/2010/main" val="17983001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1"/>
          <p:cNvSpPr>
            <a:spLocks noGrp="1"/>
          </p:cNvSpPr>
          <p:nvPr>
            <p:ph type="title"/>
          </p:nvPr>
        </p:nvSpPr>
        <p:spPr>
          <a:xfrm>
            <a:off x="2729593" y="174172"/>
            <a:ext cx="6214110" cy="1132114"/>
          </a:xfrm>
        </p:spPr>
        <p:txBody>
          <a:bodyPr>
            <a:normAutofit/>
          </a:bodyPr>
          <a:lstStyle/>
          <a:p>
            <a:pPr algn="ctr"/>
            <a:r>
              <a:rPr lang="tr-TR" sz="3200" b="1" dirty="0">
                <a:solidFill>
                  <a:srgbClr val="FF0000"/>
                </a:solidFill>
                <a:latin typeface="Times New Roman" panose="02020603050405020304" pitchFamily="18" charset="0"/>
                <a:cs typeface="Times New Roman" panose="02020603050405020304" pitchFamily="18" charset="0"/>
              </a:rPr>
              <a:t>AKADEMİK TAKVİM</a:t>
            </a:r>
          </a:p>
        </p:txBody>
      </p:sp>
      <p:sp>
        <p:nvSpPr>
          <p:cNvPr id="7" name="Metin kutusu 6"/>
          <p:cNvSpPr txBox="1"/>
          <p:nvPr/>
        </p:nvSpPr>
        <p:spPr>
          <a:xfrm>
            <a:off x="1828802" y="996271"/>
            <a:ext cx="8861488" cy="1015663"/>
          </a:xfrm>
          <a:prstGeom prst="rect">
            <a:avLst/>
          </a:prstGeom>
          <a:noFill/>
        </p:spPr>
        <p:txBody>
          <a:bodyPr wrap="square" rtlCol="0">
            <a:spAutoFit/>
          </a:bodyPr>
          <a:lstStyle/>
          <a:p>
            <a:pPr algn="just"/>
            <a:r>
              <a:rPr lang="tr-TR" sz="2000" dirty="0">
                <a:solidFill>
                  <a:schemeClr val="accent4">
                    <a:lumMod val="50000"/>
                  </a:schemeClr>
                </a:solidFill>
                <a:latin typeface="Times New Roman" panose="02020603050405020304" pitchFamily="18" charset="0"/>
                <a:cs typeface="Times New Roman" panose="02020603050405020304" pitchFamily="18" charset="0"/>
              </a:rPr>
              <a:t>Akademik takvim, üniversitelerin kayıt yenileme, ders ekleme ya da bırakma, akademik konular ile ilgili son başvuru tarihleri, sınav başlangıç-bitiş tarihleri, üniversitenin resmi tatil günleri vb. bilgileri içeren takvimdir.</a:t>
            </a:r>
          </a:p>
        </p:txBody>
      </p:sp>
      <p:pic>
        <p:nvPicPr>
          <p:cNvPr id="5" name="Picture 6" descr="http://sem.trabzon.edu.tr/wp-content/uploads/2019/05/logo-300x290.png">
            <a:extLst>
              <a:ext uri="{FF2B5EF4-FFF2-40B4-BE49-F238E27FC236}">
                <a16:creationId xmlns:a16="http://schemas.microsoft.com/office/drawing/2014/main" id="{63FBC98D-A39F-66B2-0CCA-278329FA1838}"/>
              </a:ext>
            </a:extLst>
          </p:cNvPr>
          <p:cNvPicPr>
            <a:picLocks noChangeAspect="1" noChangeArrowheads="1"/>
          </p:cNvPicPr>
          <p:nvPr/>
        </p:nvPicPr>
        <p:blipFill>
          <a:blip r:embed="rId2"/>
          <a:srcRect/>
          <a:stretch>
            <a:fillRect/>
          </a:stretch>
        </p:blipFill>
        <p:spPr bwMode="auto">
          <a:xfrm>
            <a:off x="244495" y="5493992"/>
            <a:ext cx="1162598" cy="1123845"/>
          </a:xfrm>
          <a:prstGeom prst="rect">
            <a:avLst/>
          </a:prstGeom>
          <a:noFill/>
        </p:spPr>
      </p:pic>
      <p:pic>
        <p:nvPicPr>
          <p:cNvPr id="9" name="Resim 8">
            <a:extLst>
              <a:ext uri="{FF2B5EF4-FFF2-40B4-BE49-F238E27FC236}">
                <a16:creationId xmlns:a16="http://schemas.microsoft.com/office/drawing/2014/main" id="{782F930D-E157-A539-A752-9B8193E1ADE7}"/>
              </a:ext>
            </a:extLst>
          </p:cNvPr>
          <p:cNvPicPr>
            <a:picLocks noChangeAspect="1"/>
          </p:cNvPicPr>
          <p:nvPr/>
        </p:nvPicPr>
        <p:blipFill>
          <a:blip r:embed="rId3"/>
          <a:stretch>
            <a:fillRect/>
          </a:stretch>
        </p:blipFill>
        <p:spPr>
          <a:xfrm>
            <a:off x="1700980" y="2128385"/>
            <a:ext cx="9918263" cy="4276766"/>
          </a:xfrm>
          <a:prstGeom prst="rect">
            <a:avLst/>
          </a:prstGeom>
        </p:spPr>
      </p:pic>
    </p:spTree>
    <p:extLst>
      <p:ext uri="{BB962C8B-B14F-4D97-AF65-F5344CB8AC3E}">
        <p14:creationId xmlns:p14="http://schemas.microsoft.com/office/powerpoint/2010/main" val="36495939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2"/>
          <p:cNvSpPr>
            <a:spLocks noGrp="1"/>
          </p:cNvSpPr>
          <p:nvPr>
            <p:ph type="title"/>
          </p:nvPr>
        </p:nvSpPr>
        <p:spPr>
          <a:xfrm>
            <a:off x="988423" y="0"/>
            <a:ext cx="9875520" cy="1356360"/>
          </a:xfrm>
        </p:spPr>
        <p:txBody>
          <a:bodyPr>
            <a:normAutofit/>
          </a:bodyPr>
          <a:lstStyle/>
          <a:p>
            <a:pPr algn="ctr"/>
            <a:r>
              <a:rPr lang="de-DE" altLang="tr-TR" sz="3200" b="1" dirty="0">
                <a:solidFill>
                  <a:srgbClr val="FF0000"/>
                </a:solidFill>
                <a:latin typeface="Times New Roman" pitchFamily="18" charset="0"/>
                <a:cs typeface="Times New Roman" pitchFamily="18" charset="0"/>
              </a:rPr>
              <a:t>SINAVLAR</a:t>
            </a:r>
            <a:endParaRPr lang="tr-TR" sz="3200" b="1" dirty="0">
              <a:solidFill>
                <a:srgbClr val="FF0000"/>
              </a:solidFill>
              <a:latin typeface="Times New Roman" pitchFamily="18" charset="0"/>
              <a:cs typeface="Times New Roman" pitchFamily="18" charset="0"/>
            </a:endParaRPr>
          </a:p>
        </p:txBody>
      </p:sp>
      <p:sp>
        <p:nvSpPr>
          <p:cNvPr id="2" name="İçerik Yer Tutucusu 1"/>
          <p:cNvSpPr>
            <a:spLocks noGrp="1"/>
          </p:cNvSpPr>
          <p:nvPr>
            <p:ph idx="1"/>
          </p:nvPr>
        </p:nvSpPr>
        <p:spPr>
          <a:xfrm>
            <a:off x="754718" y="1084398"/>
            <a:ext cx="7596802" cy="4633086"/>
          </a:xfrm>
        </p:spPr>
        <p:txBody>
          <a:bodyPr>
            <a:normAutofit lnSpcReduction="10000"/>
          </a:bodyPr>
          <a:lstStyle/>
          <a:p>
            <a:pPr marL="0" indent="0" algn="just">
              <a:lnSpc>
                <a:spcPct val="100000"/>
              </a:lnSpc>
            </a:pPr>
            <a:r>
              <a:rPr lang="tr-TR" sz="2400" dirty="0">
                <a:solidFill>
                  <a:schemeClr val="tx1"/>
                </a:solidFill>
                <a:latin typeface="Times New Roman" pitchFamily="18" charset="0"/>
                <a:cs typeface="Times New Roman" pitchFamily="18" charset="0"/>
              </a:rPr>
              <a:t> Öğrenciler her yarıyılda, ara sınav, proje, seminer, arazi  çalışmaları, kısa sınav, ödev, laboratuar veya benzeri yarıyıl içi çalışmaları ve yarıyıl sonu sınavına tabi tutulurlar. Yarıyıl içi çalışmalar ve yarıyıl sonu sınavı notları 100 puan üzerinden verilir.</a:t>
            </a:r>
          </a:p>
          <a:p>
            <a:pPr marL="0" indent="0" algn="just">
              <a:lnSpc>
                <a:spcPct val="100000"/>
              </a:lnSpc>
            </a:pPr>
            <a:r>
              <a:rPr lang="tr-TR" sz="2400" dirty="0">
                <a:solidFill>
                  <a:schemeClr val="tx1"/>
                </a:solidFill>
                <a:latin typeface="Times New Roman" pitchFamily="18" charset="0"/>
                <a:cs typeface="Times New Roman" pitchFamily="18" charset="0"/>
              </a:rPr>
              <a:t> Sınavlar;</a:t>
            </a:r>
          </a:p>
          <a:p>
            <a:pPr marL="514350" lvl="1" indent="-285750" algn="just">
              <a:lnSpc>
                <a:spcPct val="100000"/>
              </a:lnSpc>
              <a:buClr>
                <a:schemeClr val="tx2"/>
              </a:buClr>
              <a:buFont typeface="Arial" panose="020B0604020202020204" pitchFamily="34" charset="0"/>
              <a:buChar char="•"/>
            </a:pPr>
            <a:r>
              <a:rPr lang="tr-TR" sz="2400" dirty="0">
                <a:solidFill>
                  <a:srgbClr val="FF0000"/>
                </a:solidFill>
                <a:latin typeface="Times New Roman" pitchFamily="18" charset="0"/>
                <a:cs typeface="Times New Roman" pitchFamily="18" charset="0"/>
              </a:rPr>
              <a:t>Vize (Ara sınav)</a:t>
            </a:r>
          </a:p>
          <a:p>
            <a:pPr marL="514350" lvl="1" indent="-285750" algn="just">
              <a:lnSpc>
                <a:spcPct val="100000"/>
              </a:lnSpc>
              <a:buClr>
                <a:schemeClr val="tx2"/>
              </a:buClr>
              <a:buFont typeface="Arial" panose="020B0604020202020204" pitchFamily="34" charset="0"/>
              <a:buChar char="•"/>
            </a:pPr>
            <a:r>
              <a:rPr lang="tr-TR" sz="2400" dirty="0">
                <a:solidFill>
                  <a:srgbClr val="FF0000"/>
                </a:solidFill>
                <a:latin typeface="Times New Roman" pitchFamily="18" charset="0"/>
                <a:cs typeface="Times New Roman" pitchFamily="18" charset="0"/>
              </a:rPr>
              <a:t>Mazeret sınavı</a:t>
            </a:r>
          </a:p>
          <a:p>
            <a:pPr marL="514350" lvl="1" indent="-285750" algn="just">
              <a:lnSpc>
                <a:spcPct val="100000"/>
              </a:lnSpc>
              <a:buClr>
                <a:schemeClr val="tx2"/>
              </a:buClr>
              <a:buFont typeface="Arial" panose="020B0604020202020204" pitchFamily="34" charset="0"/>
              <a:buChar char="•"/>
            </a:pPr>
            <a:r>
              <a:rPr lang="tr-TR" sz="2400" dirty="0">
                <a:solidFill>
                  <a:srgbClr val="FF0000"/>
                </a:solidFill>
                <a:latin typeface="Times New Roman" pitchFamily="18" charset="0"/>
                <a:cs typeface="Times New Roman" pitchFamily="18" charset="0"/>
              </a:rPr>
              <a:t>Final (Yarıyıl Sonu) </a:t>
            </a:r>
            <a:r>
              <a:rPr lang="tr-TR" sz="2400" dirty="0">
                <a:solidFill>
                  <a:srgbClr val="FF0000"/>
                </a:solidFill>
                <a:latin typeface="Times New Roman" pitchFamily="18" charset="0"/>
                <a:cs typeface="Times New Roman" pitchFamily="18" charset="0"/>
                <a:sym typeface="Wingdings" panose="05000000000000000000" pitchFamily="2" charset="2"/>
              </a:rPr>
              <a:t>Mazeret Sınav hakkı yoktur.</a:t>
            </a:r>
            <a:endParaRPr lang="tr-TR" sz="2400" dirty="0">
              <a:solidFill>
                <a:srgbClr val="FF0000"/>
              </a:solidFill>
              <a:latin typeface="Times New Roman" pitchFamily="18" charset="0"/>
              <a:cs typeface="Times New Roman" pitchFamily="18" charset="0"/>
            </a:endParaRPr>
          </a:p>
          <a:p>
            <a:pPr marL="514350" lvl="1" indent="-285750" algn="just">
              <a:lnSpc>
                <a:spcPct val="100000"/>
              </a:lnSpc>
              <a:buClr>
                <a:schemeClr val="tx2"/>
              </a:buClr>
              <a:buFont typeface="Arial" panose="020B0604020202020204" pitchFamily="34" charset="0"/>
              <a:buChar char="•"/>
            </a:pPr>
            <a:r>
              <a:rPr lang="tr-TR" sz="2400" dirty="0">
                <a:solidFill>
                  <a:srgbClr val="FF0000"/>
                </a:solidFill>
                <a:latin typeface="Times New Roman" pitchFamily="18" charset="0"/>
                <a:cs typeface="Times New Roman" pitchFamily="18" charset="0"/>
              </a:rPr>
              <a:t>Bütünleme</a:t>
            </a:r>
          </a:p>
          <a:p>
            <a:pPr marL="514350" lvl="1" indent="-285750" algn="just">
              <a:lnSpc>
                <a:spcPct val="100000"/>
              </a:lnSpc>
              <a:buClr>
                <a:schemeClr val="tx2"/>
              </a:buClr>
              <a:buFont typeface="Arial" panose="020B0604020202020204" pitchFamily="34" charset="0"/>
              <a:buChar char="•"/>
            </a:pPr>
            <a:r>
              <a:rPr lang="tr-TR" sz="2400" dirty="0">
                <a:solidFill>
                  <a:srgbClr val="FF0000"/>
                </a:solidFill>
                <a:latin typeface="Times New Roman" pitchFamily="18" charset="0"/>
                <a:cs typeface="Times New Roman" pitchFamily="18" charset="0"/>
              </a:rPr>
              <a:t>Mezuniyet Sınavı</a:t>
            </a:r>
          </a:p>
          <a:p>
            <a:pPr marL="0" indent="0" algn="just">
              <a:lnSpc>
                <a:spcPct val="100000"/>
              </a:lnSpc>
              <a:buNone/>
            </a:pPr>
            <a:endParaRPr lang="tr-TR" altLang="tr-TR" sz="2000" dirty="0">
              <a:solidFill>
                <a:schemeClr val="tx1"/>
              </a:solidFill>
            </a:endParaRPr>
          </a:p>
        </p:txBody>
      </p:sp>
      <p:pic>
        <p:nvPicPr>
          <p:cNvPr id="5" name="Resim 4">
            <a:extLst>
              <a:ext uri="{FF2B5EF4-FFF2-40B4-BE49-F238E27FC236}">
                <a16:creationId xmlns:a16="http://schemas.microsoft.com/office/drawing/2014/main" id="{069E1092-61E3-F32B-1286-BEB77C2FEEB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996746">
            <a:off x="8546683" y="1469355"/>
            <a:ext cx="3260361" cy="3260361"/>
          </a:xfrm>
          <a:prstGeom prst="rect">
            <a:avLst/>
          </a:prstGeom>
        </p:spPr>
      </p:pic>
      <p:pic>
        <p:nvPicPr>
          <p:cNvPr id="6" name="Picture 6" descr="http://sem.trabzon.edu.tr/wp-content/uploads/2019/05/logo-300x290.png">
            <a:extLst>
              <a:ext uri="{FF2B5EF4-FFF2-40B4-BE49-F238E27FC236}">
                <a16:creationId xmlns:a16="http://schemas.microsoft.com/office/drawing/2014/main" id="{E7981601-C76C-0F1F-1438-CA8D93560BD5}"/>
              </a:ext>
            </a:extLst>
          </p:cNvPr>
          <p:cNvPicPr>
            <a:picLocks noChangeAspect="1" noChangeArrowheads="1"/>
          </p:cNvPicPr>
          <p:nvPr/>
        </p:nvPicPr>
        <p:blipFill>
          <a:blip r:embed="rId3" cstate="print"/>
          <a:srcRect/>
          <a:stretch>
            <a:fillRect/>
          </a:stretch>
        </p:blipFill>
        <p:spPr bwMode="auto">
          <a:xfrm>
            <a:off x="244495" y="5493992"/>
            <a:ext cx="1162598" cy="1123845"/>
          </a:xfrm>
          <a:prstGeom prst="rect">
            <a:avLst/>
          </a:prstGeom>
          <a:noFill/>
        </p:spPr>
      </p:pic>
    </p:spTree>
    <p:extLst>
      <p:ext uri="{BB962C8B-B14F-4D97-AF65-F5344CB8AC3E}">
        <p14:creationId xmlns:p14="http://schemas.microsoft.com/office/powerpoint/2010/main" val="21167505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2"/>
          <p:cNvSpPr>
            <a:spLocks noGrp="1"/>
          </p:cNvSpPr>
          <p:nvPr>
            <p:ph type="title"/>
          </p:nvPr>
        </p:nvSpPr>
        <p:spPr>
          <a:xfrm>
            <a:off x="792479" y="584375"/>
            <a:ext cx="9875520" cy="1356360"/>
          </a:xfrm>
        </p:spPr>
        <p:txBody>
          <a:bodyPr>
            <a:normAutofit/>
          </a:bodyPr>
          <a:lstStyle/>
          <a:p>
            <a:pPr algn="ctr"/>
            <a:r>
              <a:rPr lang="tr-TR" sz="3200" b="1" dirty="0">
                <a:latin typeface="Times New Roman" pitchFamily="18" charset="0"/>
                <a:cs typeface="Times New Roman" pitchFamily="18" charset="0"/>
              </a:rPr>
              <a:t>VİZE (YARIYIL İÇİ SINAVI)</a:t>
            </a:r>
            <a:endParaRPr lang="tr-TR" sz="3200" b="1" dirty="0">
              <a:solidFill>
                <a:srgbClr val="FF0000"/>
              </a:solidFill>
              <a:latin typeface="Times New Roman" pitchFamily="18" charset="0"/>
              <a:cs typeface="Times New Roman" pitchFamily="18" charset="0"/>
            </a:endParaRPr>
          </a:p>
        </p:txBody>
      </p:sp>
      <p:sp>
        <p:nvSpPr>
          <p:cNvPr id="2" name="İçerik Yer Tutucusu 1"/>
          <p:cNvSpPr>
            <a:spLocks noGrp="1"/>
          </p:cNvSpPr>
          <p:nvPr>
            <p:ph idx="1"/>
          </p:nvPr>
        </p:nvSpPr>
        <p:spPr>
          <a:xfrm>
            <a:off x="793906" y="1467268"/>
            <a:ext cx="7596802" cy="4633086"/>
          </a:xfrm>
        </p:spPr>
        <p:txBody>
          <a:bodyPr>
            <a:normAutofit/>
          </a:bodyPr>
          <a:lstStyle/>
          <a:p>
            <a:pPr marL="0" indent="0" algn="just">
              <a:lnSpc>
                <a:spcPct val="100000"/>
              </a:lnSpc>
              <a:buNone/>
            </a:pPr>
            <a:endParaRPr lang="tr-TR" sz="2000" dirty="0"/>
          </a:p>
          <a:p>
            <a:pPr marL="0" indent="0" algn="just">
              <a:lnSpc>
                <a:spcPct val="100000"/>
              </a:lnSpc>
            </a:pPr>
            <a:endParaRPr lang="tr-TR" sz="2000" dirty="0">
              <a:solidFill>
                <a:schemeClr val="tx1"/>
              </a:solidFill>
            </a:endParaRPr>
          </a:p>
          <a:p>
            <a:pPr marL="0" indent="0" algn="just">
              <a:lnSpc>
                <a:spcPct val="100000"/>
              </a:lnSpc>
              <a:buFont typeface="Wingdings" pitchFamily="2" charset="2"/>
              <a:buChar char="Ø"/>
            </a:pPr>
            <a:r>
              <a:rPr lang="tr-TR" sz="2000" dirty="0">
                <a:solidFill>
                  <a:schemeClr val="tx1"/>
                </a:solidFill>
              </a:rPr>
              <a:t> </a:t>
            </a:r>
            <a:r>
              <a:rPr lang="tr-TR" sz="2400" dirty="0">
                <a:solidFill>
                  <a:schemeClr val="tx1"/>
                </a:solidFill>
                <a:latin typeface="Times New Roman" pitchFamily="18" charset="0"/>
                <a:cs typeface="Times New Roman" pitchFamily="18" charset="0"/>
              </a:rPr>
              <a:t>Bir ders için yarıyıl uygulamasında yarıyıl içinde, yıl uygulamasında ise yıl içinde en az bir ara sınav yapılır. Bununla birlikte ders içindeki proje, ödev, laboratuvar, uygulama ve benzeri çalışmalar, ilgili birim kurulu kararıyla ara sınav yerine geçebilir. </a:t>
            </a:r>
            <a:r>
              <a:rPr lang="tr-TR" sz="2400" dirty="0">
                <a:latin typeface="Times New Roman" pitchFamily="18" charset="0"/>
                <a:cs typeface="Times New Roman" pitchFamily="18" charset="0"/>
              </a:rPr>
              <a:t>Yarıyıl içi çalışmalarının ders başarı notuna katkısı %50’dir. </a:t>
            </a:r>
            <a:endParaRPr lang="tr-TR" sz="2000" dirty="0">
              <a:latin typeface="Times New Roman" pitchFamily="18" charset="0"/>
              <a:cs typeface="Times New Roman" pitchFamily="18" charset="0"/>
            </a:endParaRPr>
          </a:p>
        </p:txBody>
      </p:sp>
      <p:pic>
        <p:nvPicPr>
          <p:cNvPr id="5" name="Resim 4">
            <a:extLst>
              <a:ext uri="{FF2B5EF4-FFF2-40B4-BE49-F238E27FC236}">
                <a16:creationId xmlns:a16="http://schemas.microsoft.com/office/drawing/2014/main" id="{069E1092-61E3-F32B-1286-BEB77C2FEEB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996746">
            <a:off x="8360157" y="1939618"/>
            <a:ext cx="3260361" cy="3260361"/>
          </a:xfrm>
          <a:prstGeom prst="rect">
            <a:avLst/>
          </a:prstGeom>
        </p:spPr>
      </p:pic>
      <p:pic>
        <p:nvPicPr>
          <p:cNvPr id="6" name="Picture 6" descr="http://sem.trabzon.edu.tr/wp-content/uploads/2019/05/logo-300x290.png">
            <a:extLst>
              <a:ext uri="{FF2B5EF4-FFF2-40B4-BE49-F238E27FC236}">
                <a16:creationId xmlns:a16="http://schemas.microsoft.com/office/drawing/2014/main" id="{E7981601-C76C-0F1F-1438-CA8D93560BD5}"/>
              </a:ext>
            </a:extLst>
          </p:cNvPr>
          <p:cNvPicPr>
            <a:picLocks noChangeAspect="1" noChangeArrowheads="1"/>
          </p:cNvPicPr>
          <p:nvPr/>
        </p:nvPicPr>
        <p:blipFill>
          <a:blip r:embed="rId3" cstate="print"/>
          <a:srcRect/>
          <a:stretch>
            <a:fillRect/>
          </a:stretch>
        </p:blipFill>
        <p:spPr bwMode="auto">
          <a:xfrm>
            <a:off x="244495" y="5493992"/>
            <a:ext cx="1162598" cy="1123845"/>
          </a:xfrm>
          <a:prstGeom prst="rect">
            <a:avLst/>
          </a:prstGeom>
          <a:noFill/>
        </p:spPr>
      </p:pic>
    </p:spTree>
    <p:extLst>
      <p:ext uri="{BB962C8B-B14F-4D97-AF65-F5344CB8AC3E}">
        <p14:creationId xmlns:p14="http://schemas.microsoft.com/office/powerpoint/2010/main" val="22476084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descr="http://sem.trabzon.edu.tr/wp-content/uploads/2019/05/logo-300x290.png">
            <a:extLst>
              <a:ext uri="{FF2B5EF4-FFF2-40B4-BE49-F238E27FC236}">
                <a16:creationId xmlns:a16="http://schemas.microsoft.com/office/drawing/2014/main" id="{E7981601-C76C-0F1F-1438-CA8D93560BD5}"/>
              </a:ext>
            </a:extLst>
          </p:cNvPr>
          <p:cNvPicPr>
            <a:picLocks noChangeAspect="1" noChangeArrowheads="1"/>
          </p:cNvPicPr>
          <p:nvPr/>
        </p:nvPicPr>
        <p:blipFill>
          <a:blip r:embed="rId2" cstate="print"/>
          <a:srcRect/>
          <a:stretch>
            <a:fillRect/>
          </a:stretch>
        </p:blipFill>
        <p:spPr bwMode="auto">
          <a:xfrm>
            <a:off x="244495" y="5493992"/>
            <a:ext cx="1162598" cy="1123845"/>
          </a:xfrm>
          <a:prstGeom prst="rect">
            <a:avLst/>
          </a:prstGeom>
          <a:noFill/>
        </p:spPr>
      </p:pic>
      <p:sp>
        <p:nvSpPr>
          <p:cNvPr id="3" name="Başlık 2"/>
          <p:cNvSpPr>
            <a:spLocks noGrp="1"/>
          </p:cNvSpPr>
          <p:nvPr>
            <p:ph type="title"/>
          </p:nvPr>
        </p:nvSpPr>
        <p:spPr>
          <a:xfrm>
            <a:off x="1092926" y="0"/>
            <a:ext cx="9875520" cy="1356360"/>
          </a:xfrm>
        </p:spPr>
        <p:txBody>
          <a:bodyPr>
            <a:normAutofit/>
          </a:bodyPr>
          <a:lstStyle/>
          <a:p>
            <a:pPr algn="ctr"/>
            <a:r>
              <a:rPr lang="tr-TR" sz="3200" b="1" dirty="0">
                <a:latin typeface="Times New Roman" pitchFamily="18" charset="0"/>
                <a:cs typeface="Times New Roman" pitchFamily="18" charset="0"/>
              </a:rPr>
              <a:t>FİNAL (YARIYIL SONU SINAVI)</a:t>
            </a:r>
            <a:endParaRPr lang="tr-TR" sz="3200" b="1" dirty="0">
              <a:solidFill>
                <a:srgbClr val="FF0000"/>
              </a:solidFill>
              <a:latin typeface="Times New Roman" pitchFamily="18" charset="0"/>
              <a:cs typeface="Times New Roman" pitchFamily="18" charset="0"/>
            </a:endParaRPr>
          </a:p>
        </p:txBody>
      </p:sp>
      <p:sp>
        <p:nvSpPr>
          <p:cNvPr id="2" name="İçerik Yer Tutucusu 1"/>
          <p:cNvSpPr>
            <a:spLocks noGrp="1"/>
          </p:cNvSpPr>
          <p:nvPr>
            <p:ph idx="1"/>
          </p:nvPr>
        </p:nvSpPr>
        <p:spPr>
          <a:xfrm>
            <a:off x="494358" y="1795566"/>
            <a:ext cx="8281853" cy="3332169"/>
          </a:xfrm>
        </p:spPr>
        <p:txBody>
          <a:bodyPr>
            <a:normAutofit/>
          </a:bodyPr>
          <a:lstStyle/>
          <a:p>
            <a:pPr marL="0" indent="0" algn="just">
              <a:lnSpc>
                <a:spcPct val="100000"/>
              </a:lnSpc>
              <a:buFont typeface="Wingdings" pitchFamily="2" charset="2"/>
              <a:buChar char="Ø"/>
            </a:pPr>
            <a:r>
              <a:rPr lang="tr-TR" sz="2000" dirty="0">
                <a:solidFill>
                  <a:schemeClr val="tx1"/>
                </a:solidFill>
                <a:latin typeface="Times New Roman" pitchFamily="18" charset="0"/>
                <a:cs typeface="Times New Roman" pitchFamily="18" charset="0"/>
              </a:rPr>
              <a:t>Bir dersin yarıyıl sonu sınavına girebilmek için o derse kayıtlı olmak ve ilk defa alınan derslerin </a:t>
            </a:r>
            <a:r>
              <a:rPr lang="tr-TR" sz="2000" b="1" dirty="0">
                <a:solidFill>
                  <a:schemeClr val="tx1"/>
                </a:solidFill>
                <a:latin typeface="Times New Roman" pitchFamily="18" charset="0"/>
                <a:cs typeface="Times New Roman" pitchFamily="18" charset="0"/>
              </a:rPr>
              <a:t>en az %70’ine (Teorik</a:t>
            </a:r>
            <a:r>
              <a:rPr lang="tr-TR" sz="2000" dirty="0">
                <a:solidFill>
                  <a:schemeClr val="tx1"/>
                </a:solidFill>
                <a:latin typeface="Times New Roman" pitchFamily="18" charset="0"/>
                <a:cs typeface="Times New Roman" pitchFamily="18" charset="0"/>
              </a:rPr>
              <a:t>), </a:t>
            </a:r>
            <a:r>
              <a:rPr lang="tr-TR" sz="2000" b="1" dirty="0">
                <a:solidFill>
                  <a:srgbClr val="FF0000"/>
                </a:solidFill>
                <a:latin typeface="Times New Roman" pitchFamily="18" charset="0"/>
                <a:cs typeface="Times New Roman" pitchFamily="18" charset="0"/>
              </a:rPr>
              <a:t>uygulama ve/veya laboratuvarların en az %80’ine</a:t>
            </a:r>
            <a:r>
              <a:rPr lang="tr-TR" sz="2000" dirty="0">
                <a:solidFill>
                  <a:schemeClr val="tx1"/>
                </a:solidFill>
                <a:latin typeface="Times New Roman" pitchFamily="18" charset="0"/>
                <a:cs typeface="Times New Roman" pitchFamily="18" charset="0"/>
              </a:rPr>
              <a:t> ve öğretim elemanının gerekli gördüğü ve önceden öğrencilere duyurduğu diğer akademik çalışmalara katılmak zorunludur. Bu şartları yerine getiremeyen öğrenci yarıyıl sonu sınavına alınmaz. Bu öğrenciye (D) devamsız harf notu verilir. </a:t>
            </a:r>
          </a:p>
          <a:p>
            <a:pPr marL="0" indent="0" algn="just">
              <a:lnSpc>
                <a:spcPct val="100000"/>
              </a:lnSpc>
              <a:buFont typeface="Wingdings" pitchFamily="2" charset="2"/>
              <a:buChar char="Ø"/>
            </a:pPr>
            <a:r>
              <a:rPr lang="tr-TR" sz="2000" dirty="0">
                <a:solidFill>
                  <a:schemeClr val="tx1"/>
                </a:solidFill>
                <a:latin typeface="Times New Roman" pitchFamily="18" charset="0"/>
                <a:cs typeface="Times New Roman" pitchFamily="18" charset="0"/>
              </a:rPr>
              <a:t>Derslere devam durumu öğretim elemanı tarafından izlenir. Devamsızlıkları nedeniyle sınava girme hakkı kazanamayanların isimleri dersi veren öğretim elemanı tarafından en geç derslerin son bulduğu tarihte öğrencilere duyurulur. </a:t>
            </a:r>
          </a:p>
        </p:txBody>
      </p:sp>
      <p:pic>
        <p:nvPicPr>
          <p:cNvPr id="5" name="Resim 4">
            <a:extLst>
              <a:ext uri="{FF2B5EF4-FFF2-40B4-BE49-F238E27FC236}">
                <a16:creationId xmlns:a16="http://schemas.microsoft.com/office/drawing/2014/main" id="{069E1092-61E3-F32B-1286-BEB77C2FEEB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996746">
            <a:off x="8895734" y="1469354"/>
            <a:ext cx="3260361" cy="3260361"/>
          </a:xfrm>
          <a:prstGeom prst="rect">
            <a:avLst/>
          </a:prstGeom>
        </p:spPr>
      </p:pic>
    </p:spTree>
    <p:extLst>
      <p:ext uri="{BB962C8B-B14F-4D97-AF65-F5344CB8AC3E}">
        <p14:creationId xmlns:p14="http://schemas.microsoft.com/office/powerpoint/2010/main" val="1219112468"/>
      </p:ext>
    </p:extLst>
  </p:cSld>
  <p:clrMapOvr>
    <a:masterClrMapping/>
  </p:clrMapOvr>
</p:sld>
</file>

<file path=ppt/theme/theme1.xml><?xml version="1.0" encoding="utf-8"?>
<a:theme xmlns:a="http://schemas.openxmlformats.org/drawingml/2006/main" name="Temel">
  <a:themeElements>
    <a:clrScheme name="yazı tip">
      <a:dk1>
        <a:sysClr val="windowText" lastClr="000000"/>
      </a:dk1>
      <a:lt1>
        <a:sysClr val="window" lastClr="FFFFFF"/>
      </a:lt1>
      <a:dk2>
        <a:srgbClr val="454545"/>
      </a:dk2>
      <a:lt2>
        <a:srgbClr val="E0E0E0"/>
      </a:lt2>
      <a:accent1>
        <a:srgbClr val="F81B02"/>
      </a:accent1>
      <a:accent2>
        <a:srgbClr val="FC7715"/>
      </a:accent2>
      <a:accent3>
        <a:srgbClr val="AFBF41"/>
      </a:accent3>
      <a:accent4>
        <a:srgbClr val="50C49F"/>
      </a:accent4>
      <a:accent5>
        <a:srgbClr val="3B95C4"/>
      </a:accent5>
      <a:accent6>
        <a:srgbClr val="B560D4"/>
      </a:accent6>
      <a:hlink>
        <a:srgbClr val="FF0000"/>
      </a:hlink>
      <a:folHlink>
        <a:srgbClr val="0C0C0C"/>
      </a:folHlink>
    </a:clrScheme>
    <a:fontScheme name="Özel 2">
      <a:majorFont>
        <a:latin typeface="Arial"/>
        <a:ea typeface=""/>
        <a:cs typeface=""/>
      </a:majorFont>
      <a:minorFont>
        <a:latin typeface="Arial"/>
        <a:ea typeface=""/>
        <a:cs typeface=""/>
      </a:minorFont>
    </a:fontScheme>
    <a:fmtScheme name="Temel">
      <a:fillStyleLst>
        <a:solidFill>
          <a:schemeClr val="phClr"/>
        </a:solidFill>
        <a:solidFill>
          <a:schemeClr val="phClr">
            <a:tint val="63000"/>
            <a:satMod val="130000"/>
          </a:schemeClr>
        </a:solidFill>
        <a:gradFill rotWithShape="1">
          <a:gsLst>
            <a:gs pos="0">
              <a:schemeClr val="phClr"/>
            </a:gs>
            <a:gs pos="90000">
              <a:schemeClr val="phClr">
                <a:shade val="100000"/>
                <a:satMod val="105000"/>
              </a:schemeClr>
            </a:gs>
            <a:gs pos="100000">
              <a:schemeClr val="phClr">
                <a:shade val="80000"/>
                <a:satMod val="120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27000"/>
                <a:satMod val="120000"/>
              </a:schemeClr>
            </a:contourClr>
          </a:sp3d>
        </a:effectStyle>
      </a:effectStyleLst>
      <a:bgFillStyleLst>
        <a:solidFill>
          <a:schemeClr val="phClr"/>
        </a:solidFill>
        <a:solidFill>
          <a:schemeClr val="phClr">
            <a:tint val="95000"/>
            <a:shade val="95000"/>
            <a:satMod val="140000"/>
          </a:schemeClr>
        </a:solidFill>
        <a:solidFill>
          <a:schemeClr val="phClr">
            <a:tint val="90000"/>
            <a:shade val="85000"/>
            <a:satMod val="160000"/>
            <a:lumMod val="110000"/>
          </a:schemeClr>
        </a:solidFill>
      </a:bgFillStyleLst>
    </a:fmtScheme>
  </a:themeElements>
  <a:objectDefaults/>
  <a:extraClrSchemeLst/>
  <a:extLst>
    <a:ext uri="{05A4C25C-085E-4340-85A3-A5531E510DB2}">
      <thm15:themeFamily xmlns:thm15="http://schemas.microsoft.com/office/thememl/2012/main" name="Basis" id="{5665723A-49BA-4B57-8411-A56F8F207965}" vid="{446C221D-F63F-4DD8-B509-CFE168687BF2}"/>
    </a:ext>
  </a:extLst>
</a:theme>
</file>

<file path=ppt/theme/theme2.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1194</TotalTime>
  <Words>2953</Words>
  <Application>Microsoft Office PowerPoint</Application>
  <PresentationFormat>Geniş ekran</PresentationFormat>
  <Paragraphs>299</Paragraphs>
  <Slides>48</Slides>
  <Notes>1</Notes>
  <HiddenSlides>0</HiddenSlides>
  <MMClips>0</MMClips>
  <ScaleCrop>false</ScaleCrop>
  <HeadingPairs>
    <vt:vector size="6" baseType="variant">
      <vt:variant>
        <vt:lpstr>Kullanılan Yazı Tipleri</vt:lpstr>
      </vt:variant>
      <vt:variant>
        <vt:i4>6</vt:i4>
      </vt:variant>
      <vt:variant>
        <vt:lpstr>Tema</vt:lpstr>
      </vt:variant>
      <vt:variant>
        <vt:i4>1</vt:i4>
      </vt:variant>
      <vt:variant>
        <vt:lpstr>Slayt Başlıkları</vt:lpstr>
      </vt:variant>
      <vt:variant>
        <vt:i4>48</vt:i4>
      </vt:variant>
    </vt:vector>
  </HeadingPairs>
  <TitlesOfParts>
    <vt:vector size="55" baseType="lpstr">
      <vt:lpstr>Arial</vt:lpstr>
      <vt:lpstr>Calibri</vt:lpstr>
      <vt:lpstr>Corbel</vt:lpstr>
      <vt:lpstr>Times New Roman</vt:lpstr>
      <vt:lpstr>Verdana</vt:lpstr>
      <vt:lpstr>Wingdings</vt:lpstr>
      <vt:lpstr>Temel</vt:lpstr>
      <vt:lpstr>TONYA MESLEK YÜKSEKOKULU</vt:lpstr>
      <vt:lpstr>2025-2026 Eğitim Öğretim Yılı Oryantasyon (Uyum) Programı  </vt:lpstr>
      <vt:lpstr>Bölümler-Programlar</vt:lpstr>
      <vt:lpstr> Ders Müfredatı</vt:lpstr>
      <vt:lpstr> Ders Müfredatı</vt:lpstr>
      <vt:lpstr>AKADEMİK TAKVİM</vt:lpstr>
      <vt:lpstr>SINAVLAR</vt:lpstr>
      <vt:lpstr>VİZE (YARIYIL İÇİ SINAVI)</vt:lpstr>
      <vt:lpstr>FİNAL (YARIYIL SONU SINAVI)</vt:lpstr>
      <vt:lpstr>FİNAL (YARIYIL SONU SINAVI)</vt:lpstr>
      <vt:lpstr>MAZERET SINAVLARI</vt:lpstr>
      <vt:lpstr>BÜTÜNLEME SINAVI</vt:lpstr>
      <vt:lpstr>MEZUNİYET SINAVI</vt:lpstr>
      <vt:lpstr>EK SINAV</vt:lpstr>
      <vt:lpstr>SINAV SONUCUNA İTİRAZ</vt:lpstr>
      <vt:lpstr>DERS BAŞARI NOTU</vt:lpstr>
      <vt:lpstr>PowerPoint Sunusu</vt:lpstr>
      <vt:lpstr>PowerPoint Sunusu</vt:lpstr>
      <vt:lpstr>PowerPoint Sunusu</vt:lpstr>
      <vt:lpstr>PowerPoint Sunusu</vt:lpstr>
      <vt:lpstr>Disiplin Cezaları</vt:lpstr>
      <vt:lpstr>Disiplin Cezaları ve Disiplin Suçları</vt:lpstr>
      <vt:lpstr> </vt:lpstr>
      <vt:lpstr>Disiplin Cezaları ve Disiplin Suçları</vt:lpstr>
      <vt:lpstr> </vt:lpstr>
      <vt:lpstr>   </vt:lpstr>
      <vt:lpstr>   </vt:lpstr>
      <vt:lpstr> </vt:lpstr>
      <vt:lpstr>Kişisel Verilerin Kaydedilmesi </vt:lpstr>
      <vt:lpstr>Verileri Hukuka Aykırı Olarak Verme veya Ele Geçirme</vt:lpstr>
      <vt:lpstr>Mahkeme Kararı</vt:lpstr>
      <vt:lpstr>Kütüphane Kuralları</vt:lpstr>
      <vt:lpstr>Kütüphane Kuralları</vt:lpstr>
      <vt:lpstr>Kütüphane Kuralları</vt:lpstr>
      <vt:lpstr>Bilgisayar Laboratuvar Kuralları</vt:lpstr>
      <vt:lpstr>Bilgisayar Laboratuvar Kuralları</vt:lpstr>
      <vt:lpstr>Bilgisayar Laboratuvar Kuralları</vt:lpstr>
      <vt:lpstr>Sosyal Alan Kuralları</vt:lpstr>
      <vt:lpstr>Sosyal Alan Kuralları</vt:lpstr>
      <vt:lpstr>Sosyal Alan Kuralları</vt:lpstr>
      <vt:lpstr>PowerPoint Sunusu</vt:lpstr>
      <vt:lpstr>PowerPoint Sunusu</vt:lpstr>
      <vt:lpstr>PowerPoint Sunusu</vt:lpstr>
      <vt:lpstr>PowerPoint Sunusu</vt:lpstr>
      <vt:lpstr>PowerPoint Sunusu</vt:lpstr>
      <vt:lpstr>PowerPoint Sunusu</vt:lpstr>
      <vt:lpstr>PowerPoint Sunusu</vt:lpstr>
      <vt:lpstr>PowerPoint Sunusu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Disiplin Cezaları</dc:title>
  <dc:creator>cihan kırpık</dc:creator>
  <cp:lastModifiedBy>Galip Usta</cp:lastModifiedBy>
  <cp:revision>148</cp:revision>
  <dcterms:created xsi:type="dcterms:W3CDTF">2023-09-20T12:26:40Z</dcterms:created>
  <dcterms:modified xsi:type="dcterms:W3CDTF">2025-09-29T19:41:18Z</dcterms:modified>
</cp:coreProperties>
</file>