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61" r:id="rId5"/>
    <p:sldId id="262" r:id="rId6"/>
    <p:sldId id="273" r:id="rId7"/>
    <p:sldId id="272" r:id="rId8"/>
    <p:sldId id="270" r:id="rId9"/>
    <p:sldId id="269" r:id="rId10"/>
    <p:sldId id="268" r:id="rId11"/>
    <p:sldId id="267"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p Usta" userId="ffdd6a7ae8c03457" providerId="LiveId" clId="{0272C96D-3792-474E-A78A-EF7BDDBC9BA1}"/>
    <pc:docChg chg="undo custSel modSld">
      <pc:chgData name="Galip Usta" userId="ffdd6a7ae8c03457" providerId="LiveId" clId="{0272C96D-3792-474E-A78A-EF7BDDBC9BA1}" dt="2026-06-17T19:19:08.288" v="190" actId="1076"/>
      <pc:docMkLst>
        <pc:docMk/>
      </pc:docMkLst>
      <pc:sldChg chg="modSp mod">
        <pc:chgData name="Galip Usta" userId="ffdd6a7ae8c03457" providerId="LiveId" clId="{0272C96D-3792-474E-A78A-EF7BDDBC9BA1}" dt="2026-06-17T19:03:18.733" v="8" actId="2711"/>
        <pc:sldMkLst>
          <pc:docMk/>
          <pc:sldMk cId="2217227016" sldId="257"/>
        </pc:sldMkLst>
        <pc:spChg chg="mod">
          <ac:chgData name="Galip Usta" userId="ffdd6a7ae8c03457" providerId="LiveId" clId="{0272C96D-3792-474E-A78A-EF7BDDBC9BA1}" dt="2026-06-17T19:03:03.886" v="7" actId="5793"/>
          <ac:spMkLst>
            <pc:docMk/>
            <pc:sldMk cId="2217227016" sldId="257"/>
            <ac:spMk id="4" creationId="{B64D2C2C-2940-DF16-2188-FF7FEED6CDCC}"/>
          </ac:spMkLst>
        </pc:spChg>
        <pc:spChg chg="mod">
          <ac:chgData name="Galip Usta" userId="ffdd6a7ae8c03457" providerId="LiveId" clId="{0272C96D-3792-474E-A78A-EF7BDDBC9BA1}" dt="2026-06-17T19:03:18.733" v="8" actId="2711"/>
          <ac:spMkLst>
            <pc:docMk/>
            <pc:sldMk cId="2217227016" sldId="257"/>
            <ac:spMk id="5" creationId="{B64D2C2C-2940-DF16-2188-FF7FEED6CDCC}"/>
          </ac:spMkLst>
        </pc:spChg>
      </pc:sldChg>
      <pc:sldChg chg="modSp mod">
        <pc:chgData name="Galip Usta" userId="ffdd6a7ae8c03457" providerId="LiveId" clId="{0272C96D-3792-474E-A78A-EF7BDDBC9BA1}" dt="2026-06-17T19:18:22.497" v="179" actId="1076"/>
        <pc:sldMkLst>
          <pc:docMk/>
          <pc:sldMk cId="3336273168" sldId="258"/>
        </pc:sldMkLst>
        <pc:spChg chg="mod">
          <ac:chgData name="Galip Usta" userId="ffdd6a7ae8c03457" providerId="LiveId" clId="{0272C96D-3792-474E-A78A-EF7BDDBC9BA1}" dt="2026-06-17T19:18:22.497" v="179" actId="1076"/>
          <ac:spMkLst>
            <pc:docMk/>
            <pc:sldMk cId="3336273168" sldId="258"/>
            <ac:spMk id="4" creationId="{B64D2C2C-2940-DF16-2188-FF7FEED6CDCC}"/>
          </ac:spMkLst>
        </pc:spChg>
      </pc:sldChg>
      <pc:sldChg chg="modSp mod">
        <pc:chgData name="Galip Usta" userId="ffdd6a7ae8c03457" providerId="LiveId" clId="{0272C96D-3792-474E-A78A-EF7BDDBC9BA1}" dt="2026-06-17T19:19:08.288" v="190" actId="1076"/>
        <pc:sldMkLst>
          <pc:docMk/>
          <pc:sldMk cId="1186552392" sldId="260"/>
        </pc:sldMkLst>
        <pc:spChg chg="mod">
          <ac:chgData name="Galip Usta" userId="ffdd6a7ae8c03457" providerId="LiveId" clId="{0272C96D-3792-474E-A78A-EF7BDDBC9BA1}" dt="2026-06-17T19:18:56.784" v="187" actId="2711"/>
          <ac:spMkLst>
            <pc:docMk/>
            <pc:sldMk cId="1186552392" sldId="260"/>
            <ac:spMk id="3" creationId="{D08D15EF-2BA1-DB20-321E-24601967C476}"/>
          </ac:spMkLst>
        </pc:spChg>
        <pc:spChg chg="mod">
          <ac:chgData name="Galip Usta" userId="ffdd6a7ae8c03457" providerId="LiveId" clId="{0272C96D-3792-474E-A78A-EF7BDDBC9BA1}" dt="2026-06-17T19:19:08.288" v="190" actId="1076"/>
          <ac:spMkLst>
            <pc:docMk/>
            <pc:sldMk cId="1186552392" sldId="260"/>
            <ac:spMk id="6" creationId="{B6C9DBDA-5FB6-7923-E61A-AB4ABBDDB67A}"/>
          </ac:spMkLst>
        </pc:spChg>
        <pc:spChg chg="mod">
          <ac:chgData name="Galip Usta" userId="ffdd6a7ae8c03457" providerId="LiveId" clId="{0272C96D-3792-474E-A78A-EF7BDDBC9BA1}" dt="2026-06-17T19:18:52.980" v="186" actId="2711"/>
          <ac:spMkLst>
            <pc:docMk/>
            <pc:sldMk cId="1186552392" sldId="260"/>
            <ac:spMk id="7" creationId="{B6C9DBDA-5FB6-7923-E61A-AB4ABBDDB67A}"/>
          </ac:spMkLst>
        </pc:spChg>
        <pc:spChg chg="mod">
          <ac:chgData name="Galip Usta" userId="ffdd6a7ae8c03457" providerId="LiveId" clId="{0272C96D-3792-474E-A78A-EF7BDDBC9BA1}" dt="2026-06-17T19:18:47.108" v="185" actId="1076"/>
          <ac:spMkLst>
            <pc:docMk/>
            <pc:sldMk cId="1186552392" sldId="260"/>
            <ac:spMk id="9" creationId="{E3FEFC25-878A-C5D3-B891-1710A756EF0B}"/>
          </ac:spMkLst>
        </pc:spChg>
      </pc:sldChg>
      <pc:sldChg chg="modSp mod">
        <pc:chgData name="Galip Usta" userId="ffdd6a7ae8c03457" providerId="LiveId" clId="{0272C96D-3792-474E-A78A-EF7BDDBC9BA1}" dt="2026-06-17T19:17:58.635" v="153" actId="2711"/>
        <pc:sldMkLst>
          <pc:docMk/>
          <pc:sldMk cId="3799498643" sldId="261"/>
        </pc:sldMkLst>
        <pc:spChg chg="mod">
          <ac:chgData name="Galip Usta" userId="ffdd6a7ae8c03457" providerId="LiveId" clId="{0272C96D-3792-474E-A78A-EF7BDDBC9BA1}" dt="2026-06-17T19:17:54.358" v="152" actId="2711"/>
          <ac:spMkLst>
            <pc:docMk/>
            <pc:sldMk cId="3799498643" sldId="261"/>
            <ac:spMk id="4" creationId="{B64D2C2C-2940-DF16-2188-FF7FEED6CDCC}"/>
          </ac:spMkLst>
        </pc:spChg>
        <pc:spChg chg="mod">
          <ac:chgData name="Galip Usta" userId="ffdd6a7ae8c03457" providerId="LiveId" clId="{0272C96D-3792-474E-A78A-EF7BDDBC9BA1}" dt="2026-06-17T19:17:58.635" v="153" actId="2711"/>
          <ac:spMkLst>
            <pc:docMk/>
            <pc:sldMk cId="3799498643" sldId="261"/>
            <ac:spMk id="8" creationId="{8EE0857E-132D-4D8C-740F-D665C15D4022}"/>
          </ac:spMkLst>
        </pc:spChg>
        <pc:picChg chg="mod">
          <ac:chgData name="Galip Usta" userId="ffdd6a7ae8c03457" providerId="LiveId" clId="{0272C96D-3792-474E-A78A-EF7BDDBC9BA1}" dt="2026-06-17T19:04:01.073" v="16" actId="1076"/>
          <ac:picMkLst>
            <pc:docMk/>
            <pc:sldMk cId="3799498643" sldId="261"/>
            <ac:picMk id="16" creationId="{F555F3D3-A3F9-6AD7-EF65-8B6BB3D89D6E}"/>
          </ac:picMkLst>
        </pc:picChg>
        <pc:picChg chg="mod">
          <ac:chgData name="Galip Usta" userId="ffdd6a7ae8c03457" providerId="LiveId" clId="{0272C96D-3792-474E-A78A-EF7BDDBC9BA1}" dt="2026-06-17T19:03:58.917" v="15" actId="1076"/>
          <ac:picMkLst>
            <pc:docMk/>
            <pc:sldMk cId="3799498643" sldId="261"/>
            <ac:picMk id="18" creationId="{BCD870CF-484D-8868-3C7B-F0CFF6E2B9AB}"/>
          </ac:picMkLst>
        </pc:picChg>
      </pc:sldChg>
      <pc:sldChg chg="addSp delSp modSp mod">
        <pc:chgData name="Galip Usta" userId="ffdd6a7ae8c03457" providerId="LiveId" clId="{0272C96D-3792-474E-A78A-EF7BDDBC9BA1}" dt="2026-06-17T19:17:47.004" v="151" actId="2711"/>
        <pc:sldMkLst>
          <pc:docMk/>
          <pc:sldMk cId="1474843433" sldId="262"/>
        </pc:sldMkLst>
        <pc:spChg chg="mod">
          <ac:chgData name="Galip Usta" userId="ffdd6a7ae8c03457" providerId="LiveId" clId="{0272C96D-3792-474E-A78A-EF7BDDBC9BA1}" dt="2026-06-17T19:17:47.004" v="151" actId="2711"/>
          <ac:spMkLst>
            <pc:docMk/>
            <pc:sldMk cId="1474843433" sldId="262"/>
            <ac:spMk id="4" creationId="{B64D2C2C-2940-DF16-2188-FF7FEED6CDCC}"/>
          </ac:spMkLst>
        </pc:spChg>
        <pc:spChg chg="mod">
          <ac:chgData name="Galip Usta" userId="ffdd6a7ae8c03457" providerId="LiveId" clId="{0272C96D-3792-474E-A78A-EF7BDDBC9BA1}" dt="2026-06-17T19:17:43.062" v="150" actId="1076"/>
          <ac:spMkLst>
            <pc:docMk/>
            <pc:sldMk cId="1474843433" sldId="262"/>
            <ac:spMk id="7" creationId="{F019D78F-D2C4-2AD6-0D95-5067431ABD07}"/>
          </ac:spMkLst>
        </pc:spChg>
        <pc:picChg chg="add mod">
          <ac:chgData name="Galip Usta" userId="ffdd6a7ae8c03457" providerId="LiveId" clId="{0272C96D-3792-474E-A78A-EF7BDDBC9BA1}" dt="2026-06-17T19:16:55.506" v="142" actId="1076"/>
          <ac:picMkLst>
            <pc:docMk/>
            <pc:sldMk cId="1474843433" sldId="262"/>
            <ac:picMk id="3" creationId="{B9098B4C-2AB2-B977-D1C9-EBEFBFE8924A}"/>
          </ac:picMkLst>
        </pc:picChg>
        <pc:picChg chg="del">
          <ac:chgData name="Galip Usta" userId="ffdd6a7ae8c03457" providerId="LiveId" clId="{0272C96D-3792-474E-A78A-EF7BDDBC9BA1}" dt="2026-06-17T19:15:16.373" v="131" actId="21"/>
          <ac:picMkLst>
            <pc:docMk/>
            <pc:sldMk cId="1474843433" sldId="262"/>
            <ac:picMk id="11" creationId="{D32CC251-4D94-A3EC-F639-3D04C743FF83}"/>
          </ac:picMkLst>
        </pc:picChg>
      </pc:sldChg>
      <pc:sldChg chg="modSp mod">
        <pc:chgData name="Galip Usta" userId="ffdd6a7ae8c03457" providerId="LiveId" clId="{0272C96D-3792-474E-A78A-EF7BDDBC9BA1}" dt="2026-06-17T19:13:18.829" v="105" actId="2711"/>
        <pc:sldMkLst>
          <pc:docMk/>
          <pc:sldMk cId="1325375643" sldId="268"/>
        </pc:sldMkLst>
        <pc:spChg chg="mod">
          <ac:chgData name="Galip Usta" userId="ffdd6a7ae8c03457" providerId="LiveId" clId="{0272C96D-3792-474E-A78A-EF7BDDBC9BA1}" dt="2026-06-17T19:13:18.829" v="105" actId="2711"/>
          <ac:spMkLst>
            <pc:docMk/>
            <pc:sldMk cId="1325375643" sldId="268"/>
            <ac:spMk id="2" creationId="{DAA1520A-70D4-4AC8-01C4-573362EA662E}"/>
          </ac:spMkLst>
        </pc:spChg>
        <pc:spChg chg="mod">
          <ac:chgData name="Galip Usta" userId="ffdd6a7ae8c03457" providerId="LiveId" clId="{0272C96D-3792-474E-A78A-EF7BDDBC9BA1}" dt="2026-06-17T19:13:01.364" v="85" actId="14100"/>
          <ac:spMkLst>
            <pc:docMk/>
            <pc:sldMk cId="1325375643" sldId="268"/>
            <ac:spMk id="4" creationId="{B64D2C2C-2940-DF16-2188-FF7FEED6CDCC}"/>
          </ac:spMkLst>
        </pc:spChg>
      </pc:sldChg>
      <pc:sldChg chg="delSp modSp mod">
        <pc:chgData name="Galip Usta" userId="ffdd6a7ae8c03457" providerId="LiveId" clId="{0272C96D-3792-474E-A78A-EF7BDDBC9BA1}" dt="2026-06-17T19:13:39.965" v="109" actId="14100"/>
        <pc:sldMkLst>
          <pc:docMk/>
          <pc:sldMk cId="2792812617" sldId="269"/>
        </pc:sldMkLst>
        <pc:spChg chg="del mod">
          <ac:chgData name="Galip Usta" userId="ffdd6a7ae8c03457" providerId="LiveId" clId="{0272C96D-3792-474E-A78A-EF7BDDBC9BA1}" dt="2026-06-17T19:13:34.562" v="108" actId="478"/>
          <ac:spMkLst>
            <pc:docMk/>
            <pc:sldMk cId="2792812617" sldId="269"/>
            <ac:spMk id="2" creationId="{DAA1520A-70D4-4AC8-01C4-573362EA662E}"/>
          </ac:spMkLst>
        </pc:spChg>
        <pc:picChg chg="mod">
          <ac:chgData name="Galip Usta" userId="ffdd6a7ae8c03457" providerId="LiveId" clId="{0272C96D-3792-474E-A78A-EF7BDDBC9BA1}" dt="2026-06-17T19:13:39.965" v="109" actId="14100"/>
          <ac:picMkLst>
            <pc:docMk/>
            <pc:sldMk cId="2792812617" sldId="269"/>
            <ac:picMk id="4" creationId="{E7D7CB77-3407-30E4-D389-4D781225BD75}"/>
          </ac:picMkLst>
        </pc:picChg>
      </pc:sldChg>
      <pc:sldChg chg="delSp modSp mod">
        <pc:chgData name="Galip Usta" userId="ffdd6a7ae8c03457" providerId="LiveId" clId="{0272C96D-3792-474E-A78A-EF7BDDBC9BA1}" dt="2026-06-17T19:13:53.175" v="110" actId="478"/>
        <pc:sldMkLst>
          <pc:docMk/>
          <pc:sldMk cId="219202521" sldId="270"/>
        </pc:sldMkLst>
        <pc:spChg chg="del">
          <ac:chgData name="Galip Usta" userId="ffdd6a7ae8c03457" providerId="LiveId" clId="{0272C96D-3792-474E-A78A-EF7BDDBC9BA1}" dt="2026-06-17T19:13:53.175" v="110" actId="478"/>
          <ac:spMkLst>
            <pc:docMk/>
            <pc:sldMk cId="219202521" sldId="270"/>
            <ac:spMk id="2" creationId="{DAA1520A-70D4-4AC8-01C4-573362EA662E}"/>
          </ac:spMkLst>
        </pc:spChg>
        <pc:picChg chg="mod">
          <ac:chgData name="Galip Usta" userId="ffdd6a7ae8c03457" providerId="LiveId" clId="{0272C96D-3792-474E-A78A-EF7BDDBC9BA1}" dt="2026-06-17T19:06:24.965" v="47" actId="14100"/>
          <ac:picMkLst>
            <pc:docMk/>
            <pc:sldMk cId="219202521" sldId="270"/>
            <ac:picMk id="5" creationId="{32907AB7-1AB0-FDA7-F862-D14FA58B8BAB}"/>
          </ac:picMkLst>
        </pc:picChg>
      </pc:sldChg>
      <pc:sldChg chg="addSp delSp modSp mod">
        <pc:chgData name="Galip Usta" userId="ffdd6a7ae8c03457" providerId="LiveId" clId="{0272C96D-3792-474E-A78A-EF7BDDBC9BA1}" dt="2026-06-17T19:14:29.107" v="126" actId="2711"/>
        <pc:sldMkLst>
          <pc:docMk/>
          <pc:sldMk cId="1341999915" sldId="272"/>
        </pc:sldMkLst>
        <pc:spChg chg="mod">
          <ac:chgData name="Galip Usta" userId="ffdd6a7ae8c03457" providerId="LiveId" clId="{0272C96D-3792-474E-A78A-EF7BDDBC9BA1}" dt="2026-06-17T19:14:29.107" v="126" actId="2711"/>
          <ac:spMkLst>
            <pc:docMk/>
            <pc:sldMk cId="1341999915" sldId="272"/>
            <ac:spMk id="2" creationId="{DAA1520A-70D4-4AC8-01C4-573362EA662E}"/>
          </ac:spMkLst>
        </pc:spChg>
        <pc:spChg chg="mod">
          <ac:chgData name="Galip Usta" userId="ffdd6a7ae8c03457" providerId="LiveId" clId="{0272C96D-3792-474E-A78A-EF7BDDBC9BA1}" dt="2026-06-17T19:05:43.723" v="39" actId="207"/>
          <ac:spMkLst>
            <pc:docMk/>
            <pc:sldMk cId="1341999915" sldId="272"/>
            <ac:spMk id="5" creationId="{C6BCF692-E265-3C28-AB03-BD18540C6D70}"/>
          </ac:spMkLst>
        </pc:spChg>
        <pc:picChg chg="add mod">
          <ac:chgData name="Galip Usta" userId="ffdd6a7ae8c03457" providerId="LiveId" clId="{0272C96D-3792-474E-A78A-EF7BDDBC9BA1}" dt="2026-06-17T19:06:00.521" v="44" actId="14100"/>
          <ac:picMkLst>
            <pc:docMk/>
            <pc:sldMk cId="1341999915" sldId="272"/>
            <ac:picMk id="4" creationId="{BB1BA83F-1D76-8A16-0B37-DF481631CD58}"/>
          </ac:picMkLst>
        </pc:picChg>
        <pc:picChg chg="del mod">
          <ac:chgData name="Galip Usta" userId="ffdd6a7ae8c03457" providerId="LiveId" clId="{0272C96D-3792-474E-A78A-EF7BDDBC9BA1}" dt="2026-06-17T19:05:29.257" v="36" actId="21"/>
          <ac:picMkLst>
            <pc:docMk/>
            <pc:sldMk cId="1341999915" sldId="272"/>
            <ac:picMk id="7" creationId="{A2644222-8DAC-DF0D-D829-E4FAA23ED280}"/>
          </ac:picMkLst>
        </pc:picChg>
        <pc:picChg chg="mod">
          <ac:chgData name="Galip Usta" userId="ffdd6a7ae8c03457" providerId="LiveId" clId="{0272C96D-3792-474E-A78A-EF7BDDBC9BA1}" dt="2026-06-17T19:05:53.865" v="41" actId="14100"/>
          <ac:picMkLst>
            <pc:docMk/>
            <pc:sldMk cId="1341999915" sldId="272"/>
            <ac:picMk id="9" creationId="{CE0624FF-8BD5-15FD-934F-9B292494C04F}"/>
          </ac:picMkLst>
        </pc:picChg>
      </pc:sldChg>
      <pc:sldChg chg="delSp modSp mod">
        <pc:chgData name="Galip Usta" userId="ffdd6a7ae8c03457" providerId="LiveId" clId="{0272C96D-3792-474E-A78A-EF7BDDBC9BA1}" dt="2026-06-17T19:14:42.429" v="130" actId="14100"/>
        <pc:sldMkLst>
          <pc:docMk/>
          <pc:sldMk cId="576210851" sldId="273"/>
        </pc:sldMkLst>
        <pc:spChg chg="del mod">
          <ac:chgData name="Galip Usta" userId="ffdd6a7ae8c03457" providerId="LiveId" clId="{0272C96D-3792-474E-A78A-EF7BDDBC9BA1}" dt="2026-06-17T19:14:35.884" v="127" actId="478"/>
          <ac:spMkLst>
            <pc:docMk/>
            <pc:sldMk cId="576210851" sldId="273"/>
            <ac:spMk id="2" creationId="{DAA1520A-70D4-4AC8-01C4-573362EA662E}"/>
          </ac:spMkLst>
        </pc:spChg>
        <pc:picChg chg="mod">
          <ac:chgData name="Galip Usta" userId="ffdd6a7ae8c03457" providerId="LiveId" clId="{0272C96D-3792-474E-A78A-EF7BDDBC9BA1}" dt="2026-06-17T19:14:42.429" v="130" actId="14100"/>
          <ac:picMkLst>
            <pc:docMk/>
            <pc:sldMk cId="576210851" sldId="273"/>
            <ac:picMk id="7" creationId="{413A6D29-705C-416B-5271-3E9B468E2BB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95025D35-E5A2-4A40-9E7C-450C5D3FC7B3}" type="datetimeFigureOut">
              <a:rPr lang="tr-TR" smtClean="0"/>
              <a:t>17.06.2026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234048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17.06.2026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45871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17.06.2026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83347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5025D35-E5A2-4A40-9E7C-450C5D3FC7B3}" type="datetimeFigureOut">
              <a:rPr lang="tr-TR" smtClean="0"/>
              <a:t>17.06.2026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88826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95025D35-E5A2-4A40-9E7C-450C5D3FC7B3}" type="datetimeFigureOut">
              <a:rPr lang="tr-TR" smtClean="0"/>
              <a:t>17.06.2026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08483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95025D35-E5A2-4A40-9E7C-450C5D3FC7B3}" type="datetimeFigureOut">
              <a:rPr lang="tr-TR" smtClean="0"/>
              <a:t>17.06.2026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259134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95025D35-E5A2-4A40-9E7C-450C5D3FC7B3}" type="datetimeFigureOut">
              <a:rPr lang="tr-TR" smtClean="0"/>
              <a:t>17.06.2026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412008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5025D35-E5A2-4A40-9E7C-450C5D3FC7B3}" type="datetimeFigureOut">
              <a:rPr lang="tr-TR" smtClean="0"/>
              <a:t>17.06.2026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175086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5025D35-E5A2-4A40-9E7C-450C5D3FC7B3}" type="datetimeFigureOut">
              <a:rPr lang="tr-TR" smtClean="0"/>
              <a:t>17.06.2026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35230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95025D35-E5A2-4A40-9E7C-450C5D3FC7B3}" type="datetimeFigureOut">
              <a:rPr lang="tr-TR" smtClean="0"/>
              <a:t>17.06.2026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18614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95025D35-E5A2-4A40-9E7C-450C5D3FC7B3}" type="datetimeFigureOut">
              <a:rPr lang="tr-TR" smtClean="0"/>
              <a:t>17.06.2026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758D672-672A-47D5-96E0-ABFA4D66D3C9}" type="slidenum">
              <a:rPr lang="tr-TR" smtClean="0"/>
              <a:t>‹#›</a:t>
            </a:fld>
            <a:endParaRPr lang="tr-TR"/>
          </a:p>
        </p:txBody>
      </p:sp>
    </p:spTree>
    <p:extLst>
      <p:ext uri="{BB962C8B-B14F-4D97-AF65-F5344CB8AC3E}">
        <p14:creationId xmlns:p14="http://schemas.microsoft.com/office/powerpoint/2010/main" val="341365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25D35-E5A2-4A40-9E7C-450C5D3FC7B3}" type="datetimeFigureOut">
              <a:rPr lang="tr-TR" smtClean="0"/>
              <a:t>17.06.2026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D672-672A-47D5-96E0-ABFA4D66D3C9}" type="slidenum">
              <a:rPr lang="tr-TR" smtClean="0"/>
              <a:t>‹#›</a:t>
            </a:fld>
            <a:endParaRPr lang="tr-TR"/>
          </a:p>
        </p:txBody>
      </p:sp>
    </p:spTree>
    <p:extLst>
      <p:ext uri="{BB962C8B-B14F-4D97-AF65-F5344CB8AC3E}">
        <p14:creationId xmlns:p14="http://schemas.microsoft.com/office/powerpoint/2010/main" val="381900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C9DBDA-5FB6-7923-E61A-AB4ABBDDB67A}"/>
              </a:ext>
            </a:extLst>
          </p:cNvPr>
          <p:cNvSpPr txBox="1"/>
          <p:nvPr/>
        </p:nvSpPr>
        <p:spPr>
          <a:xfrm>
            <a:off x="2263741" y="345591"/>
            <a:ext cx="6094476" cy="451406"/>
          </a:xfrm>
          <a:prstGeom prst="rect">
            <a:avLst/>
          </a:prstGeom>
          <a:noFill/>
        </p:spPr>
        <p:txBody>
          <a:bodyPr wrap="square">
            <a:spAutoFit/>
          </a:bodyPr>
          <a:lstStyle/>
          <a:p>
            <a:pPr algn="just">
              <a:lnSpc>
                <a:spcPct val="150000"/>
              </a:lnSpc>
            </a:pPr>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TRABZON ÜNİVERSİTESİ</a:t>
            </a:r>
          </a:p>
        </p:txBody>
      </p:sp>
      <p:sp>
        <p:nvSpPr>
          <p:cNvPr id="5" name="Metin kutusu 4">
            <a:extLst>
              <a:ext uri="{FF2B5EF4-FFF2-40B4-BE49-F238E27FC236}">
                <a16:creationId xmlns:a16="http://schemas.microsoft.com/office/drawing/2014/main" id="{B6C9DBDA-5FB6-7923-E61A-AB4ABBDDB67A}"/>
              </a:ext>
            </a:extLst>
          </p:cNvPr>
          <p:cNvSpPr txBox="1"/>
          <p:nvPr/>
        </p:nvSpPr>
        <p:spPr>
          <a:xfrm>
            <a:off x="2263741" y="796997"/>
            <a:ext cx="6094476" cy="451406"/>
          </a:xfrm>
          <a:prstGeom prst="rect">
            <a:avLst/>
          </a:prstGeom>
          <a:noFill/>
        </p:spPr>
        <p:txBody>
          <a:bodyPr wrap="square">
            <a:spAutoFit/>
          </a:bodyPr>
          <a:lstStyle/>
          <a:p>
            <a:pPr algn="just">
              <a:lnSpc>
                <a:spcPct val="150000"/>
              </a:lnSpc>
            </a:pPr>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TONYA MESLEK YÜKSEKOKULU</a:t>
            </a:r>
          </a:p>
        </p:txBody>
      </p:sp>
      <p:sp>
        <p:nvSpPr>
          <p:cNvPr id="6" name="Metin kutusu 5">
            <a:extLst>
              <a:ext uri="{FF2B5EF4-FFF2-40B4-BE49-F238E27FC236}">
                <a16:creationId xmlns:a16="http://schemas.microsoft.com/office/drawing/2014/main" id="{B6C9DBDA-5FB6-7923-E61A-AB4ABBDDB67A}"/>
              </a:ext>
            </a:extLst>
          </p:cNvPr>
          <p:cNvSpPr txBox="1"/>
          <p:nvPr/>
        </p:nvSpPr>
        <p:spPr>
          <a:xfrm>
            <a:off x="0" y="2520156"/>
            <a:ext cx="10664890" cy="1481175"/>
          </a:xfrm>
          <a:prstGeom prst="rect">
            <a:avLst/>
          </a:prstGeom>
          <a:noFill/>
        </p:spPr>
        <p:txBody>
          <a:bodyPr wrap="square">
            <a:spAutoFit/>
          </a:bodyPr>
          <a:lstStyle/>
          <a:p>
            <a:pPr algn="ctr">
              <a:lnSpc>
                <a:spcPct val="150000"/>
              </a:lnSpc>
            </a:pPr>
            <a:r>
              <a:rPr lang="tr-TR"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YATAY GEÇİŞ DEĞERLENDİRME KOMİSYONU</a:t>
            </a:r>
          </a:p>
          <a:p>
            <a:pPr algn="ctr">
              <a:lnSpc>
                <a:spcPct val="150000"/>
              </a:lnSpc>
            </a:pPr>
            <a:r>
              <a:rPr lang="tr-TR"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Faaliyetler ve Değerlendirme Sunumu</a:t>
            </a:r>
            <a:endParaRPr lang="tr-TR"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Metin kutusu 6">
            <a:extLst>
              <a:ext uri="{FF2B5EF4-FFF2-40B4-BE49-F238E27FC236}">
                <a16:creationId xmlns:a16="http://schemas.microsoft.com/office/drawing/2014/main" id="{B6C9DBDA-5FB6-7923-E61A-AB4ABBDDB67A}"/>
              </a:ext>
            </a:extLst>
          </p:cNvPr>
          <p:cNvSpPr txBox="1"/>
          <p:nvPr/>
        </p:nvSpPr>
        <p:spPr>
          <a:xfrm>
            <a:off x="616216" y="4894149"/>
            <a:ext cx="6094476" cy="458074"/>
          </a:xfrm>
          <a:prstGeom prst="rect">
            <a:avLst/>
          </a:prstGeom>
          <a:noFill/>
        </p:spPr>
        <p:txBody>
          <a:bodyPr wrap="square">
            <a:spAutoFit/>
          </a:bodyPr>
          <a:lstStyle/>
          <a:p>
            <a:pPr algn="just">
              <a:lnSpc>
                <a:spcPct val="150000"/>
              </a:lnSpc>
            </a:pPr>
            <a:r>
              <a:rPr lang="tr-TR"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Komisyon Başkanı : Doç. Dr. Mehtap USTA</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39" y="445203"/>
            <a:ext cx="1463685" cy="1463362"/>
          </a:xfrm>
          <a:prstGeom prst="rect">
            <a:avLst/>
          </a:prstGeom>
        </p:spPr>
      </p:pic>
      <p:sp>
        <p:nvSpPr>
          <p:cNvPr id="3" name="Metin kutusu 2">
            <a:extLst>
              <a:ext uri="{FF2B5EF4-FFF2-40B4-BE49-F238E27FC236}">
                <a16:creationId xmlns:a16="http://schemas.microsoft.com/office/drawing/2014/main" id="{D08D15EF-2BA1-DB20-321E-24601967C476}"/>
              </a:ext>
            </a:extLst>
          </p:cNvPr>
          <p:cNvSpPr txBox="1"/>
          <p:nvPr/>
        </p:nvSpPr>
        <p:spPr>
          <a:xfrm>
            <a:off x="616216" y="5345555"/>
            <a:ext cx="6094476" cy="458074"/>
          </a:xfrm>
          <a:prstGeom prst="rect">
            <a:avLst/>
          </a:prstGeom>
          <a:noFill/>
        </p:spPr>
        <p:txBody>
          <a:bodyPr wrap="square">
            <a:spAutoFit/>
          </a:bodyPr>
          <a:lstStyle/>
          <a:p>
            <a:pPr algn="just">
              <a:lnSpc>
                <a:spcPct val="150000"/>
              </a:lnSpc>
            </a:pPr>
            <a:r>
              <a:rPr lang="tr-TR"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Faaliyet Dönemi    : 2024-2026 </a:t>
            </a:r>
          </a:p>
        </p:txBody>
      </p:sp>
      <p:pic>
        <p:nvPicPr>
          <p:cNvPr id="8" name="Resim 7">
            <a:extLst>
              <a:ext uri="{FF2B5EF4-FFF2-40B4-BE49-F238E27FC236}">
                <a16:creationId xmlns:a16="http://schemas.microsoft.com/office/drawing/2014/main" id="{F45E6C3C-7F2C-3F7A-17F2-2E3AB71E22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75" y="155278"/>
            <a:ext cx="2043212" cy="2043212"/>
          </a:xfrm>
          <a:prstGeom prst="rect">
            <a:avLst/>
          </a:prstGeom>
        </p:spPr>
      </p:pic>
      <p:sp>
        <p:nvSpPr>
          <p:cNvPr id="9" name="Metin kutusu 8">
            <a:extLst>
              <a:ext uri="{FF2B5EF4-FFF2-40B4-BE49-F238E27FC236}">
                <a16:creationId xmlns:a16="http://schemas.microsoft.com/office/drawing/2014/main" id="{E3FEFC25-878A-C5D3-B891-1710A756EF0B}"/>
              </a:ext>
            </a:extLst>
          </p:cNvPr>
          <p:cNvSpPr txBox="1"/>
          <p:nvPr/>
        </p:nvSpPr>
        <p:spPr>
          <a:xfrm>
            <a:off x="6710692" y="5215815"/>
            <a:ext cx="1910908" cy="400110"/>
          </a:xfrm>
          <a:prstGeom prst="rect">
            <a:avLst/>
          </a:prstGeom>
          <a:noFill/>
        </p:spPr>
        <p:txBody>
          <a:bodyPr wrap="square" rtlCol="0">
            <a:spAutoFit/>
          </a:bodyPr>
          <a:lstStyle/>
          <a:p>
            <a:pPr algn="ctr"/>
            <a:r>
              <a:rPr lang="tr-TR" sz="2000" b="1" dirty="0">
                <a:solidFill>
                  <a:schemeClr val="bg1"/>
                </a:solidFill>
                <a:latin typeface="Times New Roman" panose="02020603050405020304" pitchFamily="18" charset="0"/>
                <a:cs typeface="Times New Roman" panose="02020603050405020304" pitchFamily="18" charset="0"/>
              </a:rPr>
              <a:t>Haziran/2026</a:t>
            </a:r>
          </a:p>
        </p:txBody>
      </p:sp>
    </p:spTree>
    <p:extLst>
      <p:ext uri="{BB962C8B-B14F-4D97-AF65-F5344CB8AC3E}">
        <p14:creationId xmlns:p14="http://schemas.microsoft.com/office/powerpoint/2010/main" val="118655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298581" y="1960167"/>
            <a:ext cx="11560628" cy="3782061"/>
          </a:xfrm>
          <a:prstGeom prst="rect">
            <a:avLst/>
          </a:prstGeom>
          <a:noFill/>
        </p:spPr>
        <p:txBody>
          <a:bodyPr wrap="square">
            <a:spAutoFit/>
          </a:bodyPr>
          <a:lstStyle/>
          <a:p>
            <a:pPr marL="800100" lvl="1" indent="-342900" algn="just">
              <a:lnSpc>
                <a:spcPct val="150000"/>
              </a:lnSpc>
              <a:buFont typeface="+mj-lt"/>
              <a:buAutoNum type="arabicPeriod"/>
              <a:defRPr/>
            </a:pPr>
            <a:r>
              <a:rPr lang="tr-TR" dirty="0">
                <a:latin typeface="Times New Roman" panose="02020603050405020304" pitchFamily="18" charset="0"/>
                <a:cs typeface="Times New Roman" panose="02020603050405020304" pitchFamily="18" charset="0"/>
              </a:rPr>
              <a:t>Öğrenci farkındalığını artırmaya yönelik mevcut uygulamaların etkinliğinin korunması ve sürdürülebilirliğinin sağlanması,</a:t>
            </a:r>
          </a:p>
          <a:p>
            <a:pPr marL="800100" lvl="1" indent="-342900" algn="just">
              <a:lnSpc>
                <a:spcPct val="150000"/>
              </a:lnSpc>
              <a:buFont typeface="+mj-lt"/>
              <a:buAutoNum type="arabicPeriod"/>
              <a:defRPr/>
            </a:pPr>
            <a:r>
              <a:rPr lang="tr-TR" dirty="0">
                <a:solidFill>
                  <a:srgbClr val="FF0000"/>
                </a:solidFill>
                <a:latin typeface="Times New Roman" panose="02020603050405020304" pitchFamily="18" charset="0"/>
                <a:cs typeface="Times New Roman" panose="02020603050405020304" pitchFamily="18" charset="0"/>
              </a:rPr>
              <a:t>Dijital bilgilendirme materyallerinin güncelliğinin korunarak etkin kullanımının devam ettirilmesi,</a:t>
            </a:r>
          </a:p>
          <a:p>
            <a:pPr marL="800100" lvl="1" indent="-342900" algn="just">
              <a:lnSpc>
                <a:spcPct val="150000"/>
              </a:lnSpc>
              <a:buFont typeface="+mj-lt"/>
              <a:buAutoNum type="arabicPeriod"/>
              <a:defRPr/>
            </a:pPr>
            <a:r>
              <a:rPr lang="tr-TR" dirty="0">
                <a:latin typeface="Times New Roman" panose="02020603050405020304" pitchFamily="18" charset="0"/>
                <a:cs typeface="Times New Roman" panose="02020603050405020304" pitchFamily="18" charset="0"/>
              </a:rPr>
              <a:t>Yatay geçiş öğrenci hareketliliğinin düzenli olarak izlenmesi ve izleme sonuçlarının değerlendirilmesinin sürdürülmesi,</a:t>
            </a:r>
          </a:p>
          <a:p>
            <a:pPr marL="800100" lvl="1" indent="-342900" algn="just">
              <a:lnSpc>
                <a:spcPct val="150000"/>
              </a:lnSpc>
              <a:buFont typeface="+mj-lt"/>
              <a:buAutoNum type="arabicPeriod"/>
              <a:defRPr/>
            </a:pPr>
            <a:r>
              <a:rPr lang="tr-TR" dirty="0">
                <a:solidFill>
                  <a:srgbClr val="FF0000"/>
                </a:solidFill>
                <a:latin typeface="Times New Roman" panose="02020603050405020304" pitchFamily="18" charset="0"/>
                <a:cs typeface="Times New Roman" panose="02020603050405020304" pitchFamily="18" charset="0"/>
              </a:rPr>
              <a:t>Öğrenci kayıplarının nedenlerine yönelik gerçekleştirilen analiz çalışmalarının güncel veriler doğrultusunda devam ettirilmesi,</a:t>
            </a:r>
          </a:p>
          <a:p>
            <a:pPr marL="800100" lvl="1" indent="-342900" algn="just">
              <a:lnSpc>
                <a:spcPct val="150000"/>
              </a:lnSpc>
              <a:buFont typeface="+mj-lt"/>
              <a:buAutoNum type="arabicPeriod"/>
              <a:defRPr/>
            </a:pPr>
            <a:r>
              <a:rPr lang="tr-TR" dirty="0">
                <a:latin typeface="Times New Roman" panose="02020603050405020304" pitchFamily="18" charset="0"/>
                <a:cs typeface="Times New Roman" panose="02020603050405020304" pitchFamily="18" charset="0"/>
              </a:rPr>
              <a:t>Veri temelli karar alma süreçlerinde mevcut uygulamaların etkin şekilde kullanılmaya devam edilmesi,</a:t>
            </a:r>
          </a:p>
          <a:p>
            <a:pPr marL="800100" lvl="1" indent="-342900" algn="just">
              <a:lnSpc>
                <a:spcPct val="150000"/>
              </a:lnSpc>
              <a:buFont typeface="+mj-lt"/>
              <a:buAutoNum type="arabicPeriod"/>
              <a:defRPr/>
            </a:pPr>
            <a:r>
              <a:rPr lang="tr-TR" dirty="0">
                <a:solidFill>
                  <a:srgbClr val="FF0000"/>
                </a:solidFill>
                <a:latin typeface="Times New Roman" panose="02020603050405020304" pitchFamily="18" charset="0"/>
                <a:cs typeface="Times New Roman" panose="02020603050405020304" pitchFamily="18" charset="0"/>
              </a:rPr>
              <a:t>ÇAP ve yatay geçiş süreçlerinin bütünleşik planlama anlayışı çerçevesinde yürütülmeye devam edilmesi önerilir.</a:t>
            </a:r>
            <a:endParaRPr kumimoji="0" lang="tr-TR" sz="180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 name="Metin kutusu 1">
            <a:extLst>
              <a:ext uri="{FF2B5EF4-FFF2-40B4-BE49-F238E27FC236}">
                <a16:creationId xmlns:a16="http://schemas.microsoft.com/office/drawing/2014/main" id="{DAA1520A-70D4-4AC8-01C4-573362EA662E}"/>
              </a:ext>
            </a:extLst>
          </p:cNvPr>
          <p:cNvSpPr txBox="1"/>
          <p:nvPr/>
        </p:nvSpPr>
        <p:spPr>
          <a:xfrm>
            <a:off x="3789415" y="770321"/>
            <a:ext cx="3765482" cy="4986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SONUÇ VE ÖNERİLER</a:t>
            </a: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2537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Resim 5" descr="simge, sembol, logo, daire, grafik içeren bir resim&#10;&#10;Açıklama otomatik olarak oluşturuldu"/>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6" y="1308853"/>
            <a:ext cx="3343202" cy="3343202"/>
          </a:xfrm>
          <a:prstGeom prst="rect">
            <a:avLst/>
          </a:prstGeom>
        </p:spPr>
      </p:pic>
      <p:sp>
        <p:nvSpPr>
          <p:cNvPr id="19" name="Freeform: Shape 1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Resim 2" descr="metin, poster, bina, Reklamcılık içeren bir resim&#10;&#10;Açıklama otomatik olarak oluşturuldu">
            <a:extLst>
              <a:ext uri="{FF2B5EF4-FFF2-40B4-BE49-F238E27FC236}">
                <a16:creationId xmlns:a16="http://schemas.microsoft.com/office/drawing/2014/main" id="{05961F61-382F-23E0-73C8-D868F9A91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368" y="1406507"/>
            <a:ext cx="6932145" cy="4621430"/>
          </a:xfrm>
          <a:prstGeom prst="rect">
            <a:avLst/>
          </a:prstGeom>
        </p:spPr>
      </p:pic>
    </p:spTree>
    <p:extLst>
      <p:ext uri="{BB962C8B-B14F-4D97-AF65-F5344CB8AC3E}">
        <p14:creationId xmlns:p14="http://schemas.microsoft.com/office/powerpoint/2010/main" val="257149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149571" y="2174545"/>
            <a:ext cx="11764262" cy="4197559"/>
          </a:xfrm>
          <a:prstGeom prst="rect">
            <a:avLst/>
          </a:prstGeom>
          <a:noFill/>
        </p:spPr>
        <p:txBody>
          <a:bodyPr wrap="square">
            <a:spAutoFit/>
          </a:bodyPr>
          <a:lstStyle/>
          <a:p>
            <a:pPr lvl="1" algn="just">
              <a:lnSpc>
                <a:spcPct val="150000"/>
              </a:lnSpc>
            </a:pPr>
            <a:r>
              <a:rPr lang="tr-TR" b="1" dirty="0">
                <a:latin typeface="Times New Roman" panose="02020603050405020304" pitchFamily="18" charset="0"/>
                <a:ea typeface="Tahoma" panose="020B0604030504040204" pitchFamily="34" charset="0"/>
                <a:cs typeface="Times New Roman" panose="02020603050405020304" pitchFamily="18" charset="0"/>
              </a:rPr>
              <a:t>Kuruluş amacı: </a:t>
            </a:r>
            <a:r>
              <a:rPr lang="tr-TR" dirty="0">
                <a:latin typeface="Times New Roman" panose="02020603050405020304" pitchFamily="18" charset="0"/>
                <a:ea typeface="Tahoma" panose="020B0604030504040204" pitchFamily="34" charset="0"/>
                <a:cs typeface="Times New Roman" panose="02020603050405020304" pitchFamily="18" charset="0"/>
              </a:rPr>
              <a:t>Tonya Meslek Yüksekokulu Yatay Geçiş Değerlendirme Komisyonu, yatay geçiş başvurularını ilgili mevzuat ve akademik ölçütler doğrultusunda değerlendirerek süreçlerin adil, şeffaf ve etkin şekilde yürütülmesini sağlamak, başvurular hakkında karar oluşturmak ve öğrencilerin intibak işlemlerine ilişkin değerlendirmeleri yapmak amacıyla kurulmuştur.</a:t>
            </a:r>
            <a:endParaRPr lang="tr-TR" b="1" dirty="0">
              <a:latin typeface="Times New Roman" panose="02020603050405020304" pitchFamily="18" charset="0"/>
              <a:ea typeface="Tahoma" panose="020B0604030504040204" pitchFamily="34" charset="0"/>
              <a:cs typeface="Times New Roman" panose="02020603050405020304" pitchFamily="18" charset="0"/>
            </a:endParaRPr>
          </a:p>
          <a:p>
            <a:pPr lvl="1" algn="just">
              <a:lnSpc>
                <a:spcPct val="150000"/>
              </a:lnSpc>
            </a:pPr>
            <a:r>
              <a:rPr lang="tr-TR" b="1" dirty="0">
                <a:latin typeface="Times New Roman" panose="02020603050405020304" pitchFamily="18" charset="0"/>
                <a:ea typeface="Tahoma" panose="020B0604030504040204" pitchFamily="34" charset="0"/>
                <a:cs typeface="Times New Roman" panose="02020603050405020304" pitchFamily="18" charset="0"/>
              </a:rPr>
              <a:t>Yönerge/dayanak: </a:t>
            </a:r>
          </a:p>
          <a:p>
            <a:pPr marL="1257300" lvl="2" indent="-342900" algn="just">
              <a:lnSpc>
                <a:spcPct val="150000"/>
              </a:lnSpc>
              <a:buFont typeface="+mj-lt"/>
              <a:buAutoNum type="arabicPeriod"/>
            </a:pPr>
            <a:r>
              <a:rPr lang="tr-TR" dirty="0">
                <a:latin typeface="Times New Roman" panose="02020603050405020304" pitchFamily="18" charset="0"/>
                <a:ea typeface="Tahoma" panose="020B0604030504040204" pitchFamily="34" charset="0"/>
                <a:cs typeface="Times New Roman" panose="02020603050405020304" pitchFamily="18" charset="0"/>
              </a:rPr>
              <a:t>Yükseköğretim Kurumlarında </a:t>
            </a:r>
            <a:r>
              <a:rPr lang="tr-TR" dirty="0" err="1">
                <a:latin typeface="Times New Roman" panose="02020603050405020304" pitchFamily="18" charset="0"/>
                <a:ea typeface="Tahoma" panose="020B0604030504040204" pitchFamily="34" charset="0"/>
                <a:cs typeface="Times New Roman" panose="02020603050405020304" pitchFamily="18" charset="0"/>
              </a:rPr>
              <a:t>Önlisans</a:t>
            </a:r>
            <a:r>
              <a:rPr lang="tr-TR" dirty="0">
                <a:latin typeface="Times New Roman" panose="02020603050405020304" pitchFamily="18" charset="0"/>
                <a:ea typeface="Tahoma" panose="020B0604030504040204" pitchFamily="34" charset="0"/>
                <a:cs typeface="Times New Roman" panose="02020603050405020304" pitchFamily="18" charset="0"/>
              </a:rPr>
              <a:t> ve Lisans Düzeyindeki Programlar Arasında Geçiş, Çift Anadal, Yan Dal ile Kurumlar Arası Kredi Transferi Yapılması Esaslarına İlişkin Yönetmelik</a:t>
            </a:r>
          </a:p>
          <a:p>
            <a:pPr marL="1257300" lvl="2" indent="-342900" algn="just">
              <a:lnSpc>
                <a:spcPct val="150000"/>
              </a:lnSpc>
              <a:buFont typeface="+mj-lt"/>
              <a:buAutoNum type="arabicPeriod"/>
            </a:pPr>
            <a:r>
              <a:rPr lang="tr-TR" dirty="0">
                <a:latin typeface="Times New Roman" panose="02020603050405020304" pitchFamily="18" charset="0"/>
                <a:ea typeface="Tahoma" panose="020B0604030504040204" pitchFamily="34" charset="0"/>
                <a:cs typeface="Times New Roman" panose="02020603050405020304" pitchFamily="18" charset="0"/>
              </a:rPr>
              <a:t>Güz ve Bahar Dönemi EK Madde 1 Uygulama İlkeleri</a:t>
            </a:r>
          </a:p>
          <a:p>
            <a:pPr marL="1257300" lvl="2" indent="-342900" algn="just">
              <a:lnSpc>
                <a:spcPct val="150000"/>
              </a:lnSpc>
              <a:buFont typeface="+mj-lt"/>
              <a:buAutoNum type="arabicPeriod"/>
            </a:pPr>
            <a:r>
              <a:rPr lang="tr-TR" dirty="0">
                <a:latin typeface="Times New Roman" panose="02020603050405020304" pitchFamily="18" charset="0"/>
                <a:ea typeface="Tahoma" panose="020B0604030504040204" pitchFamily="34" charset="0"/>
                <a:cs typeface="Times New Roman" panose="02020603050405020304" pitchFamily="18" charset="0"/>
              </a:rPr>
              <a:t>Trabzon Üniversitesi </a:t>
            </a:r>
            <a:r>
              <a:rPr lang="tr-TR" dirty="0" err="1">
                <a:latin typeface="Times New Roman" panose="02020603050405020304" pitchFamily="18" charset="0"/>
                <a:ea typeface="Tahoma" panose="020B0604030504040204" pitchFamily="34" charset="0"/>
                <a:cs typeface="Times New Roman" panose="02020603050405020304" pitchFamily="18" charset="0"/>
              </a:rPr>
              <a:t>Önlisans</a:t>
            </a:r>
            <a:r>
              <a:rPr lang="tr-TR" dirty="0">
                <a:latin typeface="Times New Roman" panose="02020603050405020304" pitchFamily="18" charset="0"/>
                <a:ea typeface="Tahoma" panose="020B0604030504040204" pitchFamily="34" charset="0"/>
                <a:cs typeface="Times New Roman" panose="02020603050405020304" pitchFamily="18" charset="0"/>
              </a:rPr>
              <a:t> ve Lisans Programları Arasında Uygulanacak Yatay Geçiş Esasları Yönergesi</a:t>
            </a:r>
          </a:p>
          <a:p>
            <a:pPr marL="1257300" lvl="2" indent="-342900" algn="just">
              <a:lnSpc>
                <a:spcPct val="150000"/>
              </a:lnSpc>
              <a:buFont typeface="+mj-lt"/>
              <a:buAutoNum type="arabicPeriod"/>
            </a:pPr>
            <a:r>
              <a:rPr lang="tr-TR" dirty="0">
                <a:latin typeface="Times New Roman" panose="02020603050405020304" pitchFamily="18" charset="0"/>
                <a:ea typeface="Tahoma" panose="020B0604030504040204" pitchFamily="34" charset="0"/>
                <a:cs typeface="Times New Roman" panose="02020603050405020304" pitchFamily="18" charset="0"/>
              </a:rPr>
              <a:t>Yatay Geçiş Değerlendirme Komisyonu Çalışma Usul ve Esasları</a:t>
            </a:r>
          </a:p>
        </p:txBody>
      </p:sp>
      <p:sp>
        <p:nvSpPr>
          <p:cNvPr id="5" name="Metin kutusu 4">
            <a:extLst>
              <a:ext uri="{FF2B5EF4-FFF2-40B4-BE49-F238E27FC236}">
                <a16:creationId xmlns:a16="http://schemas.microsoft.com/office/drawing/2014/main" id="{B64D2C2C-2940-DF16-2188-FF7FEED6CDCC}"/>
              </a:ext>
            </a:extLst>
          </p:cNvPr>
          <p:cNvSpPr txBox="1"/>
          <p:nvPr/>
        </p:nvSpPr>
        <p:spPr>
          <a:xfrm>
            <a:off x="149571" y="903487"/>
            <a:ext cx="8831062" cy="498663"/>
          </a:xfrm>
          <a:prstGeom prst="rect">
            <a:avLst/>
          </a:prstGeom>
          <a:noFill/>
        </p:spPr>
        <p:txBody>
          <a:bodyPr wrap="square">
            <a:spAutoFit/>
          </a:bodyPr>
          <a:lstStyle/>
          <a:p>
            <a:pPr algn="just">
              <a:lnSpc>
                <a:spcPct val="150000"/>
              </a:lnSpc>
            </a:pPr>
            <a:r>
              <a:rPr lang="tr-TR" sz="2000" b="1" dirty="0">
                <a:latin typeface="Times New Roman" panose="02020603050405020304" pitchFamily="18" charset="0"/>
                <a:ea typeface="Tahoma" panose="020B0604030504040204" pitchFamily="34" charset="0"/>
                <a:cs typeface="Times New Roman" panose="02020603050405020304" pitchFamily="18" charset="0"/>
              </a:rPr>
              <a:t>KOMİSYONUN YAPISI VE GÖREV ALANI</a:t>
            </a:r>
            <a:endParaRPr lang="tr-TR" sz="20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722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292151" y="857969"/>
            <a:ext cx="5607698" cy="579967"/>
          </a:xfrm>
          <a:prstGeom prst="rect">
            <a:avLst/>
          </a:prstGeom>
          <a:noFill/>
        </p:spPr>
        <p:txBody>
          <a:bodyPr wrap="square">
            <a:spAutoFit/>
          </a:bodyPr>
          <a:lstStyle/>
          <a:p>
            <a:pPr marR="0" lvl="1" algn="just" defTabSz="914400" rtl="0" eaLnBrk="1" fontAlgn="auto" latinLnBrk="0" hangingPunct="1">
              <a:lnSpc>
                <a:spcPct val="150000"/>
              </a:lnSpc>
              <a:spcBef>
                <a:spcPts val="0"/>
              </a:spcBef>
              <a:spcAft>
                <a:spcPts val="0"/>
              </a:spcAft>
              <a:buClrTx/>
              <a:buSzTx/>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Komisyon Üyeleri ve Görevler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5" name="Resim 4">
            <a:extLst>
              <a:ext uri="{FF2B5EF4-FFF2-40B4-BE49-F238E27FC236}">
                <a16:creationId xmlns:a16="http://schemas.microsoft.com/office/drawing/2014/main" id="{83D59DB4-DC25-C7C2-9415-98B1DB7E6FB2}"/>
              </a:ext>
            </a:extLst>
          </p:cNvPr>
          <p:cNvPicPr>
            <a:picLocks noChangeAspect="1"/>
          </p:cNvPicPr>
          <p:nvPr/>
        </p:nvPicPr>
        <p:blipFill>
          <a:blip r:embed="rId4"/>
          <a:stretch>
            <a:fillRect/>
          </a:stretch>
        </p:blipFill>
        <p:spPr>
          <a:xfrm>
            <a:off x="580855" y="2574205"/>
            <a:ext cx="11269146" cy="2845859"/>
          </a:xfrm>
          <a:prstGeom prst="rect">
            <a:avLst/>
          </a:prstGeom>
        </p:spPr>
      </p:pic>
    </p:spTree>
    <p:extLst>
      <p:ext uri="{BB962C8B-B14F-4D97-AF65-F5344CB8AC3E}">
        <p14:creationId xmlns:p14="http://schemas.microsoft.com/office/powerpoint/2010/main" val="3336273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820118" y="843880"/>
            <a:ext cx="3471169" cy="866904"/>
          </a:xfrm>
          <a:prstGeom prst="rect">
            <a:avLst/>
          </a:prstGeom>
          <a:noFill/>
        </p:spPr>
        <p:txBody>
          <a:bodyPr wrap="square">
            <a:spAutoFit/>
          </a:bodyPr>
          <a:lstStyle/>
          <a:p>
            <a:pPr marL="457200" marR="0" lvl="1" indent="0" algn="just" defTabSz="914400" rtl="0" eaLnBrk="1" fontAlgn="auto" latinLnBrk="0" hangingPunct="1">
              <a:lnSpc>
                <a:spcPct val="150000"/>
              </a:lnSpc>
              <a:spcBef>
                <a:spcPts val="0"/>
              </a:spcBef>
              <a:spcAft>
                <a:spcPts val="0"/>
              </a:spcAft>
              <a:buClrTx/>
              <a:buSzTx/>
              <a:buFontTx/>
              <a:buNone/>
              <a:tabLst/>
              <a:defRPr/>
            </a:pPr>
            <a:r>
              <a:rPr lang="tr-TR"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Organizasyon Şeması</a:t>
            </a: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1" indent="0" algn="just" defTabSz="914400" rtl="0" eaLnBrk="1" fontAlgn="auto" latinLnBrk="0" hangingPunct="1">
              <a:lnSpc>
                <a:spcPct val="15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8" name="Metin kutusu 7">
            <a:extLst>
              <a:ext uri="{FF2B5EF4-FFF2-40B4-BE49-F238E27FC236}">
                <a16:creationId xmlns:a16="http://schemas.microsoft.com/office/drawing/2014/main" id="{8EE0857E-132D-4D8C-740F-D665C15D4022}"/>
              </a:ext>
            </a:extLst>
          </p:cNvPr>
          <p:cNvSpPr txBox="1"/>
          <p:nvPr/>
        </p:nvSpPr>
        <p:spPr>
          <a:xfrm>
            <a:off x="6929979" y="843880"/>
            <a:ext cx="2456376" cy="866904"/>
          </a:xfrm>
          <a:prstGeom prst="rect">
            <a:avLst/>
          </a:prstGeom>
          <a:noFill/>
        </p:spPr>
        <p:txBody>
          <a:bodyPr wrap="square">
            <a:spAutoFit/>
          </a:bodyPr>
          <a:lstStyle/>
          <a:p>
            <a:pPr marL="457200" marR="0" lvl="1" indent="0" algn="just" defTabSz="914400" rtl="0" eaLnBrk="1" fontAlgn="auto" latinLnBrk="0" hangingPunct="1">
              <a:lnSpc>
                <a:spcPct val="150000"/>
              </a:lnSpc>
              <a:spcBef>
                <a:spcPts val="0"/>
              </a:spcBef>
              <a:spcAft>
                <a:spcPts val="0"/>
              </a:spcAft>
              <a:buClrTx/>
              <a:buSzTx/>
              <a:buFontTx/>
              <a:buNone/>
              <a:tabLst/>
              <a:defRPr/>
            </a:pPr>
            <a:r>
              <a:rPr lang="tr-TR"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İş akış Süreci</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457200" marR="0" lvl="1" indent="0" algn="just" defTabSz="914400" rtl="0" eaLnBrk="1" fontAlgn="auto" latinLnBrk="0" hangingPunct="1">
              <a:lnSpc>
                <a:spcPct val="15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Resim 15">
            <a:extLst>
              <a:ext uri="{FF2B5EF4-FFF2-40B4-BE49-F238E27FC236}">
                <a16:creationId xmlns:a16="http://schemas.microsoft.com/office/drawing/2014/main" id="{F555F3D3-A3F9-6AD7-EF65-8B6BB3D89D6E}"/>
              </a:ext>
            </a:extLst>
          </p:cNvPr>
          <p:cNvPicPr>
            <a:picLocks noChangeAspect="1"/>
          </p:cNvPicPr>
          <p:nvPr/>
        </p:nvPicPr>
        <p:blipFill>
          <a:blip r:embed="rId4"/>
          <a:stretch>
            <a:fillRect/>
          </a:stretch>
        </p:blipFill>
        <p:spPr>
          <a:xfrm>
            <a:off x="626449" y="2085954"/>
            <a:ext cx="5759162" cy="3839441"/>
          </a:xfrm>
          <a:prstGeom prst="rect">
            <a:avLst/>
          </a:prstGeom>
        </p:spPr>
      </p:pic>
      <p:pic>
        <p:nvPicPr>
          <p:cNvPr id="18" name="Resim 17">
            <a:extLst>
              <a:ext uri="{FF2B5EF4-FFF2-40B4-BE49-F238E27FC236}">
                <a16:creationId xmlns:a16="http://schemas.microsoft.com/office/drawing/2014/main" id="{BCD870CF-484D-8868-3C7B-F0CFF6E2B9AB}"/>
              </a:ext>
            </a:extLst>
          </p:cNvPr>
          <p:cNvPicPr>
            <a:picLocks noChangeAspect="1"/>
          </p:cNvPicPr>
          <p:nvPr/>
        </p:nvPicPr>
        <p:blipFill>
          <a:blip r:embed="rId5"/>
          <a:stretch>
            <a:fillRect/>
          </a:stretch>
        </p:blipFill>
        <p:spPr>
          <a:xfrm>
            <a:off x="6842449" y="1815772"/>
            <a:ext cx="4722668" cy="4379807"/>
          </a:xfrm>
          <a:prstGeom prst="rect">
            <a:avLst/>
          </a:prstGeom>
        </p:spPr>
      </p:pic>
    </p:spTree>
    <p:extLst>
      <p:ext uri="{BB962C8B-B14F-4D97-AF65-F5344CB8AC3E}">
        <p14:creationId xmlns:p14="http://schemas.microsoft.com/office/powerpoint/2010/main" val="379949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64D2C2C-2940-DF16-2188-FF7FEED6CDCC}"/>
              </a:ext>
            </a:extLst>
          </p:cNvPr>
          <p:cNvSpPr txBox="1"/>
          <p:nvPr/>
        </p:nvSpPr>
        <p:spPr>
          <a:xfrm>
            <a:off x="3928354" y="652247"/>
            <a:ext cx="4335292" cy="458074"/>
          </a:xfrm>
          <a:prstGeom prst="rect">
            <a:avLst/>
          </a:prstGeom>
          <a:noFill/>
        </p:spPr>
        <p:txBody>
          <a:bodyPr wrap="square">
            <a:spAutoFit/>
          </a:bodyPr>
          <a:lstStyle/>
          <a:p>
            <a:pPr marL="457200" marR="0" lvl="1" indent="0" algn="just" defTabSz="914400" rtl="0" eaLnBrk="1" fontAlgn="auto"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YÜRÜTÜLEN FAALİYETLER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7" name="Metin kutusu 6">
            <a:extLst>
              <a:ext uri="{FF2B5EF4-FFF2-40B4-BE49-F238E27FC236}">
                <a16:creationId xmlns:a16="http://schemas.microsoft.com/office/drawing/2014/main" id="{F019D78F-D2C4-2AD6-0D95-5067431ABD07}"/>
              </a:ext>
            </a:extLst>
          </p:cNvPr>
          <p:cNvSpPr txBox="1"/>
          <p:nvPr/>
        </p:nvSpPr>
        <p:spPr>
          <a:xfrm>
            <a:off x="-121183" y="1325999"/>
            <a:ext cx="10767527" cy="323165"/>
          </a:xfrm>
          <a:prstGeom prst="rect">
            <a:avLst/>
          </a:prstGeom>
          <a:noFill/>
        </p:spPr>
        <p:txBody>
          <a:bodyPr wrap="square" rtlCol="0">
            <a:spAutoFit/>
          </a:bodyPr>
          <a:lstStyle/>
          <a:p>
            <a:pPr algn="ctr"/>
            <a:r>
              <a:rPr lang="tr-TR" sz="1500" dirty="0">
                <a:solidFill>
                  <a:srgbClr val="00B050"/>
                </a:solidFill>
                <a:latin typeface="Times New Roman" panose="02020603050405020304" pitchFamily="18" charset="0"/>
                <a:cs typeface="Times New Roman" panose="02020603050405020304" pitchFamily="18" charset="0"/>
              </a:rPr>
              <a:t>Yeşil</a:t>
            </a:r>
            <a:r>
              <a:rPr lang="tr-TR" sz="1500" dirty="0">
                <a:latin typeface="Times New Roman" panose="02020603050405020304" pitchFamily="18" charset="0"/>
                <a:cs typeface="Times New Roman" panose="02020603050405020304" pitchFamily="18" charset="0"/>
              </a:rPr>
              <a:t> renkler tamamlanan, </a:t>
            </a:r>
            <a:r>
              <a:rPr lang="tr-TR" sz="1500" dirty="0">
                <a:solidFill>
                  <a:srgbClr val="FF0000"/>
                </a:solidFill>
                <a:latin typeface="Times New Roman" panose="02020603050405020304" pitchFamily="18" charset="0"/>
                <a:cs typeface="Times New Roman" panose="02020603050405020304" pitchFamily="18" charset="0"/>
              </a:rPr>
              <a:t>kırmızı</a:t>
            </a:r>
            <a:r>
              <a:rPr lang="tr-TR" sz="1500" dirty="0">
                <a:latin typeface="Times New Roman" panose="02020603050405020304" pitchFamily="18" charset="0"/>
                <a:cs typeface="Times New Roman" panose="02020603050405020304" pitchFamily="18" charset="0"/>
              </a:rPr>
              <a:t> renkler tamamlanamayan ve iki </a:t>
            </a:r>
            <a:r>
              <a:rPr lang="tr-TR" sz="1500" dirty="0">
                <a:solidFill>
                  <a:srgbClr val="00B050"/>
                </a:solidFill>
                <a:latin typeface="Times New Roman" panose="02020603050405020304" pitchFamily="18" charset="0"/>
                <a:cs typeface="Times New Roman" panose="02020603050405020304" pitchFamily="18" charset="0"/>
              </a:rPr>
              <a:t>ren</a:t>
            </a:r>
            <a:r>
              <a:rPr lang="tr-TR" sz="1500" dirty="0">
                <a:solidFill>
                  <a:srgbClr val="FF0000"/>
                </a:solidFill>
                <a:latin typeface="Times New Roman" panose="02020603050405020304" pitchFamily="18" charset="0"/>
                <a:cs typeface="Times New Roman" panose="02020603050405020304" pitchFamily="18" charset="0"/>
              </a:rPr>
              <a:t>kli </a:t>
            </a:r>
            <a:r>
              <a:rPr lang="tr-TR" sz="1500" dirty="0">
                <a:latin typeface="Times New Roman" panose="02020603050405020304" pitchFamily="18" charset="0"/>
                <a:cs typeface="Times New Roman" panose="02020603050405020304" pitchFamily="18" charset="0"/>
              </a:rPr>
              <a:t>olanalar kısmi olarak tamamlanan faaliyetleri göstermektedir</a:t>
            </a:r>
            <a:r>
              <a:rPr lang="tr-TR" sz="1500" i="1" dirty="0"/>
              <a:t>.</a:t>
            </a:r>
          </a:p>
        </p:txBody>
      </p:sp>
      <p:pic>
        <p:nvPicPr>
          <p:cNvPr id="3" name="Resim 2">
            <a:extLst>
              <a:ext uri="{FF2B5EF4-FFF2-40B4-BE49-F238E27FC236}">
                <a16:creationId xmlns:a16="http://schemas.microsoft.com/office/drawing/2014/main" id="{B9098B4C-2AB2-B977-D1C9-EBEFBFE8924A}"/>
              </a:ext>
            </a:extLst>
          </p:cNvPr>
          <p:cNvPicPr>
            <a:picLocks noChangeAspect="1"/>
          </p:cNvPicPr>
          <p:nvPr/>
        </p:nvPicPr>
        <p:blipFill>
          <a:blip r:embed="rId4"/>
          <a:stretch>
            <a:fillRect/>
          </a:stretch>
        </p:blipFill>
        <p:spPr>
          <a:xfrm>
            <a:off x="170045" y="1871510"/>
            <a:ext cx="11793596" cy="4286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484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pic>
        <p:nvPicPr>
          <p:cNvPr id="7" name="Resim 6">
            <a:extLst>
              <a:ext uri="{FF2B5EF4-FFF2-40B4-BE49-F238E27FC236}">
                <a16:creationId xmlns:a16="http://schemas.microsoft.com/office/drawing/2014/main" id="{413A6D29-705C-416B-5271-3E9B468E2BBF}"/>
              </a:ext>
            </a:extLst>
          </p:cNvPr>
          <p:cNvPicPr>
            <a:picLocks noChangeAspect="1"/>
          </p:cNvPicPr>
          <p:nvPr/>
        </p:nvPicPr>
        <p:blipFill>
          <a:blip r:embed="rId4"/>
          <a:stretch>
            <a:fillRect/>
          </a:stretch>
        </p:blipFill>
        <p:spPr>
          <a:xfrm>
            <a:off x="65315" y="559837"/>
            <a:ext cx="12126686" cy="5714345"/>
          </a:xfrm>
          <a:prstGeom prst="rect">
            <a:avLst/>
          </a:prstGeom>
        </p:spPr>
      </p:pic>
    </p:spTree>
    <p:extLst>
      <p:ext uri="{BB962C8B-B14F-4D97-AF65-F5344CB8AC3E}">
        <p14:creationId xmlns:p14="http://schemas.microsoft.com/office/powerpoint/2010/main" val="576210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6344" y="440161"/>
            <a:ext cx="1375611" cy="1375611"/>
          </a:xfrm>
          <a:prstGeom prst="rect">
            <a:avLst/>
          </a:prstGeom>
        </p:spPr>
      </p:pic>
      <p:sp>
        <p:nvSpPr>
          <p:cNvPr id="2" name="Metin kutusu 1">
            <a:extLst>
              <a:ext uri="{FF2B5EF4-FFF2-40B4-BE49-F238E27FC236}">
                <a16:creationId xmlns:a16="http://schemas.microsoft.com/office/drawing/2014/main" id="{DAA1520A-70D4-4AC8-01C4-573362EA662E}"/>
              </a:ext>
            </a:extLst>
          </p:cNvPr>
          <p:cNvSpPr txBox="1"/>
          <p:nvPr/>
        </p:nvSpPr>
        <p:spPr>
          <a:xfrm>
            <a:off x="1426411" y="882353"/>
            <a:ext cx="8831062" cy="4986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ETKİNLİK ÖRNEKLERİ</a:t>
            </a: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Metin kutusu 4">
            <a:extLst>
              <a:ext uri="{FF2B5EF4-FFF2-40B4-BE49-F238E27FC236}">
                <a16:creationId xmlns:a16="http://schemas.microsoft.com/office/drawing/2014/main" id="{C6BCF692-E265-3C28-AB03-BD18540C6D70}"/>
              </a:ext>
            </a:extLst>
          </p:cNvPr>
          <p:cNvSpPr txBox="1"/>
          <p:nvPr/>
        </p:nvSpPr>
        <p:spPr>
          <a:xfrm>
            <a:off x="337906" y="1815772"/>
            <a:ext cx="11516188" cy="1815882"/>
          </a:xfrm>
          <a:prstGeom prst="rect">
            <a:avLst/>
          </a:prstGeom>
          <a:noFill/>
        </p:spPr>
        <p:txBody>
          <a:bodyPr wrap="square">
            <a:spAutoFit/>
          </a:bodyPr>
          <a:lstStyle/>
          <a:p>
            <a:r>
              <a:rPr lang="tr-TR" sz="1600" b="1" dirty="0">
                <a:latin typeface="Times New Roman" panose="02020603050405020304" pitchFamily="18" charset="0"/>
                <a:cs typeface="Times New Roman" panose="02020603050405020304" pitchFamily="18" charset="0"/>
              </a:rPr>
              <a:t>Haberler/Etkinlikler: </a:t>
            </a:r>
          </a:p>
          <a:p>
            <a:pPr marL="342900" indent="-342900">
              <a:buAutoNum type="arabicPeriod"/>
            </a:pPr>
            <a:r>
              <a:rPr lang="tr-TR" sz="1600" dirty="0">
                <a:latin typeface="Times New Roman" panose="02020603050405020304" pitchFamily="18" charset="0"/>
                <a:cs typeface="Times New Roman" panose="02020603050405020304" pitchFamily="18" charset="0"/>
              </a:rPr>
              <a:t>Oryantasyon bilgilendirme sunumlarında, tüm programlara yönelik yatay geçiş işlemleri hakkında detaylı şekilde bilgilendirme yapılmıştır.</a:t>
            </a:r>
          </a:p>
          <a:p>
            <a:pPr marL="342900" indent="-342900">
              <a:buAutoNum type="arabicPeriod"/>
            </a:pPr>
            <a:r>
              <a:rPr lang="tr-TR" sz="1600" dirty="0">
                <a:solidFill>
                  <a:srgbClr val="FF0000"/>
                </a:solidFill>
                <a:latin typeface="Times New Roman" panose="02020603050405020304" pitchFamily="18" charset="0"/>
                <a:cs typeface="Times New Roman" panose="02020603050405020304" pitchFamily="18" charset="0"/>
              </a:rPr>
              <a:t>Yatay geçiş bilgilendirme rehberi hazırlanarak danışman öğretim elemanları tarafından öğrencilere bilgilendirme yapılması sağlanmıştır.</a:t>
            </a:r>
          </a:p>
          <a:p>
            <a:pPr marL="342900" indent="-342900">
              <a:buAutoNum type="arabicPeriod"/>
            </a:pPr>
            <a:r>
              <a:rPr lang="tr-TR" sz="1600" dirty="0">
                <a:latin typeface="Times New Roman" panose="02020603050405020304" pitchFamily="18" charset="0"/>
                <a:cs typeface="Times New Roman" panose="02020603050405020304" pitchFamily="18" charset="0"/>
              </a:rPr>
              <a:t>Yatay geçiş bilgilendirme sayfası güncel hazırlanıp her dönem güncellenerek öğrencilerin bilgilere ulaşımı sağlanmıştır.</a:t>
            </a:r>
          </a:p>
          <a:p>
            <a:pPr marL="342900" indent="-342900">
              <a:buAutoNum type="arabicPeriod"/>
            </a:pPr>
            <a:r>
              <a:rPr lang="tr-TR" sz="1600" dirty="0">
                <a:solidFill>
                  <a:srgbClr val="FF0000"/>
                </a:solidFill>
                <a:latin typeface="Times New Roman" panose="02020603050405020304" pitchFamily="18" charset="0"/>
                <a:cs typeface="Times New Roman" panose="02020603050405020304" pitchFamily="18" charset="0"/>
              </a:rPr>
              <a:t>Yatay geçiş bilgilendirme toplantıları yapılmıştır.</a:t>
            </a:r>
          </a:p>
        </p:txBody>
      </p:sp>
      <p:pic>
        <p:nvPicPr>
          <p:cNvPr id="9" name="Resim 8">
            <a:extLst>
              <a:ext uri="{FF2B5EF4-FFF2-40B4-BE49-F238E27FC236}">
                <a16:creationId xmlns:a16="http://schemas.microsoft.com/office/drawing/2014/main" id="{CE0624FF-8BD5-15FD-934F-9B292494C04F}"/>
              </a:ext>
            </a:extLst>
          </p:cNvPr>
          <p:cNvPicPr>
            <a:picLocks noChangeAspect="1"/>
          </p:cNvPicPr>
          <p:nvPr/>
        </p:nvPicPr>
        <p:blipFill>
          <a:blip r:embed="rId4"/>
          <a:stretch>
            <a:fillRect/>
          </a:stretch>
        </p:blipFill>
        <p:spPr>
          <a:xfrm>
            <a:off x="5940526" y="3429000"/>
            <a:ext cx="5405498" cy="2723929"/>
          </a:xfrm>
          <a:prstGeom prst="rect">
            <a:avLst/>
          </a:prstGeom>
        </p:spPr>
      </p:pic>
      <p:pic>
        <p:nvPicPr>
          <p:cNvPr id="4" name="Resim 3">
            <a:extLst>
              <a:ext uri="{FF2B5EF4-FFF2-40B4-BE49-F238E27FC236}">
                <a16:creationId xmlns:a16="http://schemas.microsoft.com/office/drawing/2014/main" id="{BB1BA83F-1D76-8A16-0B37-DF481631CD58}"/>
              </a:ext>
            </a:extLst>
          </p:cNvPr>
          <p:cNvPicPr>
            <a:picLocks noChangeAspect="1"/>
          </p:cNvPicPr>
          <p:nvPr/>
        </p:nvPicPr>
        <p:blipFill>
          <a:blip r:embed="rId5"/>
          <a:stretch>
            <a:fillRect/>
          </a:stretch>
        </p:blipFill>
        <p:spPr>
          <a:xfrm>
            <a:off x="657065" y="3631654"/>
            <a:ext cx="4997285" cy="2521275"/>
          </a:xfrm>
          <a:prstGeom prst="rect">
            <a:avLst/>
          </a:prstGeom>
        </p:spPr>
      </p:pic>
    </p:spTree>
    <p:extLst>
      <p:ext uri="{BB962C8B-B14F-4D97-AF65-F5344CB8AC3E}">
        <p14:creationId xmlns:p14="http://schemas.microsoft.com/office/powerpoint/2010/main" val="1341999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9408" y="-169135"/>
            <a:ext cx="1375611" cy="1375611"/>
          </a:xfrm>
          <a:prstGeom prst="rect">
            <a:avLst/>
          </a:prstGeom>
        </p:spPr>
      </p:pic>
      <p:pic>
        <p:nvPicPr>
          <p:cNvPr id="5" name="Resim 4">
            <a:extLst>
              <a:ext uri="{FF2B5EF4-FFF2-40B4-BE49-F238E27FC236}">
                <a16:creationId xmlns:a16="http://schemas.microsoft.com/office/drawing/2014/main" id="{32907AB7-1AB0-FDA7-F862-D14FA58B8BAB}"/>
              </a:ext>
            </a:extLst>
          </p:cNvPr>
          <p:cNvPicPr>
            <a:picLocks noChangeAspect="1"/>
          </p:cNvPicPr>
          <p:nvPr/>
        </p:nvPicPr>
        <p:blipFill>
          <a:blip r:embed="rId4"/>
          <a:stretch>
            <a:fillRect/>
          </a:stretch>
        </p:blipFill>
        <p:spPr>
          <a:xfrm>
            <a:off x="1" y="1119673"/>
            <a:ext cx="12192000" cy="5219656"/>
          </a:xfrm>
          <a:prstGeom prst="rect">
            <a:avLst/>
          </a:prstGeom>
        </p:spPr>
      </p:pic>
    </p:spTree>
    <p:extLst>
      <p:ext uri="{BB962C8B-B14F-4D97-AF65-F5344CB8AC3E}">
        <p14:creationId xmlns:p14="http://schemas.microsoft.com/office/powerpoint/2010/main" val="21920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7616" y="-51065"/>
            <a:ext cx="1375611" cy="1375611"/>
          </a:xfrm>
          <a:prstGeom prst="rect">
            <a:avLst/>
          </a:prstGeom>
        </p:spPr>
      </p:pic>
      <p:pic>
        <p:nvPicPr>
          <p:cNvPr id="4" name="Resim 3">
            <a:extLst>
              <a:ext uri="{FF2B5EF4-FFF2-40B4-BE49-F238E27FC236}">
                <a16:creationId xmlns:a16="http://schemas.microsoft.com/office/drawing/2014/main" id="{E7D7CB77-3407-30E4-D389-4D781225BD75}"/>
              </a:ext>
            </a:extLst>
          </p:cNvPr>
          <p:cNvPicPr>
            <a:picLocks noChangeAspect="1"/>
          </p:cNvPicPr>
          <p:nvPr/>
        </p:nvPicPr>
        <p:blipFill>
          <a:blip r:embed="rId4"/>
          <a:stretch>
            <a:fillRect/>
          </a:stretch>
        </p:blipFill>
        <p:spPr>
          <a:xfrm>
            <a:off x="0" y="0"/>
            <a:ext cx="12191999" cy="6221259"/>
          </a:xfrm>
          <a:prstGeom prst="rect">
            <a:avLst/>
          </a:prstGeom>
        </p:spPr>
      </p:pic>
    </p:spTree>
    <p:extLst>
      <p:ext uri="{BB962C8B-B14F-4D97-AF65-F5344CB8AC3E}">
        <p14:creationId xmlns:p14="http://schemas.microsoft.com/office/powerpoint/2010/main" val="27928126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19748C3-BA39-40D9-808E-6DF6235D50E4}">
  <we:reference id="wa200005566" version="3.0.0.3" store="tr-TR"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621</TotalTime>
  <Words>298</Words>
  <Application>Microsoft Office PowerPoint</Application>
  <PresentationFormat>Geniş ekran</PresentationFormat>
  <Paragraphs>32</Paragraphs>
  <Slides>11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11</vt:i4>
      </vt:variant>
    </vt:vector>
  </HeadingPairs>
  <TitlesOfParts>
    <vt:vector size="17" baseType="lpstr">
      <vt:lpstr>Arial</vt:lpstr>
      <vt:lpstr>Calibri</vt:lpstr>
      <vt:lpstr>Calibri Light</vt:lpstr>
      <vt:lpstr>Tahoma</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TRÜ</dc:creator>
  <cp:lastModifiedBy>Galip Usta</cp:lastModifiedBy>
  <cp:revision>12</cp:revision>
  <dcterms:created xsi:type="dcterms:W3CDTF">2024-08-15T14:31:13Z</dcterms:created>
  <dcterms:modified xsi:type="dcterms:W3CDTF">2026-06-17T19:19:10Z</dcterms:modified>
</cp:coreProperties>
</file>