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95025D35-E5A2-4A40-9E7C-450C5D3FC7B3}" type="datetimeFigureOut">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234048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025D35-E5A2-4A40-9E7C-450C5D3FC7B3}" type="datetimeFigureOut">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145871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025D35-E5A2-4A40-9E7C-450C5D3FC7B3}" type="datetimeFigureOut">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83347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025D35-E5A2-4A40-9E7C-450C5D3FC7B3}" type="datetimeFigureOut">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88826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95025D35-E5A2-4A40-9E7C-450C5D3FC7B3}" type="datetimeFigureOut">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108483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5025D35-E5A2-4A40-9E7C-450C5D3FC7B3}" type="datetimeFigureOut">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259134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5025D35-E5A2-4A40-9E7C-450C5D3FC7B3}" type="datetimeFigureOut">
              <a:rPr lang="tr-TR" smtClean="0"/>
              <a:t>21.10.2025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412008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5025D35-E5A2-4A40-9E7C-450C5D3FC7B3}" type="datetimeFigureOut">
              <a:rPr lang="tr-TR" smtClean="0"/>
              <a:t>21.10.2025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175086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5025D35-E5A2-4A40-9E7C-450C5D3FC7B3}" type="datetimeFigureOut">
              <a:rPr lang="tr-TR" smtClean="0"/>
              <a:t>21.10.2025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335230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95025D35-E5A2-4A40-9E7C-450C5D3FC7B3}" type="datetimeFigureOut">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318614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95025D35-E5A2-4A40-9E7C-450C5D3FC7B3}" type="datetimeFigureOut">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58D672-672A-47D5-96E0-ABFA4D66D3C9}" type="slidenum">
              <a:rPr lang="tr-TR" smtClean="0"/>
              <a:t>‹#›</a:t>
            </a:fld>
            <a:endParaRPr lang="tr-TR"/>
          </a:p>
        </p:txBody>
      </p:sp>
    </p:spTree>
    <p:extLst>
      <p:ext uri="{BB962C8B-B14F-4D97-AF65-F5344CB8AC3E}">
        <p14:creationId xmlns:p14="http://schemas.microsoft.com/office/powerpoint/2010/main" val="341365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25D35-E5A2-4A40-9E7C-450C5D3FC7B3}" type="datetimeFigureOut">
              <a:rPr lang="tr-TR" smtClean="0"/>
              <a:t>21.10.2025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8D672-672A-47D5-96E0-ABFA4D66D3C9}" type="slidenum">
              <a:rPr lang="tr-TR" smtClean="0"/>
              <a:t>‹#›</a:t>
            </a:fld>
            <a:endParaRPr lang="tr-TR"/>
          </a:p>
        </p:txBody>
      </p:sp>
    </p:spTree>
    <p:extLst>
      <p:ext uri="{BB962C8B-B14F-4D97-AF65-F5344CB8AC3E}">
        <p14:creationId xmlns:p14="http://schemas.microsoft.com/office/powerpoint/2010/main" val="381900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5.png"/><Relationship Id="rId7" Type="http://schemas.openxmlformats.org/officeDocument/2006/relationships/image" Target="../media/image13.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6C9DBDA-5FB6-7923-E61A-AB4ABBDDB67A}"/>
              </a:ext>
            </a:extLst>
          </p:cNvPr>
          <p:cNvSpPr txBox="1"/>
          <p:nvPr/>
        </p:nvSpPr>
        <p:spPr>
          <a:xfrm>
            <a:off x="2263741" y="345591"/>
            <a:ext cx="6094476" cy="451406"/>
          </a:xfrm>
          <a:prstGeom prst="rect">
            <a:avLst/>
          </a:prstGeom>
          <a:noFill/>
        </p:spPr>
        <p:txBody>
          <a:bodyPr wrap="square">
            <a:spAutoFit/>
          </a:bodyPr>
          <a:lstStyle/>
          <a:p>
            <a:pPr algn="just">
              <a:lnSpc>
                <a:spcPct val="150000"/>
              </a:lnSpc>
            </a:pP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TRABZON ÜNİVERSİTESİ</a:t>
            </a:r>
          </a:p>
        </p:txBody>
      </p:sp>
      <p:sp>
        <p:nvSpPr>
          <p:cNvPr id="5" name="Metin kutusu 4">
            <a:extLst>
              <a:ext uri="{FF2B5EF4-FFF2-40B4-BE49-F238E27FC236}">
                <a16:creationId xmlns:a16="http://schemas.microsoft.com/office/drawing/2014/main" id="{B6C9DBDA-5FB6-7923-E61A-AB4ABBDDB67A}"/>
              </a:ext>
            </a:extLst>
          </p:cNvPr>
          <p:cNvSpPr txBox="1"/>
          <p:nvPr/>
        </p:nvSpPr>
        <p:spPr>
          <a:xfrm>
            <a:off x="2263741" y="796997"/>
            <a:ext cx="6094476" cy="451406"/>
          </a:xfrm>
          <a:prstGeom prst="rect">
            <a:avLst/>
          </a:prstGeom>
          <a:noFill/>
        </p:spPr>
        <p:txBody>
          <a:bodyPr wrap="square">
            <a:spAutoFit/>
          </a:bodyPr>
          <a:lstStyle/>
          <a:p>
            <a:pPr algn="just">
              <a:lnSpc>
                <a:spcPct val="150000"/>
              </a:lnSpc>
            </a:pP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TONYA MESLEK YÜKSEKOKULU</a:t>
            </a:r>
          </a:p>
        </p:txBody>
      </p:sp>
      <p:sp>
        <p:nvSpPr>
          <p:cNvPr id="6" name="Metin kutusu 5">
            <a:extLst>
              <a:ext uri="{FF2B5EF4-FFF2-40B4-BE49-F238E27FC236}">
                <a16:creationId xmlns:a16="http://schemas.microsoft.com/office/drawing/2014/main" id="{B6C9DBDA-5FB6-7923-E61A-AB4ABBDDB67A}"/>
              </a:ext>
            </a:extLst>
          </p:cNvPr>
          <p:cNvSpPr txBox="1"/>
          <p:nvPr/>
        </p:nvSpPr>
        <p:spPr>
          <a:xfrm>
            <a:off x="616215" y="2653068"/>
            <a:ext cx="7560375" cy="1401987"/>
          </a:xfrm>
          <a:prstGeom prst="rect">
            <a:avLst/>
          </a:prstGeom>
          <a:noFill/>
        </p:spPr>
        <p:txBody>
          <a:bodyPr wrap="square">
            <a:spAutoFit/>
          </a:bodyPr>
          <a:lstStyle/>
          <a:p>
            <a:pPr algn="just">
              <a:lnSpc>
                <a:spcPct val="150000"/>
              </a:lnSpc>
            </a:pPr>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İÇ KONTROL KOMİSYONU</a:t>
            </a:r>
          </a:p>
          <a:p>
            <a:pPr algn="just">
              <a:lnSpc>
                <a:spcPct val="150000"/>
              </a:lnSpc>
            </a:pP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İÇ KONTROL BİLGİLENDİRME SUNUMU</a:t>
            </a:r>
          </a:p>
        </p:txBody>
      </p:sp>
      <p:sp>
        <p:nvSpPr>
          <p:cNvPr id="7" name="Metin kutusu 6">
            <a:extLst>
              <a:ext uri="{FF2B5EF4-FFF2-40B4-BE49-F238E27FC236}">
                <a16:creationId xmlns:a16="http://schemas.microsoft.com/office/drawing/2014/main" id="{B6C9DBDA-5FB6-7923-E61A-AB4ABBDDB67A}"/>
              </a:ext>
            </a:extLst>
          </p:cNvPr>
          <p:cNvSpPr txBox="1"/>
          <p:nvPr/>
        </p:nvSpPr>
        <p:spPr>
          <a:xfrm>
            <a:off x="616216" y="4894149"/>
            <a:ext cx="6094476" cy="570990"/>
          </a:xfrm>
          <a:prstGeom prst="rect">
            <a:avLst/>
          </a:prstGeom>
          <a:noFill/>
        </p:spPr>
        <p:txBody>
          <a:bodyPr wrap="square">
            <a:spAutoFit/>
          </a:bodyPr>
          <a:lstStyle/>
          <a:p>
            <a:pPr algn="just">
              <a:lnSpc>
                <a:spcPct val="150000"/>
              </a:lnSpc>
            </a:pP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Öğr. Gör. Dr. Demet CEYLAN</a:t>
            </a:r>
            <a:endParaRPr lang="tr-T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782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138ABF-2F9C-52F4-3E95-563C29B2149A}"/>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E3C0F94C-F4A1-59EE-1C98-C4FD1CE283E1}"/>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COSO Piramidi</a:t>
            </a:r>
          </a:p>
        </p:txBody>
      </p:sp>
      <p:pic>
        <p:nvPicPr>
          <p:cNvPr id="6" name="Resim 5">
            <a:extLst>
              <a:ext uri="{FF2B5EF4-FFF2-40B4-BE49-F238E27FC236}">
                <a16:creationId xmlns:a16="http://schemas.microsoft.com/office/drawing/2014/main" id="{917CC861-C5E6-EBFC-B981-0D8FB513C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pic>
        <p:nvPicPr>
          <p:cNvPr id="3" name="Picture 2">
            <a:extLst>
              <a:ext uri="{FF2B5EF4-FFF2-40B4-BE49-F238E27FC236}">
                <a16:creationId xmlns:a16="http://schemas.microsoft.com/office/drawing/2014/main" id="{42BBBA5D-1B7F-DDEF-78E2-EAC8553D038F}"/>
              </a:ext>
            </a:extLst>
          </p:cNvPr>
          <p:cNvPicPr>
            <a:picLocks noChangeAspect="1"/>
          </p:cNvPicPr>
          <p:nvPr/>
        </p:nvPicPr>
        <p:blipFill>
          <a:blip r:embed="rId4"/>
          <a:stretch>
            <a:fillRect/>
          </a:stretch>
        </p:blipFill>
        <p:spPr>
          <a:xfrm>
            <a:off x="3235105" y="1815773"/>
            <a:ext cx="5721790" cy="4439254"/>
          </a:xfrm>
          <a:prstGeom prst="rect">
            <a:avLst/>
          </a:prstGeom>
        </p:spPr>
      </p:pic>
    </p:spTree>
    <p:extLst>
      <p:ext uri="{BB962C8B-B14F-4D97-AF65-F5344CB8AC3E}">
        <p14:creationId xmlns:p14="http://schemas.microsoft.com/office/powerpoint/2010/main" val="111955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6CD6160-A1A2-408D-41F9-AC8468F002DE}"/>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8A466195-2A3B-3927-7120-0E291C950C82}"/>
              </a:ext>
            </a:extLst>
          </p:cNvPr>
          <p:cNvSpPr txBox="1"/>
          <p:nvPr/>
        </p:nvSpPr>
        <p:spPr>
          <a:xfrm>
            <a:off x="602332" y="2080670"/>
            <a:ext cx="10993320" cy="389497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Sağlam bir iç kontrol sistemi için kontrol ortamı uygun bir zemin sağlar</a:t>
            </a:r>
          </a:p>
          <a:p>
            <a:pPr marL="342900" indent="-342900" algn="just">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Risk değerlendirme sonuçlarına göre, belirlenen kontrol faaliyetleri gerçekleştirilerek kurumun hedefleri önündeki engeller bertaraf edilir veya en aza indirilir</a:t>
            </a:r>
          </a:p>
          <a:p>
            <a:pPr marL="342900" indent="-342900" algn="just">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Bilgi ve iletişim kanalları kullanılarak tüm bileşenler desteklenir, yönetici ve personele gerekli bilgi sağlanır</a:t>
            </a:r>
          </a:p>
          <a:p>
            <a:pPr marL="342900" indent="-342900" algn="just">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Sistem, yönetim tarafından izleme yapılarak geliştirilir.</a:t>
            </a:r>
          </a:p>
        </p:txBody>
      </p:sp>
      <p:pic>
        <p:nvPicPr>
          <p:cNvPr id="6" name="Resim 5">
            <a:extLst>
              <a:ext uri="{FF2B5EF4-FFF2-40B4-BE49-F238E27FC236}">
                <a16:creationId xmlns:a16="http://schemas.microsoft.com/office/drawing/2014/main" id="{5FE2F820-81E2-8C5B-D062-114539F30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231937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15429A-63FF-8BC7-323E-47B323A65BBA}"/>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105EC85F-E541-4DB8-6CD8-F128EA7F48DB}"/>
              </a:ext>
            </a:extLst>
          </p:cNvPr>
          <p:cNvSpPr txBox="1"/>
          <p:nvPr/>
        </p:nvSpPr>
        <p:spPr>
          <a:xfrm>
            <a:off x="602332" y="2412334"/>
            <a:ext cx="7547755" cy="2342308"/>
          </a:xfrm>
          <a:prstGeom prst="rect">
            <a:avLst/>
          </a:prstGeom>
          <a:noFill/>
        </p:spPr>
        <p:txBody>
          <a:bodyPr wrap="square">
            <a:spAutoFit/>
          </a:bodyPr>
          <a:lstStyle/>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Kamu</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İç Kontrol Standartları, COSO modeli çerçevesinde hazırlanmıştır</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5 bileşen</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18 Standart</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79 Genel Şart</a:t>
            </a:r>
          </a:p>
        </p:txBody>
      </p:sp>
      <p:sp>
        <p:nvSpPr>
          <p:cNvPr id="5" name="Metin kutusu 4">
            <a:extLst>
              <a:ext uri="{FF2B5EF4-FFF2-40B4-BE49-F238E27FC236}">
                <a16:creationId xmlns:a16="http://schemas.microsoft.com/office/drawing/2014/main" id="{ED9AA98D-8E0D-B8A4-ABB3-D554DAB4960A}"/>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a:latin typeface="Tahoma" panose="020B0604030504040204" pitchFamily="34" charset="0"/>
                <a:ea typeface="Tahoma" panose="020B0604030504040204" pitchFamily="34" charset="0"/>
                <a:cs typeface="Tahoma" panose="020B0604030504040204" pitchFamily="34" charset="0"/>
              </a:rPr>
              <a:t>Kamu İç Kontrol Standartları</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81E1BCC5-57E6-E0D7-6E60-2590DECDA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pic>
        <p:nvPicPr>
          <p:cNvPr id="3" name="Picture 2">
            <a:extLst>
              <a:ext uri="{FF2B5EF4-FFF2-40B4-BE49-F238E27FC236}">
                <a16:creationId xmlns:a16="http://schemas.microsoft.com/office/drawing/2014/main" id="{08DDAE38-0A7B-214B-C205-1C952F1C50D3}"/>
              </a:ext>
            </a:extLst>
          </p:cNvPr>
          <p:cNvPicPr>
            <a:picLocks noChangeAspect="1"/>
          </p:cNvPicPr>
          <p:nvPr/>
        </p:nvPicPr>
        <p:blipFill>
          <a:blip r:embed="rId4"/>
          <a:stretch>
            <a:fillRect/>
          </a:stretch>
        </p:blipFill>
        <p:spPr>
          <a:xfrm>
            <a:off x="8221779" y="2103783"/>
            <a:ext cx="3367889" cy="3657600"/>
          </a:xfrm>
          <a:prstGeom prst="rect">
            <a:avLst/>
          </a:prstGeom>
        </p:spPr>
      </p:pic>
    </p:spTree>
    <p:extLst>
      <p:ext uri="{BB962C8B-B14F-4D97-AF65-F5344CB8AC3E}">
        <p14:creationId xmlns:p14="http://schemas.microsoft.com/office/powerpoint/2010/main" val="97894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FFF68A-C420-75D5-B18F-546CA9C3E4F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7E7CE1DC-67A6-0EA7-4B68-F8A02A7E238E}"/>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Kamu İç Kontrol Standartları</a:t>
            </a:r>
          </a:p>
        </p:txBody>
      </p:sp>
      <p:pic>
        <p:nvPicPr>
          <p:cNvPr id="6" name="Resim 5">
            <a:extLst>
              <a:ext uri="{FF2B5EF4-FFF2-40B4-BE49-F238E27FC236}">
                <a16:creationId xmlns:a16="http://schemas.microsoft.com/office/drawing/2014/main" id="{C467EF70-45D8-00D4-5BD7-E0D28764EF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pic>
        <p:nvPicPr>
          <p:cNvPr id="7" name="Picture 6">
            <a:extLst>
              <a:ext uri="{FF2B5EF4-FFF2-40B4-BE49-F238E27FC236}">
                <a16:creationId xmlns:a16="http://schemas.microsoft.com/office/drawing/2014/main" id="{8FC5D9E0-01EB-16F8-AD31-A24A568093E8}"/>
              </a:ext>
            </a:extLst>
          </p:cNvPr>
          <p:cNvPicPr>
            <a:picLocks noChangeAspect="1"/>
          </p:cNvPicPr>
          <p:nvPr/>
        </p:nvPicPr>
        <p:blipFill>
          <a:blip r:embed="rId4"/>
          <a:stretch>
            <a:fillRect/>
          </a:stretch>
        </p:blipFill>
        <p:spPr>
          <a:xfrm>
            <a:off x="602331" y="2203829"/>
            <a:ext cx="2218205" cy="1225171"/>
          </a:xfrm>
          <a:prstGeom prst="rect">
            <a:avLst/>
          </a:prstGeom>
        </p:spPr>
      </p:pic>
      <p:pic>
        <p:nvPicPr>
          <p:cNvPr id="9" name="Picture 8">
            <a:extLst>
              <a:ext uri="{FF2B5EF4-FFF2-40B4-BE49-F238E27FC236}">
                <a16:creationId xmlns:a16="http://schemas.microsoft.com/office/drawing/2014/main" id="{4E55FCDE-A8DB-404D-E30F-889A8B22F424}"/>
              </a:ext>
            </a:extLst>
          </p:cNvPr>
          <p:cNvPicPr>
            <a:picLocks noChangeAspect="1"/>
          </p:cNvPicPr>
          <p:nvPr/>
        </p:nvPicPr>
        <p:blipFill>
          <a:blip r:embed="rId5"/>
          <a:stretch>
            <a:fillRect/>
          </a:stretch>
        </p:blipFill>
        <p:spPr>
          <a:xfrm>
            <a:off x="4866827" y="2190247"/>
            <a:ext cx="2150299" cy="1225171"/>
          </a:xfrm>
          <a:prstGeom prst="rect">
            <a:avLst/>
          </a:prstGeom>
        </p:spPr>
      </p:pic>
      <p:pic>
        <p:nvPicPr>
          <p:cNvPr id="13" name="Picture 12">
            <a:extLst>
              <a:ext uri="{FF2B5EF4-FFF2-40B4-BE49-F238E27FC236}">
                <a16:creationId xmlns:a16="http://schemas.microsoft.com/office/drawing/2014/main" id="{41DDBE90-2808-0F67-BBE9-358628C00143}"/>
              </a:ext>
            </a:extLst>
          </p:cNvPr>
          <p:cNvPicPr>
            <a:picLocks noChangeAspect="1"/>
          </p:cNvPicPr>
          <p:nvPr/>
        </p:nvPicPr>
        <p:blipFill>
          <a:blip r:embed="rId6"/>
          <a:stretch>
            <a:fillRect/>
          </a:stretch>
        </p:blipFill>
        <p:spPr>
          <a:xfrm>
            <a:off x="9063417" y="2190246"/>
            <a:ext cx="2172468" cy="1225171"/>
          </a:xfrm>
          <a:prstGeom prst="rect">
            <a:avLst/>
          </a:prstGeom>
        </p:spPr>
      </p:pic>
      <p:pic>
        <p:nvPicPr>
          <p:cNvPr id="15" name="Picture 14">
            <a:extLst>
              <a:ext uri="{FF2B5EF4-FFF2-40B4-BE49-F238E27FC236}">
                <a16:creationId xmlns:a16="http://schemas.microsoft.com/office/drawing/2014/main" id="{93E0D8F3-9831-EC09-A8B8-6B0D1F36B61B}"/>
              </a:ext>
            </a:extLst>
          </p:cNvPr>
          <p:cNvPicPr>
            <a:picLocks noChangeAspect="1"/>
          </p:cNvPicPr>
          <p:nvPr/>
        </p:nvPicPr>
        <p:blipFill>
          <a:blip r:embed="rId7"/>
          <a:stretch>
            <a:fillRect/>
          </a:stretch>
        </p:blipFill>
        <p:spPr>
          <a:xfrm>
            <a:off x="2025744" y="4395293"/>
            <a:ext cx="2261855" cy="1225171"/>
          </a:xfrm>
          <a:prstGeom prst="rect">
            <a:avLst/>
          </a:prstGeom>
        </p:spPr>
      </p:pic>
      <p:pic>
        <p:nvPicPr>
          <p:cNvPr id="17" name="Picture 16">
            <a:extLst>
              <a:ext uri="{FF2B5EF4-FFF2-40B4-BE49-F238E27FC236}">
                <a16:creationId xmlns:a16="http://schemas.microsoft.com/office/drawing/2014/main" id="{4E3E037B-E3E0-FC73-75FA-E1F5ABFE9D5B}"/>
              </a:ext>
            </a:extLst>
          </p:cNvPr>
          <p:cNvPicPr>
            <a:picLocks noChangeAspect="1"/>
          </p:cNvPicPr>
          <p:nvPr/>
        </p:nvPicPr>
        <p:blipFill>
          <a:blip r:embed="rId8"/>
          <a:stretch>
            <a:fillRect/>
          </a:stretch>
        </p:blipFill>
        <p:spPr>
          <a:xfrm>
            <a:off x="7243729" y="4395294"/>
            <a:ext cx="2189665" cy="1225170"/>
          </a:xfrm>
          <a:prstGeom prst="rect">
            <a:avLst/>
          </a:prstGeom>
        </p:spPr>
      </p:pic>
    </p:spTree>
    <p:extLst>
      <p:ext uri="{BB962C8B-B14F-4D97-AF65-F5344CB8AC3E}">
        <p14:creationId xmlns:p14="http://schemas.microsoft.com/office/powerpoint/2010/main" val="3573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032FBA-2B14-69FD-8615-4D3B48B51FE9}"/>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615F9A9-509F-E899-5A59-1028D758C575}"/>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a:latin typeface="Tahoma" panose="020B0604030504040204" pitchFamily="34" charset="0"/>
                <a:ea typeface="Tahoma" panose="020B0604030504040204" pitchFamily="34" charset="0"/>
                <a:cs typeface="Tahoma" panose="020B0604030504040204" pitchFamily="34" charset="0"/>
              </a:rPr>
              <a:t>Kamu İç Kontrol Standartları</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6317489C-F995-0E40-6892-9CDFBD076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pic>
        <p:nvPicPr>
          <p:cNvPr id="7" name="Picture 6">
            <a:extLst>
              <a:ext uri="{FF2B5EF4-FFF2-40B4-BE49-F238E27FC236}">
                <a16:creationId xmlns:a16="http://schemas.microsoft.com/office/drawing/2014/main" id="{59FCCD2A-7D2F-419E-B4FE-8E2EA5A64C2D}"/>
              </a:ext>
            </a:extLst>
          </p:cNvPr>
          <p:cNvPicPr>
            <a:picLocks noChangeAspect="1"/>
          </p:cNvPicPr>
          <p:nvPr/>
        </p:nvPicPr>
        <p:blipFill>
          <a:blip r:embed="rId4"/>
          <a:stretch>
            <a:fillRect/>
          </a:stretch>
        </p:blipFill>
        <p:spPr>
          <a:xfrm>
            <a:off x="486603" y="1834936"/>
            <a:ext cx="10958630" cy="1330690"/>
          </a:xfrm>
          <a:prstGeom prst="rect">
            <a:avLst/>
          </a:prstGeom>
        </p:spPr>
      </p:pic>
      <p:pic>
        <p:nvPicPr>
          <p:cNvPr id="9" name="Picture 8">
            <a:extLst>
              <a:ext uri="{FF2B5EF4-FFF2-40B4-BE49-F238E27FC236}">
                <a16:creationId xmlns:a16="http://schemas.microsoft.com/office/drawing/2014/main" id="{9AE486FD-029D-F8DD-C79E-7E9C6CC9A730}"/>
              </a:ext>
            </a:extLst>
          </p:cNvPr>
          <p:cNvPicPr>
            <a:picLocks noChangeAspect="1"/>
          </p:cNvPicPr>
          <p:nvPr/>
        </p:nvPicPr>
        <p:blipFill>
          <a:blip r:embed="rId5"/>
          <a:stretch>
            <a:fillRect/>
          </a:stretch>
        </p:blipFill>
        <p:spPr>
          <a:xfrm>
            <a:off x="486603" y="3429000"/>
            <a:ext cx="7398440" cy="1330690"/>
          </a:xfrm>
          <a:prstGeom prst="rect">
            <a:avLst/>
          </a:prstGeom>
        </p:spPr>
      </p:pic>
      <p:pic>
        <p:nvPicPr>
          <p:cNvPr id="11" name="Picture 10">
            <a:extLst>
              <a:ext uri="{FF2B5EF4-FFF2-40B4-BE49-F238E27FC236}">
                <a16:creationId xmlns:a16="http://schemas.microsoft.com/office/drawing/2014/main" id="{61B9197E-4DC1-40F3-8AB4-D9CAD266ABE4}"/>
              </a:ext>
            </a:extLst>
          </p:cNvPr>
          <p:cNvPicPr>
            <a:picLocks noChangeAspect="1"/>
          </p:cNvPicPr>
          <p:nvPr/>
        </p:nvPicPr>
        <p:blipFill>
          <a:blip r:embed="rId6"/>
          <a:stretch>
            <a:fillRect/>
          </a:stretch>
        </p:blipFill>
        <p:spPr>
          <a:xfrm>
            <a:off x="486603" y="5023063"/>
            <a:ext cx="11535351" cy="1218711"/>
          </a:xfrm>
          <a:prstGeom prst="rect">
            <a:avLst/>
          </a:prstGeom>
        </p:spPr>
      </p:pic>
    </p:spTree>
    <p:extLst>
      <p:ext uri="{BB962C8B-B14F-4D97-AF65-F5344CB8AC3E}">
        <p14:creationId xmlns:p14="http://schemas.microsoft.com/office/powerpoint/2010/main" val="286553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08B25E9-7BDE-3A81-4E8C-7C87832E8D4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0390EE3E-C713-A98E-0721-7A6CF3D518B7}"/>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a:latin typeface="Tahoma" panose="020B0604030504040204" pitchFamily="34" charset="0"/>
                <a:ea typeface="Tahoma" panose="020B0604030504040204" pitchFamily="34" charset="0"/>
                <a:cs typeface="Tahoma" panose="020B0604030504040204" pitchFamily="34" charset="0"/>
              </a:rPr>
              <a:t>Kamu İç Kontrol Standartları</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1B282D5D-2BEB-B71D-5ECE-CF89D5F7A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pic>
        <p:nvPicPr>
          <p:cNvPr id="9" name="Picture 8">
            <a:extLst>
              <a:ext uri="{FF2B5EF4-FFF2-40B4-BE49-F238E27FC236}">
                <a16:creationId xmlns:a16="http://schemas.microsoft.com/office/drawing/2014/main" id="{03024647-1E5B-5DDA-5A37-FE36D7316B71}"/>
              </a:ext>
            </a:extLst>
          </p:cNvPr>
          <p:cNvPicPr>
            <a:picLocks noChangeAspect="1"/>
          </p:cNvPicPr>
          <p:nvPr/>
        </p:nvPicPr>
        <p:blipFill>
          <a:blip r:embed="rId4"/>
          <a:stretch>
            <a:fillRect/>
          </a:stretch>
        </p:blipFill>
        <p:spPr>
          <a:xfrm>
            <a:off x="602332" y="2022169"/>
            <a:ext cx="11335028" cy="1375611"/>
          </a:xfrm>
          <a:prstGeom prst="rect">
            <a:avLst/>
          </a:prstGeom>
        </p:spPr>
      </p:pic>
      <p:pic>
        <p:nvPicPr>
          <p:cNvPr id="11" name="Picture 10">
            <a:extLst>
              <a:ext uri="{FF2B5EF4-FFF2-40B4-BE49-F238E27FC236}">
                <a16:creationId xmlns:a16="http://schemas.microsoft.com/office/drawing/2014/main" id="{5B51F3FD-0C02-88CD-8C68-4B44E2346D12}"/>
              </a:ext>
            </a:extLst>
          </p:cNvPr>
          <p:cNvPicPr>
            <a:picLocks noChangeAspect="1"/>
          </p:cNvPicPr>
          <p:nvPr/>
        </p:nvPicPr>
        <p:blipFill>
          <a:blip r:embed="rId5"/>
          <a:stretch>
            <a:fillRect/>
          </a:stretch>
        </p:blipFill>
        <p:spPr>
          <a:xfrm>
            <a:off x="602332" y="4010324"/>
            <a:ext cx="6223518" cy="1197780"/>
          </a:xfrm>
          <a:prstGeom prst="rect">
            <a:avLst/>
          </a:prstGeom>
        </p:spPr>
      </p:pic>
    </p:spTree>
    <p:extLst>
      <p:ext uri="{BB962C8B-B14F-4D97-AF65-F5344CB8AC3E}">
        <p14:creationId xmlns:p14="http://schemas.microsoft.com/office/powerpoint/2010/main" val="188163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620FC1-0F43-C564-8955-5C071FE20CE9}"/>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96554B7A-F8AC-4237-D8A3-BF003BD1839A}"/>
              </a:ext>
            </a:extLst>
          </p:cNvPr>
          <p:cNvSpPr txBox="1"/>
          <p:nvPr/>
        </p:nvSpPr>
        <p:spPr>
          <a:xfrm>
            <a:off x="602332" y="1771631"/>
            <a:ext cx="11072833" cy="4646208"/>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2000" b="1" dirty="0">
                <a:latin typeface="Tahoma" panose="020B0604030504040204" pitchFamily="34" charset="0"/>
                <a:ea typeface="Tahoma" panose="020B0604030504040204" pitchFamily="34" charset="0"/>
                <a:cs typeface="Tahoma" panose="020B0604030504040204" pitchFamily="34" charset="0"/>
              </a:rPr>
              <a:t>Kontrol ortamı </a:t>
            </a:r>
            <a:r>
              <a:rPr lang="tr-TR" sz="2000" dirty="0">
                <a:latin typeface="Tahoma" panose="020B0604030504040204" pitchFamily="34" charset="0"/>
                <a:ea typeface="Tahoma" panose="020B0604030504040204" pitchFamily="34" charset="0"/>
                <a:cs typeface="Tahoma" panose="020B0604030504040204" pitchFamily="34" charset="0"/>
              </a:rPr>
              <a:t>iç kontrolün temel unsurudur.</a:t>
            </a:r>
          </a:p>
          <a:p>
            <a:pPr marL="342900" indent="-342900" algn="just">
              <a:lnSpc>
                <a:spcPct val="150000"/>
              </a:lnSpc>
              <a:buFont typeface="Arial" panose="020B0604020202020204" pitchFamily="34" charset="0"/>
              <a:buChar char="•"/>
            </a:pPr>
            <a:r>
              <a:rPr lang="tr-TR" sz="2000" dirty="0">
                <a:latin typeface="Tahoma" panose="020B0604030504040204" pitchFamily="34" charset="0"/>
                <a:ea typeface="Tahoma" panose="020B0604030504040204" pitchFamily="34" charset="0"/>
                <a:cs typeface="Tahoma" panose="020B0604030504040204" pitchFamily="34" charset="0"/>
              </a:rPr>
              <a:t>İç kontrolün başarılı ya da başarısız olması, iç kontrol sürecinin yer aldığı kontrol ortamına bağlıdır.</a:t>
            </a:r>
          </a:p>
          <a:p>
            <a:pPr marL="342900" indent="-342900" algn="just">
              <a:lnSpc>
                <a:spcPct val="150000"/>
              </a:lnSpc>
              <a:buFont typeface="Arial" panose="020B0604020202020204" pitchFamily="34" charset="0"/>
              <a:buChar char="•"/>
            </a:pPr>
            <a:r>
              <a:rPr lang="tr-TR" sz="2000" dirty="0">
                <a:latin typeface="Tahoma" panose="020B0604030504040204" pitchFamily="34" charset="0"/>
                <a:ea typeface="Tahoma" panose="020B0604030504040204" pitchFamily="34" charset="0"/>
                <a:cs typeface="Tahoma" panose="020B0604030504040204" pitchFamily="34" charset="0"/>
              </a:rPr>
              <a:t>Kontrol ortamı, kurumun iş görme biçimini ifade eder .</a:t>
            </a:r>
          </a:p>
          <a:p>
            <a:pPr marL="342900" indent="-342900" algn="just">
              <a:lnSpc>
                <a:spcPct val="150000"/>
              </a:lnSpc>
              <a:buFont typeface="Arial" panose="020B0604020202020204" pitchFamily="34" charset="0"/>
              <a:buChar char="•"/>
            </a:pPr>
            <a:r>
              <a:rPr lang="tr-TR" sz="2000" dirty="0">
                <a:latin typeface="Tahoma" panose="020B0604030504040204" pitchFamily="34" charset="0"/>
                <a:ea typeface="Tahoma" panose="020B0604030504040204" pitchFamily="34" charset="0"/>
                <a:cs typeface="Tahoma" panose="020B0604030504040204" pitchFamily="34" charset="0"/>
              </a:rPr>
              <a:t>İç kontrolün gerçekleştirilmesinde en önemli rolü çalışanlar oynadığı için, kurum bünyesindeki her bireyin sorumluluklarını ve yetkilerinin sınırını iyi bilmesi gerekmektedir .</a:t>
            </a:r>
          </a:p>
          <a:p>
            <a:pPr marL="342900" indent="-342900" algn="just">
              <a:lnSpc>
                <a:spcPct val="150000"/>
              </a:lnSpc>
              <a:buFont typeface="Arial" panose="020B0604020202020204" pitchFamily="34" charset="0"/>
              <a:buChar char="•"/>
            </a:pPr>
            <a:r>
              <a:rPr lang="tr-TR" sz="2000" dirty="0">
                <a:latin typeface="Tahoma" panose="020B0604030504040204" pitchFamily="34" charset="0"/>
                <a:ea typeface="Tahoma" panose="020B0604030504040204" pitchFamily="34" charset="0"/>
                <a:cs typeface="Tahoma" panose="020B0604030504040204" pitchFamily="34" charset="0"/>
              </a:rPr>
              <a:t>Çalışanlar, kişisel ve mesleki dürüstlüğü, etik değerleri sürdürüp sergilemek ve yürürlükteki davranış kurallarına her zaman uymak durumundadır.</a:t>
            </a:r>
          </a:p>
          <a:p>
            <a:pPr marL="342900" indent="-342900" algn="just">
              <a:lnSpc>
                <a:spcPct val="150000"/>
              </a:lnSpc>
              <a:buFont typeface="Arial" panose="020B0604020202020204" pitchFamily="34" charset="0"/>
              <a:buChar char="•"/>
            </a:pPr>
            <a:r>
              <a:rPr lang="tr-TR" sz="2000" dirty="0">
                <a:latin typeface="Tahoma" panose="020B0604030504040204" pitchFamily="34" charset="0"/>
                <a:ea typeface="Tahoma" panose="020B0604030504040204" pitchFamily="34" charset="0"/>
                <a:cs typeface="Tahoma" panose="020B0604030504040204" pitchFamily="34" charset="0"/>
              </a:rPr>
              <a:t>Yönetim ve çalışanların, iç kontrole yönelik </a:t>
            </a:r>
            <a:r>
              <a:rPr lang="tr-TR" sz="2000" b="1" dirty="0">
                <a:latin typeface="Tahoma" panose="020B0604030504040204" pitchFamily="34" charset="0"/>
                <a:ea typeface="Tahoma" panose="020B0604030504040204" pitchFamily="34" charset="0"/>
                <a:cs typeface="Tahoma" panose="020B0604030504040204" pitchFamily="34" charset="0"/>
              </a:rPr>
              <a:t>pozitif ve destekleyici </a:t>
            </a:r>
            <a:r>
              <a:rPr lang="tr-TR" sz="2000" dirty="0">
                <a:latin typeface="Tahoma" panose="020B0604030504040204" pitchFamily="34" charset="0"/>
                <a:ea typeface="Tahoma" panose="020B0604030504040204" pitchFamily="34" charset="0"/>
                <a:cs typeface="Tahoma" panose="020B0604030504040204" pitchFamily="34" charset="0"/>
              </a:rPr>
              <a:t>bir ortam oluşturması ve sürdürmesi büyük önem taşımaktadır.</a:t>
            </a:r>
          </a:p>
        </p:txBody>
      </p:sp>
      <p:sp>
        <p:nvSpPr>
          <p:cNvPr id="5" name="Metin kutusu 4">
            <a:extLst>
              <a:ext uri="{FF2B5EF4-FFF2-40B4-BE49-F238E27FC236}">
                <a16:creationId xmlns:a16="http://schemas.microsoft.com/office/drawing/2014/main" id="{1E395140-2B28-CC9B-3511-1D45AA9B6D55}"/>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 Kontrol Ortamı Standartları</a:t>
            </a:r>
          </a:p>
        </p:txBody>
      </p:sp>
      <p:pic>
        <p:nvPicPr>
          <p:cNvPr id="6" name="Resim 5">
            <a:extLst>
              <a:ext uri="{FF2B5EF4-FFF2-40B4-BE49-F238E27FC236}">
                <a16:creationId xmlns:a16="http://schemas.microsoft.com/office/drawing/2014/main" id="{3AD0E8EA-B270-B332-71BE-ABC60EB9E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28643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0F154E-9B23-00B3-342A-5661687313FD}"/>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40DCC20B-A367-68A2-806A-3BF49B9F26A6}"/>
              </a:ext>
            </a:extLst>
          </p:cNvPr>
          <p:cNvSpPr txBox="1"/>
          <p:nvPr/>
        </p:nvSpPr>
        <p:spPr>
          <a:xfrm>
            <a:off x="602332" y="2447492"/>
            <a:ext cx="11072833" cy="2786981"/>
          </a:xfrm>
          <a:prstGeom prst="rect">
            <a:avLst/>
          </a:prstGeom>
          <a:noFill/>
        </p:spPr>
        <p:txBody>
          <a:bodyPr wrap="square">
            <a:spAutoFit/>
          </a:bodyPr>
          <a:lstStyle/>
          <a:p>
            <a:pPr algn="just">
              <a:lnSpc>
                <a:spcPct val="150000"/>
              </a:lnSpc>
            </a:pPr>
            <a:r>
              <a:rPr lang="tr-TR" sz="2400" b="1" dirty="0">
                <a:latin typeface="Tahoma" panose="020B0604030504040204" pitchFamily="34" charset="0"/>
                <a:ea typeface="Tahoma" panose="020B0604030504040204" pitchFamily="34" charset="0"/>
                <a:cs typeface="Tahoma" panose="020B0604030504040204" pitchFamily="34" charset="0"/>
              </a:rPr>
              <a:t>1 Etik Değerler ve Dürüstlük</a:t>
            </a:r>
          </a:p>
          <a:p>
            <a:pPr algn="just">
              <a:lnSpc>
                <a:spcPct val="150000"/>
              </a:lnSpc>
            </a:pPr>
            <a:r>
              <a:rPr lang="tr-TR" sz="2400" b="1" dirty="0">
                <a:latin typeface="Tahoma" panose="020B0604030504040204" pitchFamily="34" charset="0"/>
                <a:ea typeface="Tahoma" panose="020B0604030504040204" pitchFamily="34" charset="0"/>
                <a:cs typeface="Tahoma" panose="020B0604030504040204" pitchFamily="34" charset="0"/>
              </a:rPr>
              <a:t>2 Misyon, Organizasyon Yapısı ve Görevler</a:t>
            </a:r>
          </a:p>
          <a:p>
            <a:pPr algn="just">
              <a:lnSpc>
                <a:spcPct val="150000"/>
              </a:lnSpc>
            </a:pPr>
            <a:r>
              <a:rPr lang="tr-TR" sz="2400" b="1" dirty="0">
                <a:latin typeface="Tahoma" panose="020B0604030504040204" pitchFamily="34" charset="0"/>
                <a:ea typeface="Tahoma" panose="020B0604030504040204" pitchFamily="34" charset="0"/>
                <a:cs typeface="Tahoma" panose="020B0604030504040204" pitchFamily="34" charset="0"/>
              </a:rPr>
              <a:t>3 Personelin Yeterliliği ve Performansı</a:t>
            </a:r>
          </a:p>
          <a:p>
            <a:pPr algn="just">
              <a:lnSpc>
                <a:spcPct val="150000"/>
              </a:lnSpc>
            </a:pPr>
            <a:r>
              <a:rPr lang="tr-TR" sz="2400" b="1" dirty="0">
                <a:latin typeface="Tahoma" panose="020B0604030504040204" pitchFamily="34" charset="0"/>
                <a:ea typeface="Tahoma" panose="020B0604030504040204" pitchFamily="34" charset="0"/>
                <a:cs typeface="Tahoma" panose="020B0604030504040204" pitchFamily="34" charset="0"/>
              </a:rPr>
              <a:t>4 Yetki Devri olmak</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üzere 4 başlık altında 26 genel şarttan oluşmaktadır.</a:t>
            </a:r>
          </a:p>
        </p:txBody>
      </p:sp>
      <p:sp>
        <p:nvSpPr>
          <p:cNvPr id="5" name="Metin kutusu 4">
            <a:extLst>
              <a:ext uri="{FF2B5EF4-FFF2-40B4-BE49-F238E27FC236}">
                <a16:creationId xmlns:a16="http://schemas.microsoft.com/office/drawing/2014/main" id="{EDEBB8ED-7736-FB89-44BC-76F5F1288D80}"/>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 Kontrol Ortamı Standartları</a:t>
            </a:r>
          </a:p>
        </p:txBody>
      </p:sp>
      <p:pic>
        <p:nvPicPr>
          <p:cNvPr id="6" name="Resim 5">
            <a:extLst>
              <a:ext uri="{FF2B5EF4-FFF2-40B4-BE49-F238E27FC236}">
                <a16:creationId xmlns:a16="http://schemas.microsoft.com/office/drawing/2014/main" id="{9DBFA05C-2616-AAC2-239C-FD28D3381E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236604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63401C-663F-ACB4-ECCB-01E00C2780A5}"/>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F4A283AF-CD64-CC4A-4788-C249619E5958}"/>
              </a:ext>
            </a:extLst>
          </p:cNvPr>
          <p:cNvSpPr txBox="1"/>
          <p:nvPr/>
        </p:nvSpPr>
        <p:spPr>
          <a:xfrm>
            <a:off x="602332" y="1815772"/>
            <a:ext cx="11072833" cy="459382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Risk değerlendirme kurumun hedeflerini gerçekleştirmesini engelleyen önemli riskleri tespit ve analiz etme, bunlara uygun yanıtlar verilmesini belirleme sürecidir. </a:t>
            </a:r>
          </a:p>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İç kontrol faaliyeti risk esaslı olarak gerçekleştirilmelidir. </a:t>
            </a:r>
          </a:p>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Buna göre sistemin zayıf ve güçlü yönlerine ilişkin olarak analiz yapılması, risk alanlarının belirlenmesi ve kontrol faaliyetlerinin bu alanlarda yoğunlaştırılması gerekmektedir.</a:t>
            </a:r>
          </a:p>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Risk değerlendirmesi değişen koşulları devamlı takip ederek fırsatları, riskleri tespit ve analiz etmek ve koşulların değişmesine bağlı olarak meydana gelen risklerle başa çıkabilmek üzere iç kontrolde sürekli değişiklik yapmayı ifade eder.</a:t>
            </a:r>
          </a:p>
        </p:txBody>
      </p:sp>
      <p:sp>
        <p:nvSpPr>
          <p:cNvPr id="5" name="Metin kutusu 4">
            <a:extLst>
              <a:ext uri="{FF2B5EF4-FFF2-40B4-BE49-F238E27FC236}">
                <a16:creationId xmlns:a16="http://schemas.microsoft.com/office/drawing/2014/main" id="{D6137A2A-B245-2729-CD34-4588E14E1997}"/>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II Risk Değerlendirme Standartları</a:t>
            </a:r>
          </a:p>
        </p:txBody>
      </p:sp>
      <p:pic>
        <p:nvPicPr>
          <p:cNvPr id="6" name="Resim 5">
            <a:extLst>
              <a:ext uri="{FF2B5EF4-FFF2-40B4-BE49-F238E27FC236}">
                <a16:creationId xmlns:a16="http://schemas.microsoft.com/office/drawing/2014/main" id="{214660A5-5413-1E77-7309-ED4E8E6A4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400122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7286C5-3B5F-1079-4085-41928EB23617}"/>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FF5590C0-0B20-86A6-E5BA-F9B87F29C1EC}"/>
              </a:ext>
            </a:extLst>
          </p:cNvPr>
          <p:cNvSpPr txBox="1"/>
          <p:nvPr/>
        </p:nvSpPr>
        <p:spPr>
          <a:xfrm>
            <a:off x="443306" y="2849441"/>
            <a:ext cx="11072833" cy="1546834"/>
          </a:xfrm>
          <a:prstGeom prst="rect">
            <a:avLst/>
          </a:prstGeom>
          <a:noFill/>
        </p:spPr>
        <p:txBody>
          <a:bodyPr wrap="square">
            <a:spAutoFit/>
          </a:bodyPr>
          <a:lstStyle/>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1. Planlama ve Programlama,</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2. Risklerin belirlenmesi ve değerlendirilmesi</a:t>
            </a:r>
          </a:p>
          <a:p>
            <a:pPr algn="just">
              <a:lnSpc>
                <a:spcPct val="150000"/>
              </a:lnSpc>
            </a:pPr>
            <a:r>
              <a:rPr lang="tr-TR" sz="2200" dirty="0">
                <a:latin typeface="Tahoma" panose="020B0604030504040204" pitchFamily="34" charset="0"/>
                <a:ea typeface="Tahoma" panose="020B0604030504040204" pitchFamily="34" charset="0"/>
                <a:cs typeface="Tahoma" panose="020B0604030504040204" pitchFamily="34" charset="0"/>
              </a:rPr>
              <a:t>Olmak üzere 2 başlık altında 9 genel şarttan oluşmaktadır.</a:t>
            </a:r>
          </a:p>
        </p:txBody>
      </p:sp>
      <p:sp>
        <p:nvSpPr>
          <p:cNvPr id="5" name="Metin kutusu 4">
            <a:extLst>
              <a:ext uri="{FF2B5EF4-FFF2-40B4-BE49-F238E27FC236}">
                <a16:creationId xmlns:a16="http://schemas.microsoft.com/office/drawing/2014/main" id="{736874CA-B4B8-2F07-E661-C309EFAFD664}"/>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II Risk Değerlendirme Standartları</a:t>
            </a:r>
          </a:p>
        </p:txBody>
      </p:sp>
      <p:pic>
        <p:nvPicPr>
          <p:cNvPr id="6" name="Resim 5">
            <a:extLst>
              <a:ext uri="{FF2B5EF4-FFF2-40B4-BE49-F238E27FC236}">
                <a16:creationId xmlns:a16="http://schemas.microsoft.com/office/drawing/2014/main" id="{B2D14AF8-2368-4AA2-E04D-CBD84ECC3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209984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64D2C2C-2940-DF16-2188-FF7FEED6CDCC}"/>
              </a:ext>
            </a:extLst>
          </p:cNvPr>
          <p:cNvSpPr txBox="1"/>
          <p:nvPr/>
        </p:nvSpPr>
        <p:spPr>
          <a:xfrm>
            <a:off x="602332" y="2412334"/>
            <a:ext cx="8831062" cy="2400657"/>
          </a:xfrm>
          <a:prstGeom prst="rect">
            <a:avLst/>
          </a:prstGeom>
          <a:noFill/>
        </p:spPr>
        <p:txBody>
          <a:bodyPr wrap="square">
            <a:spAutoFit/>
          </a:bodyPr>
          <a:lstStyle/>
          <a:p>
            <a:pPr marL="241300" marR="0" lvl="0" indent="-228600" defTabSz="914400" eaLnBrk="1" fontAlgn="auto" latinLnBrk="0" hangingPunct="1">
              <a:lnSpc>
                <a:spcPct val="100000"/>
              </a:lnSpc>
              <a:spcBef>
                <a:spcPts val="100"/>
              </a:spcBef>
              <a:spcAft>
                <a:spcPts val="0"/>
              </a:spcAft>
              <a:buClrTx/>
              <a:buSzTx/>
              <a:buFont typeface="Arial MT"/>
              <a:buChar char="•"/>
              <a:tabLst>
                <a:tab pos="241300" algn="l"/>
              </a:tabLst>
              <a:defRPr/>
            </a:pPr>
            <a:r>
              <a:rPr kumimoji="0" lang="tr-TR" sz="3000" b="0" i="0" u="none" strike="noStrike" kern="0" cap="none" spc="0" normalizeH="0" baseline="0" noProof="0" dirty="0">
                <a:ln>
                  <a:noFill/>
                </a:ln>
                <a:solidFill>
                  <a:sysClr val="windowText" lastClr="000000"/>
                </a:solidFill>
                <a:effectLst/>
                <a:uLnTx/>
                <a:uFillTx/>
                <a:latin typeface="Calibri"/>
                <a:cs typeface="Calibri"/>
              </a:rPr>
              <a:t>İç</a:t>
            </a:r>
            <a:r>
              <a:rPr kumimoji="0" lang="tr-TR" sz="3000" b="0" i="0" u="none" strike="noStrike" kern="0" cap="none" spc="-90" normalizeH="0" baseline="0" noProof="0" dirty="0">
                <a:ln>
                  <a:noFill/>
                </a:ln>
                <a:solidFill>
                  <a:sysClr val="windowText" lastClr="000000"/>
                </a:solidFill>
                <a:effectLst/>
                <a:uLnTx/>
                <a:uFillTx/>
                <a:latin typeface="Calibri"/>
                <a:cs typeface="Calibri"/>
              </a:rPr>
              <a:t> </a:t>
            </a:r>
            <a:r>
              <a:rPr kumimoji="0" lang="tr-TR" sz="3000" b="0" i="0" u="none" strike="noStrike" kern="0" cap="none" spc="-10" normalizeH="0" baseline="0" noProof="0" dirty="0">
                <a:ln>
                  <a:noFill/>
                </a:ln>
                <a:solidFill>
                  <a:sysClr val="windowText" lastClr="000000"/>
                </a:solidFill>
                <a:effectLst/>
                <a:uLnTx/>
                <a:uFillTx/>
                <a:latin typeface="Calibri"/>
                <a:cs typeface="Calibri"/>
              </a:rPr>
              <a:t>Kontrolün</a:t>
            </a:r>
            <a:r>
              <a:rPr kumimoji="0" lang="tr-TR" sz="3000" b="0" i="0" u="none" strike="noStrike" kern="0" cap="none" spc="-80" normalizeH="0" baseline="0" noProof="0" dirty="0">
                <a:ln>
                  <a:noFill/>
                </a:ln>
                <a:solidFill>
                  <a:sysClr val="windowText" lastClr="000000"/>
                </a:solidFill>
                <a:effectLst/>
                <a:uLnTx/>
                <a:uFillTx/>
                <a:latin typeface="Calibri"/>
                <a:cs typeface="Calibri"/>
              </a:rPr>
              <a:t> </a:t>
            </a:r>
            <a:r>
              <a:rPr kumimoji="0" lang="tr-TR" sz="3000" b="0" i="0" u="none" strike="noStrike" kern="0" cap="none" spc="-10" normalizeH="0" baseline="0" noProof="0" dirty="0">
                <a:ln>
                  <a:noFill/>
                </a:ln>
                <a:solidFill>
                  <a:sysClr val="windowText" lastClr="000000"/>
                </a:solidFill>
                <a:effectLst/>
                <a:uLnTx/>
                <a:uFillTx/>
                <a:latin typeface="Calibri"/>
                <a:cs typeface="Calibri"/>
              </a:rPr>
              <a:t>Tanımı</a:t>
            </a:r>
            <a:endParaRPr kumimoji="0" lang="tr-TR" sz="3000" b="0" i="0" u="none" strike="noStrike" kern="0" cap="none" spc="0" normalizeH="0" baseline="0" noProof="0" dirty="0">
              <a:ln>
                <a:noFill/>
              </a:ln>
              <a:solidFill>
                <a:sysClr val="windowText" lastClr="000000"/>
              </a:solidFill>
              <a:effectLst/>
              <a:uLnTx/>
              <a:uFillTx/>
              <a:latin typeface="Calibri"/>
              <a:cs typeface="Calibri"/>
            </a:endParaRPr>
          </a:p>
          <a:p>
            <a:pPr marL="241300" marR="0" lvl="0" indent="-228600" defTabSz="914400" eaLnBrk="1" fontAlgn="auto" latinLnBrk="0" hangingPunct="1">
              <a:lnSpc>
                <a:spcPct val="100000"/>
              </a:lnSpc>
              <a:spcBef>
                <a:spcPts val="0"/>
              </a:spcBef>
              <a:spcAft>
                <a:spcPts val="0"/>
              </a:spcAft>
              <a:buClrTx/>
              <a:buSzTx/>
              <a:buFont typeface="Arial MT"/>
              <a:buChar char="•"/>
              <a:tabLst>
                <a:tab pos="241300" algn="l"/>
              </a:tabLst>
              <a:defRPr/>
            </a:pPr>
            <a:r>
              <a:rPr kumimoji="0" lang="tr-TR" sz="3000" b="0" i="0" u="none" strike="noStrike" kern="0" cap="none" spc="0" normalizeH="0" baseline="0" noProof="0" dirty="0">
                <a:ln>
                  <a:noFill/>
                </a:ln>
                <a:solidFill>
                  <a:sysClr val="windowText" lastClr="000000"/>
                </a:solidFill>
                <a:effectLst/>
                <a:uLnTx/>
                <a:uFillTx/>
                <a:latin typeface="Calibri"/>
                <a:cs typeface="Calibri"/>
              </a:rPr>
              <a:t>İç</a:t>
            </a:r>
            <a:r>
              <a:rPr kumimoji="0" lang="tr-TR" sz="3000" b="0" i="0" u="none" strike="noStrike" kern="0" cap="none" spc="-60" normalizeH="0" baseline="0" noProof="0" dirty="0">
                <a:ln>
                  <a:noFill/>
                </a:ln>
                <a:solidFill>
                  <a:sysClr val="windowText" lastClr="000000"/>
                </a:solidFill>
                <a:effectLst/>
                <a:uLnTx/>
                <a:uFillTx/>
                <a:latin typeface="Calibri"/>
                <a:cs typeface="Calibri"/>
              </a:rPr>
              <a:t> </a:t>
            </a:r>
            <a:r>
              <a:rPr kumimoji="0" lang="tr-TR" sz="3000" b="0" i="0" u="none" strike="noStrike" kern="0" cap="none" spc="-10" normalizeH="0" baseline="0" noProof="0" dirty="0">
                <a:ln>
                  <a:noFill/>
                </a:ln>
                <a:solidFill>
                  <a:sysClr val="windowText" lastClr="000000"/>
                </a:solidFill>
                <a:effectLst/>
                <a:uLnTx/>
                <a:uFillTx/>
                <a:latin typeface="Calibri"/>
                <a:cs typeface="Calibri"/>
              </a:rPr>
              <a:t>Kontrole</a:t>
            </a:r>
            <a:r>
              <a:rPr kumimoji="0" lang="tr-TR" sz="3000" b="0" i="0" u="none" strike="noStrike" kern="0" cap="none" spc="-55" normalizeH="0" baseline="0" noProof="0" dirty="0">
                <a:ln>
                  <a:noFill/>
                </a:ln>
                <a:solidFill>
                  <a:sysClr val="windowText" lastClr="000000"/>
                </a:solidFill>
                <a:effectLst/>
                <a:uLnTx/>
                <a:uFillTx/>
                <a:latin typeface="Calibri"/>
                <a:cs typeface="Calibri"/>
              </a:rPr>
              <a:t> </a:t>
            </a:r>
            <a:r>
              <a:rPr kumimoji="0" lang="tr-TR" sz="3000" b="0" i="0" u="none" strike="noStrike" kern="0" cap="none" spc="0" normalizeH="0" baseline="0" noProof="0" dirty="0">
                <a:ln>
                  <a:noFill/>
                </a:ln>
                <a:solidFill>
                  <a:sysClr val="windowText" lastClr="000000"/>
                </a:solidFill>
                <a:effectLst/>
                <a:uLnTx/>
                <a:uFillTx/>
                <a:latin typeface="Calibri"/>
                <a:cs typeface="Calibri"/>
              </a:rPr>
              <a:t>İlişkin</a:t>
            </a:r>
            <a:r>
              <a:rPr kumimoji="0" lang="tr-TR" sz="3000" b="0" i="0" u="none" strike="noStrike" kern="0" cap="none" spc="-50" normalizeH="0" baseline="0" noProof="0" dirty="0">
                <a:ln>
                  <a:noFill/>
                </a:ln>
                <a:solidFill>
                  <a:sysClr val="windowText" lastClr="000000"/>
                </a:solidFill>
                <a:effectLst/>
                <a:uLnTx/>
                <a:uFillTx/>
                <a:latin typeface="Calibri"/>
                <a:cs typeface="Calibri"/>
              </a:rPr>
              <a:t> </a:t>
            </a:r>
            <a:r>
              <a:rPr kumimoji="0" lang="tr-TR" sz="3000" b="0" i="0" u="none" strike="noStrike" kern="0" cap="none" spc="-10" normalizeH="0" baseline="0" noProof="0" dirty="0">
                <a:ln>
                  <a:noFill/>
                </a:ln>
                <a:solidFill>
                  <a:sysClr val="windowText" lastClr="000000"/>
                </a:solidFill>
                <a:effectLst/>
                <a:uLnTx/>
                <a:uFillTx/>
                <a:latin typeface="Calibri"/>
                <a:cs typeface="Calibri"/>
              </a:rPr>
              <a:t>Mevzuat</a:t>
            </a:r>
            <a:endParaRPr kumimoji="0" lang="tr-TR" sz="3000" b="0" i="0" u="none" strike="noStrike" kern="0" cap="none" spc="0" normalizeH="0" baseline="0" noProof="0" dirty="0">
              <a:ln>
                <a:noFill/>
              </a:ln>
              <a:solidFill>
                <a:sysClr val="windowText" lastClr="000000"/>
              </a:solidFill>
              <a:effectLst/>
              <a:uLnTx/>
              <a:uFillTx/>
              <a:latin typeface="Calibri"/>
              <a:cs typeface="Calibri"/>
            </a:endParaRPr>
          </a:p>
          <a:p>
            <a:pPr marL="241300" marR="0" lvl="0" indent="-228600" defTabSz="914400" eaLnBrk="1" fontAlgn="auto" latinLnBrk="0" hangingPunct="1">
              <a:lnSpc>
                <a:spcPct val="100000"/>
              </a:lnSpc>
              <a:spcBef>
                <a:spcPts val="0"/>
              </a:spcBef>
              <a:spcAft>
                <a:spcPts val="0"/>
              </a:spcAft>
              <a:buClrTx/>
              <a:buSzTx/>
              <a:buFont typeface="Arial MT"/>
              <a:buChar char="•"/>
              <a:tabLst>
                <a:tab pos="241300" algn="l"/>
              </a:tabLst>
              <a:defRPr/>
            </a:pPr>
            <a:r>
              <a:rPr kumimoji="0" lang="tr-TR" sz="3000" b="0" i="0" u="none" strike="noStrike" kern="0" cap="none" spc="0" normalizeH="0" baseline="0" noProof="0" dirty="0">
                <a:ln>
                  <a:noFill/>
                </a:ln>
                <a:solidFill>
                  <a:sysClr val="windowText" lastClr="000000"/>
                </a:solidFill>
                <a:effectLst/>
                <a:uLnTx/>
                <a:uFillTx/>
                <a:latin typeface="Calibri"/>
                <a:cs typeface="Calibri"/>
              </a:rPr>
              <a:t>İç</a:t>
            </a:r>
            <a:r>
              <a:rPr kumimoji="0" lang="tr-TR" sz="3000" b="0" i="0" u="none" strike="noStrike" kern="0" cap="none" spc="-90" normalizeH="0" baseline="0" noProof="0" dirty="0">
                <a:ln>
                  <a:noFill/>
                </a:ln>
                <a:solidFill>
                  <a:sysClr val="windowText" lastClr="000000"/>
                </a:solidFill>
                <a:effectLst/>
                <a:uLnTx/>
                <a:uFillTx/>
                <a:latin typeface="Calibri"/>
                <a:cs typeface="Calibri"/>
              </a:rPr>
              <a:t> </a:t>
            </a:r>
            <a:r>
              <a:rPr kumimoji="0" lang="tr-TR" sz="3000" b="0" i="0" u="none" strike="noStrike" kern="0" cap="none" spc="-10" normalizeH="0" baseline="0" noProof="0" dirty="0">
                <a:ln>
                  <a:noFill/>
                </a:ln>
                <a:solidFill>
                  <a:sysClr val="windowText" lastClr="000000"/>
                </a:solidFill>
                <a:effectLst/>
                <a:uLnTx/>
                <a:uFillTx/>
                <a:latin typeface="Calibri"/>
                <a:cs typeface="Calibri"/>
              </a:rPr>
              <a:t>Kontrolün</a:t>
            </a:r>
            <a:r>
              <a:rPr kumimoji="0" lang="tr-TR" sz="3000" b="0" i="0" u="none" strike="noStrike" kern="0" cap="none" spc="-80" normalizeH="0" baseline="0" noProof="0" dirty="0">
                <a:ln>
                  <a:noFill/>
                </a:ln>
                <a:solidFill>
                  <a:sysClr val="windowText" lastClr="000000"/>
                </a:solidFill>
                <a:effectLst/>
                <a:uLnTx/>
                <a:uFillTx/>
                <a:latin typeface="Calibri"/>
                <a:cs typeface="Calibri"/>
              </a:rPr>
              <a:t> </a:t>
            </a:r>
            <a:r>
              <a:rPr kumimoji="0" lang="tr-TR" sz="3000" b="0" i="0" u="none" strike="noStrike" kern="0" cap="none" spc="-20" normalizeH="0" baseline="0" noProof="0" dirty="0">
                <a:ln>
                  <a:noFill/>
                </a:ln>
                <a:solidFill>
                  <a:sysClr val="windowText" lastClr="000000"/>
                </a:solidFill>
                <a:effectLst/>
                <a:uLnTx/>
                <a:uFillTx/>
                <a:latin typeface="Calibri"/>
                <a:cs typeface="Calibri"/>
              </a:rPr>
              <a:t>Amacı</a:t>
            </a:r>
            <a:endParaRPr kumimoji="0" lang="tr-TR" sz="3000" b="0" i="0" u="none" strike="noStrike" kern="0" cap="none" spc="0" normalizeH="0" baseline="0" noProof="0" dirty="0">
              <a:ln>
                <a:noFill/>
              </a:ln>
              <a:solidFill>
                <a:sysClr val="windowText" lastClr="000000"/>
              </a:solidFill>
              <a:effectLst/>
              <a:uLnTx/>
              <a:uFillTx/>
              <a:latin typeface="Calibri"/>
              <a:cs typeface="Calibri"/>
            </a:endParaRPr>
          </a:p>
          <a:p>
            <a:pPr marL="241300" marR="0" lvl="0" indent="-228600" defTabSz="914400" eaLnBrk="1" fontAlgn="auto" latinLnBrk="0" hangingPunct="1">
              <a:lnSpc>
                <a:spcPct val="100000"/>
              </a:lnSpc>
              <a:spcBef>
                <a:spcPts val="0"/>
              </a:spcBef>
              <a:spcAft>
                <a:spcPts val="0"/>
              </a:spcAft>
              <a:buClrTx/>
              <a:buSzTx/>
              <a:buFont typeface="Arial MT"/>
              <a:buChar char="•"/>
              <a:tabLst>
                <a:tab pos="241300" algn="l"/>
              </a:tabLst>
              <a:defRPr/>
            </a:pPr>
            <a:r>
              <a:rPr kumimoji="0" lang="tr-TR" sz="3000" b="0" i="0" u="none" strike="noStrike" kern="0" cap="none" spc="0" normalizeH="0" baseline="0" noProof="0" dirty="0">
                <a:ln>
                  <a:noFill/>
                </a:ln>
                <a:solidFill>
                  <a:sysClr val="windowText" lastClr="000000"/>
                </a:solidFill>
                <a:effectLst/>
                <a:uLnTx/>
                <a:uFillTx/>
                <a:latin typeface="Calibri"/>
                <a:cs typeface="Calibri"/>
              </a:rPr>
              <a:t>İç</a:t>
            </a:r>
            <a:r>
              <a:rPr kumimoji="0" lang="tr-TR" sz="3000" b="0" i="0" u="none" strike="noStrike" kern="0" cap="none" spc="-90" normalizeH="0" baseline="0" noProof="0" dirty="0">
                <a:ln>
                  <a:noFill/>
                </a:ln>
                <a:solidFill>
                  <a:sysClr val="windowText" lastClr="000000"/>
                </a:solidFill>
                <a:effectLst/>
                <a:uLnTx/>
                <a:uFillTx/>
                <a:latin typeface="Calibri"/>
                <a:cs typeface="Calibri"/>
              </a:rPr>
              <a:t> </a:t>
            </a:r>
            <a:r>
              <a:rPr kumimoji="0" lang="tr-TR" sz="3000" b="0" i="0" u="none" strike="noStrike" kern="0" cap="none" spc="0" normalizeH="0" baseline="0" noProof="0" dirty="0">
                <a:ln>
                  <a:noFill/>
                </a:ln>
                <a:solidFill>
                  <a:sysClr val="windowText" lastClr="000000"/>
                </a:solidFill>
                <a:effectLst/>
                <a:uLnTx/>
                <a:uFillTx/>
                <a:latin typeface="Calibri"/>
                <a:cs typeface="Calibri"/>
              </a:rPr>
              <a:t>Kontrolde</a:t>
            </a:r>
            <a:r>
              <a:rPr kumimoji="0" lang="tr-TR" sz="3000" b="0" i="0" u="none" strike="noStrike" kern="0" cap="none" spc="-75" normalizeH="0" baseline="0" noProof="0" dirty="0">
                <a:ln>
                  <a:noFill/>
                </a:ln>
                <a:solidFill>
                  <a:sysClr val="windowText" lastClr="000000"/>
                </a:solidFill>
                <a:effectLst/>
                <a:uLnTx/>
                <a:uFillTx/>
                <a:latin typeface="Calibri"/>
                <a:cs typeface="Calibri"/>
              </a:rPr>
              <a:t> </a:t>
            </a:r>
            <a:r>
              <a:rPr kumimoji="0" lang="tr-TR" sz="3000" b="0" i="0" u="none" strike="noStrike" kern="0" cap="none" spc="0" normalizeH="0" baseline="0" noProof="0" dirty="0">
                <a:ln>
                  <a:noFill/>
                </a:ln>
                <a:solidFill>
                  <a:sysClr val="windowText" lastClr="000000"/>
                </a:solidFill>
                <a:effectLst/>
                <a:uLnTx/>
                <a:uFillTx/>
                <a:latin typeface="Calibri"/>
                <a:cs typeface="Calibri"/>
              </a:rPr>
              <a:t>COSO</a:t>
            </a:r>
            <a:r>
              <a:rPr kumimoji="0" lang="tr-TR" sz="3000" b="0" i="0" u="none" strike="noStrike" kern="0" cap="none" spc="-85" normalizeH="0" baseline="0" noProof="0" dirty="0">
                <a:ln>
                  <a:noFill/>
                </a:ln>
                <a:solidFill>
                  <a:sysClr val="windowText" lastClr="000000"/>
                </a:solidFill>
                <a:effectLst/>
                <a:uLnTx/>
                <a:uFillTx/>
                <a:latin typeface="Calibri"/>
                <a:cs typeface="Calibri"/>
              </a:rPr>
              <a:t> </a:t>
            </a:r>
            <a:r>
              <a:rPr kumimoji="0" lang="tr-TR" sz="3000" b="0" i="0" u="none" strike="noStrike" kern="0" cap="none" spc="-10" normalizeH="0" baseline="0" noProof="0" dirty="0">
                <a:ln>
                  <a:noFill/>
                </a:ln>
                <a:solidFill>
                  <a:sysClr val="windowText" lastClr="000000"/>
                </a:solidFill>
                <a:effectLst/>
                <a:uLnTx/>
                <a:uFillTx/>
                <a:latin typeface="Calibri"/>
                <a:cs typeface="Calibri"/>
              </a:rPr>
              <a:t>Modeli</a:t>
            </a:r>
            <a:endParaRPr kumimoji="0" lang="tr-TR" sz="3000" b="0" i="0" u="none" strike="noStrike" kern="0" cap="none" spc="0" normalizeH="0" baseline="0" noProof="0" dirty="0">
              <a:ln>
                <a:noFill/>
              </a:ln>
              <a:solidFill>
                <a:sysClr val="windowText" lastClr="000000"/>
              </a:solidFill>
              <a:effectLst/>
              <a:uLnTx/>
              <a:uFillTx/>
              <a:latin typeface="Calibri"/>
              <a:cs typeface="Calibri"/>
            </a:endParaRPr>
          </a:p>
          <a:p>
            <a:pPr marL="241300" marR="0" lvl="0" indent="-228600" defTabSz="914400" eaLnBrk="1" fontAlgn="auto" latinLnBrk="0" hangingPunct="1">
              <a:lnSpc>
                <a:spcPct val="100000"/>
              </a:lnSpc>
              <a:spcBef>
                <a:spcPts val="0"/>
              </a:spcBef>
              <a:spcAft>
                <a:spcPts val="0"/>
              </a:spcAft>
              <a:buClrTx/>
              <a:buSzTx/>
              <a:buFont typeface="Arial MT"/>
              <a:buChar char="•"/>
              <a:tabLst>
                <a:tab pos="241300" algn="l"/>
              </a:tabLst>
              <a:defRPr/>
            </a:pPr>
            <a:r>
              <a:rPr kumimoji="0" lang="tr-TR" sz="3000" b="0" i="0" u="none" strike="noStrike" kern="0" cap="none" spc="0" normalizeH="0" baseline="0" noProof="0" dirty="0">
                <a:ln>
                  <a:noFill/>
                </a:ln>
                <a:solidFill>
                  <a:sysClr val="windowText" lastClr="000000"/>
                </a:solidFill>
                <a:effectLst/>
                <a:uLnTx/>
                <a:uFillTx/>
                <a:latin typeface="Calibri"/>
                <a:cs typeface="Calibri"/>
              </a:rPr>
              <a:t>Kamu</a:t>
            </a:r>
            <a:r>
              <a:rPr kumimoji="0" lang="tr-TR" sz="3000" b="0" i="0" u="none" strike="noStrike" kern="0" cap="none" spc="-80" normalizeH="0" baseline="0" noProof="0" dirty="0">
                <a:ln>
                  <a:noFill/>
                </a:ln>
                <a:solidFill>
                  <a:sysClr val="windowText" lastClr="000000"/>
                </a:solidFill>
                <a:effectLst/>
                <a:uLnTx/>
                <a:uFillTx/>
                <a:latin typeface="Calibri"/>
                <a:cs typeface="Calibri"/>
              </a:rPr>
              <a:t> </a:t>
            </a:r>
            <a:r>
              <a:rPr kumimoji="0" lang="tr-TR" sz="3000" b="0" i="0" u="none" strike="noStrike" kern="0" cap="none" spc="0" normalizeH="0" baseline="0" noProof="0" dirty="0">
                <a:ln>
                  <a:noFill/>
                </a:ln>
                <a:solidFill>
                  <a:sysClr val="windowText" lastClr="000000"/>
                </a:solidFill>
                <a:effectLst/>
                <a:uLnTx/>
                <a:uFillTx/>
                <a:latin typeface="Calibri"/>
                <a:cs typeface="Calibri"/>
              </a:rPr>
              <a:t>İç</a:t>
            </a:r>
            <a:r>
              <a:rPr kumimoji="0" lang="tr-TR" sz="3000" b="0" i="0" u="none" strike="noStrike" kern="0" cap="none" spc="-90" normalizeH="0" baseline="0" noProof="0" dirty="0">
                <a:ln>
                  <a:noFill/>
                </a:ln>
                <a:solidFill>
                  <a:sysClr val="windowText" lastClr="000000"/>
                </a:solidFill>
                <a:effectLst/>
                <a:uLnTx/>
                <a:uFillTx/>
                <a:latin typeface="Calibri"/>
                <a:cs typeface="Calibri"/>
              </a:rPr>
              <a:t> </a:t>
            </a:r>
            <a:r>
              <a:rPr kumimoji="0" lang="tr-TR" sz="3000" b="0" i="0" u="none" strike="noStrike" kern="0" cap="none" spc="-10" normalizeH="0" baseline="0" noProof="0" dirty="0">
                <a:ln>
                  <a:noFill/>
                </a:ln>
                <a:solidFill>
                  <a:sysClr val="windowText" lastClr="000000"/>
                </a:solidFill>
                <a:effectLst/>
                <a:uLnTx/>
                <a:uFillTx/>
                <a:latin typeface="Calibri"/>
                <a:cs typeface="Calibri"/>
              </a:rPr>
              <a:t>Kontrol</a:t>
            </a:r>
            <a:r>
              <a:rPr kumimoji="0" lang="tr-TR" sz="3000" b="0" i="0" u="none" strike="noStrike" kern="0" cap="none" spc="-70" normalizeH="0" baseline="0" noProof="0" dirty="0">
                <a:ln>
                  <a:noFill/>
                </a:ln>
                <a:solidFill>
                  <a:sysClr val="windowText" lastClr="000000"/>
                </a:solidFill>
                <a:effectLst/>
                <a:uLnTx/>
                <a:uFillTx/>
                <a:latin typeface="Calibri"/>
                <a:cs typeface="Calibri"/>
              </a:rPr>
              <a:t> </a:t>
            </a:r>
            <a:r>
              <a:rPr kumimoji="0" lang="tr-TR" sz="3000" b="0" i="0" u="none" strike="noStrike" kern="0" cap="none" spc="-10" normalizeH="0" baseline="0" noProof="0" dirty="0">
                <a:ln>
                  <a:noFill/>
                </a:ln>
                <a:solidFill>
                  <a:sysClr val="windowText" lastClr="000000"/>
                </a:solidFill>
                <a:effectLst/>
                <a:uLnTx/>
                <a:uFillTx/>
                <a:latin typeface="Calibri"/>
                <a:cs typeface="Calibri"/>
              </a:rPr>
              <a:t>Standartları</a:t>
            </a:r>
            <a:endParaRPr kumimoji="0" lang="tr-TR" sz="3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5" name="Metin kutusu 4">
            <a:extLst>
              <a:ext uri="{FF2B5EF4-FFF2-40B4-BE49-F238E27FC236}">
                <a16:creationId xmlns:a16="http://schemas.microsoft.com/office/drawing/2014/main" id="{B64D2C2C-2940-DF16-2188-FF7FEED6CDCC}"/>
              </a:ext>
            </a:extLst>
          </p:cNvPr>
          <p:cNvSpPr txBox="1"/>
          <p:nvPr/>
        </p:nvSpPr>
        <p:spPr>
          <a:xfrm>
            <a:off x="602332" y="841343"/>
            <a:ext cx="8831062" cy="754694"/>
          </a:xfrm>
          <a:prstGeom prst="rect">
            <a:avLst/>
          </a:prstGeom>
          <a:noFill/>
        </p:spPr>
        <p:txBody>
          <a:bodyPr wrap="square">
            <a:spAutoFit/>
          </a:bodyPr>
          <a:lstStyle/>
          <a:p>
            <a:pPr algn="just">
              <a:lnSpc>
                <a:spcPct val="150000"/>
              </a:lnSpc>
            </a:pPr>
            <a:r>
              <a:rPr lang="tr-TR" sz="3200" b="1" dirty="0"/>
              <a:t>İÇERİK</a:t>
            </a:r>
            <a:endParaRPr lang="tr-TR" b="1" dirty="0"/>
          </a:p>
        </p:txBody>
      </p:sp>
    </p:spTree>
    <p:extLst>
      <p:ext uri="{BB962C8B-B14F-4D97-AF65-F5344CB8AC3E}">
        <p14:creationId xmlns:p14="http://schemas.microsoft.com/office/powerpoint/2010/main" val="221722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89D941-CFC9-81F1-AD84-064812A82BCA}"/>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6B398E51-9CD4-7FA7-176A-05DD042DF629}"/>
              </a:ext>
            </a:extLst>
          </p:cNvPr>
          <p:cNvSpPr txBox="1"/>
          <p:nvPr/>
        </p:nvSpPr>
        <p:spPr>
          <a:xfrm>
            <a:off x="261316" y="2239841"/>
            <a:ext cx="11072833" cy="357815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Kontrol faaliyetleri kurumun amaçlarına ulaşmasına yönelik risklerle başa çıkmak ve kurumun hedeflerini gerçekleştirmek üzere uygulamaya konulan politikalar ve prosedürlerdir.</a:t>
            </a:r>
          </a:p>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Kontrol faaliyetleri kurumun bütün kademelerine ve faaliyetlerine yayılmalıdır.</a:t>
            </a:r>
          </a:p>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Kontrol faaliyetlerine örnek olarak yetki devri ve onay prosedürleri, görevlerin birbirinden ayrılması, kaynaklara ve resmi kayıtlara erişim konusunda kontroller gösterilebilir.</a:t>
            </a:r>
          </a:p>
        </p:txBody>
      </p:sp>
      <p:sp>
        <p:nvSpPr>
          <p:cNvPr id="5" name="Metin kutusu 4">
            <a:extLst>
              <a:ext uri="{FF2B5EF4-FFF2-40B4-BE49-F238E27FC236}">
                <a16:creationId xmlns:a16="http://schemas.microsoft.com/office/drawing/2014/main" id="{2EBD2A56-17A5-6A8C-0D3A-BD36796CC47C}"/>
              </a:ext>
            </a:extLst>
          </p:cNvPr>
          <p:cNvSpPr txBox="1"/>
          <p:nvPr/>
        </p:nvSpPr>
        <p:spPr>
          <a:xfrm>
            <a:off x="562575" y="802556"/>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III Kontrol Faaliyeti Standartları</a:t>
            </a:r>
          </a:p>
        </p:txBody>
      </p:sp>
      <p:pic>
        <p:nvPicPr>
          <p:cNvPr id="6" name="Resim 5">
            <a:extLst>
              <a:ext uri="{FF2B5EF4-FFF2-40B4-BE49-F238E27FC236}">
                <a16:creationId xmlns:a16="http://schemas.microsoft.com/office/drawing/2014/main" id="{7C5A2FF0-69AC-D834-E3E5-4C0AD82D5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337164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F0A8BD-F6AA-FB43-57DE-47193157B133}"/>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41642D79-3F35-2F11-A6DA-F948653957C4}"/>
              </a:ext>
            </a:extLst>
          </p:cNvPr>
          <p:cNvSpPr txBox="1"/>
          <p:nvPr/>
        </p:nvSpPr>
        <p:spPr>
          <a:xfrm>
            <a:off x="261316" y="2239841"/>
            <a:ext cx="11072833" cy="3578159"/>
          </a:xfrm>
          <a:prstGeom prst="rect">
            <a:avLst/>
          </a:prstGeom>
          <a:noFill/>
        </p:spPr>
        <p:txBody>
          <a:bodyPr wrap="square">
            <a:spAutoFit/>
          </a:bodyPr>
          <a:lstStyle/>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1 Kontrol stratejileri ve yöntemleri</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2 Prosedürlerin belirlenmesi ve belgelendirilmesi</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3 Görevler ayrılığı</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4 Hiyerarşik kontroller</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5 Faaliyetlerin sürekliliği</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6 Bilgi sistemleri kontrolleri</a:t>
            </a:r>
          </a:p>
          <a:p>
            <a:pPr algn="just">
              <a:lnSpc>
                <a:spcPct val="150000"/>
              </a:lnSpc>
            </a:pPr>
            <a:r>
              <a:rPr lang="tr-TR" sz="2200" dirty="0">
                <a:latin typeface="Tahoma" panose="020B0604030504040204" pitchFamily="34" charset="0"/>
                <a:ea typeface="Tahoma" panose="020B0604030504040204" pitchFamily="34" charset="0"/>
                <a:cs typeface="Tahoma" panose="020B0604030504040204" pitchFamily="34" charset="0"/>
              </a:rPr>
              <a:t>Olmak üzere 6 başlık altında 17 genel şarttan oluşmaktadır.</a:t>
            </a:r>
          </a:p>
        </p:txBody>
      </p:sp>
      <p:sp>
        <p:nvSpPr>
          <p:cNvPr id="5" name="Metin kutusu 4">
            <a:extLst>
              <a:ext uri="{FF2B5EF4-FFF2-40B4-BE49-F238E27FC236}">
                <a16:creationId xmlns:a16="http://schemas.microsoft.com/office/drawing/2014/main" id="{3EF28D6A-00B1-CC15-11A8-2FDF6565AA2C}"/>
              </a:ext>
            </a:extLst>
          </p:cNvPr>
          <p:cNvSpPr txBox="1"/>
          <p:nvPr/>
        </p:nvSpPr>
        <p:spPr>
          <a:xfrm>
            <a:off x="562575" y="802556"/>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III Kontrol Faaliyeti Standartları</a:t>
            </a:r>
          </a:p>
        </p:txBody>
      </p:sp>
      <p:pic>
        <p:nvPicPr>
          <p:cNvPr id="6" name="Resim 5">
            <a:extLst>
              <a:ext uri="{FF2B5EF4-FFF2-40B4-BE49-F238E27FC236}">
                <a16:creationId xmlns:a16="http://schemas.microsoft.com/office/drawing/2014/main" id="{2314D2C9-2FC7-F080-439D-0745206078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325751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37F849-2E9C-6F5B-E048-22434AF94F46}"/>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32AA98CC-6ED7-B7EA-15CD-137B08963271}"/>
              </a:ext>
            </a:extLst>
          </p:cNvPr>
          <p:cNvSpPr txBox="1"/>
          <p:nvPr/>
        </p:nvSpPr>
        <p:spPr>
          <a:xfrm>
            <a:off x="261316" y="2239841"/>
            <a:ext cx="11072833" cy="3070328"/>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Etkin bir iç kontrol sistemi kurmak ve kurumun hedeflerini gerçekleştirmek için bir kurumun bütün kademelerinde bilgiye ihtiyaç duyulur.</a:t>
            </a:r>
          </a:p>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Çalışanların sorumluluklarını yerine getirebilmeleri için iç kontrolle ilgili bilgiler anında kaydedilmeli, sınıflandırılmalı ve personele duyurulmalıdır.</a:t>
            </a:r>
          </a:p>
          <a:p>
            <a:pPr marL="342900" indent="-342900" algn="just">
              <a:lnSpc>
                <a:spcPct val="150000"/>
              </a:lnSpc>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Güvenilir ve uygun bilgilerin sağlanabilmesi için işlemlerin anında kaydedilmesi ve düzgün biçimde sınıflandırılması gerekmektedir.</a:t>
            </a:r>
          </a:p>
        </p:txBody>
      </p:sp>
      <p:sp>
        <p:nvSpPr>
          <p:cNvPr id="5" name="Metin kutusu 4">
            <a:extLst>
              <a:ext uri="{FF2B5EF4-FFF2-40B4-BE49-F238E27FC236}">
                <a16:creationId xmlns:a16="http://schemas.microsoft.com/office/drawing/2014/main" id="{FE03327D-2D29-9806-E636-1EED091F0734}"/>
              </a:ext>
            </a:extLst>
          </p:cNvPr>
          <p:cNvSpPr txBox="1"/>
          <p:nvPr/>
        </p:nvSpPr>
        <p:spPr>
          <a:xfrm>
            <a:off x="562575" y="802556"/>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IV Bilgi ve İletişim Standartları</a:t>
            </a:r>
          </a:p>
        </p:txBody>
      </p:sp>
      <p:pic>
        <p:nvPicPr>
          <p:cNvPr id="6" name="Resim 5">
            <a:extLst>
              <a:ext uri="{FF2B5EF4-FFF2-40B4-BE49-F238E27FC236}">
                <a16:creationId xmlns:a16="http://schemas.microsoft.com/office/drawing/2014/main" id="{85A99C81-04FC-33C7-90AB-D150960B8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295302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078364-5237-28DF-31D4-C831BC6DD37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985C351E-14B5-0140-2401-A5FA9DD2BA00}"/>
              </a:ext>
            </a:extLst>
          </p:cNvPr>
          <p:cNvSpPr txBox="1"/>
          <p:nvPr/>
        </p:nvSpPr>
        <p:spPr>
          <a:xfrm>
            <a:off x="261316" y="2239841"/>
            <a:ext cx="11072833" cy="2562496"/>
          </a:xfrm>
          <a:prstGeom prst="rect">
            <a:avLst/>
          </a:prstGeom>
          <a:noFill/>
        </p:spPr>
        <p:txBody>
          <a:bodyPr wrap="square">
            <a:spAutoFit/>
          </a:bodyPr>
          <a:lstStyle/>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1 Bilgi ve iletişim</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2 Raporlama</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3 Kayıt ve dosyalama sistemi</a:t>
            </a:r>
          </a:p>
          <a:p>
            <a:pPr algn="just">
              <a:lnSpc>
                <a:spcPct val="150000"/>
              </a:lnSpc>
            </a:pPr>
            <a:r>
              <a:rPr lang="tr-TR" sz="2200" b="1" dirty="0">
                <a:latin typeface="Tahoma" panose="020B0604030504040204" pitchFamily="34" charset="0"/>
                <a:ea typeface="Tahoma" panose="020B0604030504040204" pitchFamily="34" charset="0"/>
                <a:cs typeface="Tahoma" panose="020B0604030504040204" pitchFamily="34" charset="0"/>
              </a:rPr>
              <a:t>4 Hata, usulsüzlük ve yolsuzlukların bildirilmesi</a:t>
            </a:r>
          </a:p>
          <a:p>
            <a:pPr algn="just">
              <a:lnSpc>
                <a:spcPct val="150000"/>
              </a:lnSpc>
            </a:pPr>
            <a:r>
              <a:rPr lang="tr-TR" sz="2200" dirty="0">
                <a:latin typeface="Tahoma" panose="020B0604030504040204" pitchFamily="34" charset="0"/>
                <a:ea typeface="Tahoma" panose="020B0604030504040204" pitchFamily="34" charset="0"/>
                <a:cs typeface="Tahoma" panose="020B0604030504040204" pitchFamily="34" charset="0"/>
              </a:rPr>
              <a:t>Olmak üzere 4 başlık altında 20 genel şarttan oluşmaktadır</a:t>
            </a:r>
          </a:p>
        </p:txBody>
      </p:sp>
      <p:sp>
        <p:nvSpPr>
          <p:cNvPr id="5" name="Metin kutusu 4">
            <a:extLst>
              <a:ext uri="{FF2B5EF4-FFF2-40B4-BE49-F238E27FC236}">
                <a16:creationId xmlns:a16="http://schemas.microsoft.com/office/drawing/2014/main" id="{5300A24F-5F76-CF6C-1B2F-198D7C559C5E}"/>
              </a:ext>
            </a:extLst>
          </p:cNvPr>
          <p:cNvSpPr txBox="1"/>
          <p:nvPr/>
        </p:nvSpPr>
        <p:spPr>
          <a:xfrm>
            <a:off x="562575" y="802556"/>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IV Bilgi ve İletişim Standartları</a:t>
            </a:r>
          </a:p>
        </p:txBody>
      </p:sp>
      <p:pic>
        <p:nvPicPr>
          <p:cNvPr id="6" name="Resim 5">
            <a:extLst>
              <a:ext uri="{FF2B5EF4-FFF2-40B4-BE49-F238E27FC236}">
                <a16:creationId xmlns:a16="http://schemas.microsoft.com/office/drawing/2014/main" id="{5C9E7744-7649-21C7-40B8-23C39B59D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2110618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530A35-1601-65E9-E0E3-34CA4129619C}"/>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82998C53-FC9E-59B6-1C86-5F40733D2C6E}"/>
              </a:ext>
            </a:extLst>
          </p:cNvPr>
          <p:cNvSpPr txBox="1"/>
          <p:nvPr/>
        </p:nvSpPr>
        <p:spPr>
          <a:xfrm>
            <a:off x="261316" y="2255248"/>
            <a:ext cx="11072833" cy="278698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İzleme iç kontrol faaliyetinin belirli zaman aralıklarıyla kalitesinin, kontrollerin tasarımı ve işleyişinin ve alınması gereken önlemlerin değerlendirilmesinden oluşan süreçtir. </a:t>
            </a:r>
          </a:p>
          <a:p>
            <a:pPr marL="342900" indent="-342900" algn="just">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İç kontrol sisteminin, değişen hedeflere, ortama, kaynaklara ve risklere ayak uydurabilmesi için yönetim tarafından değerlendirilmesi gerekmektedir.</a:t>
            </a:r>
          </a:p>
        </p:txBody>
      </p:sp>
      <p:sp>
        <p:nvSpPr>
          <p:cNvPr id="5" name="Metin kutusu 4">
            <a:extLst>
              <a:ext uri="{FF2B5EF4-FFF2-40B4-BE49-F238E27FC236}">
                <a16:creationId xmlns:a16="http://schemas.microsoft.com/office/drawing/2014/main" id="{E0CD8035-2199-B07E-858D-527AB64DAE7C}"/>
              </a:ext>
            </a:extLst>
          </p:cNvPr>
          <p:cNvSpPr txBox="1"/>
          <p:nvPr/>
        </p:nvSpPr>
        <p:spPr>
          <a:xfrm>
            <a:off x="562575" y="802556"/>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V İzleme Standartları</a:t>
            </a:r>
          </a:p>
        </p:txBody>
      </p:sp>
      <p:pic>
        <p:nvPicPr>
          <p:cNvPr id="6" name="Resim 5">
            <a:extLst>
              <a:ext uri="{FF2B5EF4-FFF2-40B4-BE49-F238E27FC236}">
                <a16:creationId xmlns:a16="http://schemas.microsoft.com/office/drawing/2014/main" id="{813A8F6B-2764-EB5A-8DFE-6B2980BE3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956268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2107994-8D0D-A15F-532C-7BE381B68398}"/>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FFDCC10C-C6B9-A087-A783-3084B15D25BF}"/>
              </a:ext>
            </a:extLst>
          </p:cNvPr>
          <p:cNvSpPr txBox="1"/>
          <p:nvPr/>
        </p:nvSpPr>
        <p:spPr>
          <a:xfrm>
            <a:off x="261316" y="2255248"/>
            <a:ext cx="11072833" cy="1678986"/>
          </a:xfrm>
          <a:prstGeom prst="rect">
            <a:avLst/>
          </a:prstGeom>
          <a:noFill/>
        </p:spPr>
        <p:txBody>
          <a:bodyPr wrap="square">
            <a:spAutoFit/>
          </a:bodyPr>
          <a:lstStyle/>
          <a:p>
            <a:pPr algn="just">
              <a:lnSpc>
                <a:spcPct val="150000"/>
              </a:lnSpc>
            </a:pPr>
            <a:r>
              <a:rPr lang="tr-TR" sz="2400" b="1" dirty="0">
                <a:latin typeface="Tahoma" panose="020B0604030504040204" pitchFamily="34" charset="0"/>
                <a:ea typeface="Tahoma" panose="020B0604030504040204" pitchFamily="34" charset="0"/>
                <a:cs typeface="Tahoma" panose="020B0604030504040204" pitchFamily="34" charset="0"/>
              </a:rPr>
              <a:t>1 İç kontrolün değerlendirilmesi</a:t>
            </a:r>
          </a:p>
          <a:p>
            <a:pPr algn="just">
              <a:lnSpc>
                <a:spcPct val="150000"/>
              </a:lnSpc>
            </a:pPr>
            <a:r>
              <a:rPr lang="tr-TR" sz="2400" b="1" dirty="0">
                <a:latin typeface="Tahoma" panose="020B0604030504040204" pitchFamily="34" charset="0"/>
                <a:ea typeface="Tahoma" panose="020B0604030504040204" pitchFamily="34" charset="0"/>
                <a:cs typeface="Tahoma" panose="020B0604030504040204" pitchFamily="34" charset="0"/>
              </a:rPr>
              <a:t>2 İç denetim</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Olmak üzere 2 başlık altında 7 genel şarttan oluşmaktadır.</a:t>
            </a:r>
          </a:p>
        </p:txBody>
      </p:sp>
      <p:sp>
        <p:nvSpPr>
          <p:cNvPr id="5" name="Metin kutusu 4">
            <a:extLst>
              <a:ext uri="{FF2B5EF4-FFF2-40B4-BE49-F238E27FC236}">
                <a16:creationId xmlns:a16="http://schemas.microsoft.com/office/drawing/2014/main" id="{2C087F2D-2DBE-C5F9-CFC0-39C04BF3F672}"/>
              </a:ext>
            </a:extLst>
          </p:cNvPr>
          <p:cNvSpPr txBox="1"/>
          <p:nvPr/>
        </p:nvSpPr>
        <p:spPr>
          <a:xfrm>
            <a:off x="562575" y="802556"/>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V İzleme Standartları</a:t>
            </a:r>
          </a:p>
        </p:txBody>
      </p:sp>
      <p:pic>
        <p:nvPicPr>
          <p:cNvPr id="6" name="Resim 5">
            <a:extLst>
              <a:ext uri="{FF2B5EF4-FFF2-40B4-BE49-F238E27FC236}">
                <a16:creationId xmlns:a16="http://schemas.microsoft.com/office/drawing/2014/main" id="{E933F3B0-80A4-2E3E-F33C-D356F16FC4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165031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7B499E0-E54D-792C-80C4-DBC9EBC28763}"/>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5BA7DAAD-67B4-AD37-8A75-FFDC17B777CD}"/>
              </a:ext>
            </a:extLst>
          </p:cNvPr>
          <p:cNvSpPr txBox="1"/>
          <p:nvPr/>
        </p:nvSpPr>
        <p:spPr>
          <a:xfrm>
            <a:off x="261316" y="2255248"/>
            <a:ext cx="11072833" cy="2786981"/>
          </a:xfrm>
          <a:prstGeom prst="rect">
            <a:avLst/>
          </a:prstGeom>
          <a:noFill/>
        </p:spPr>
        <p:txBody>
          <a:bodyPr wrap="square">
            <a:spAutoFit/>
          </a:bodyPr>
          <a:lstStyle/>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İç kontrol yönetimin sorumluluğuna dayanan bir modeldir.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İyi bir iç kontrol sistemi kurma ve işleyişini sağlama sorumluluğu kamu idarelerinin üst yöneticileri ile diğer yöneticilerine aittir.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İç kontrolden rolleri farklı olmak üzere, idarenin bütün yönetim kademeleri ve personeli sorumludur.</a:t>
            </a:r>
          </a:p>
        </p:txBody>
      </p:sp>
      <p:sp>
        <p:nvSpPr>
          <p:cNvPr id="5" name="Metin kutusu 4">
            <a:extLst>
              <a:ext uri="{FF2B5EF4-FFF2-40B4-BE49-F238E27FC236}">
                <a16:creationId xmlns:a16="http://schemas.microsoft.com/office/drawing/2014/main" id="{9EBA59E3-9F00-02A4-A46E-CF7F4B14F2CD}"/>
              </a:ext>
            </a:extLst>
          </p:cNvPr>
          <p:cNvSpPr txBox="1"/>
          <p:nvPr/>
        </p:nvSpPr>
        <p:spPr>
          <a:xfrm>
            <a:off x="632377" y="802556"/>
            <a:ext cx="8831062" cy="650819"/>
          </a:xfrm>
          <a:prstGeom prst="rect">
            <a:avLst/>
          </a:prstGeom>
          <a:noFill/>
        </p:spPr>
        <p:txBody>
          <a:bodyPr wrap="square">
            <a:spAutoFit/>
          </a:bodyPr>
          <a:lstStyle/>
          <a:p>
            <a:pPr algn="just">
              <a:lnSpc>
                <a:spcPct val="150000"/>
              </a:lnSpc>
            </a:pPr>
            <a:r>
              <a:rPr lang="tr-TR" sz="2800" b="1">
                <a:latin typeface="Tahoma" panose="020B0604030504040204" pitchFamily="34" charset="0"/>
                <a:ea typeface="Tahoma" panose="020B0604030504040204" pitchFamily="34" charset="0"/>
                <a:cs typeface="Tahoma" panose="020B0604030504040204" pitchFamily="34" charset="0"/>
              </a:rPr>
              <a:t>İç Kontrol Sisteminde Rol ve Sorumluluklar</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91073601-FB44-3FCE-4164-3962CB6C8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161634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A7E378-F27E-0B3C-9949-9606ABE9007C}"/>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FDA556E4-5CEA-526F-997A-354DE92B2918}"/>
              </a:ext>
            </a:extLst>
          </p:cNvPr>
          <p:cNvSpPr txBox="1"/>
          <p:nvPr/>
        </p:nvSpPr>
        <p:spPr>
          <a:xfrm>
            <a:off x="261316" y="1968864"/>
            <a:ext cx="11072833" cy="4448975"/>
          </a:xfrm>
          <a:prstGeom prst="rect">
            <a:avLst/>
          </a:prstGeom>
          <a:noFill/>
        </p:spPr>
        <p:txBody>
          <a:bodyPr wrap="square">
            <a:spAutoFit/>
          </a:bodyPr>
          <a:lstStyle/>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Yönetimi dış denetime hazır kılar, hesap verebilirliği güçlendirir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Yeni yönetici ve personelin adaptasyon süresini kısaltır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Kurumsallaşmayı ve kurumsal yönetimi güçlendirir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Risklerin kayıp gerçekleşmeden önlenmesini sağlar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Kurum genelinde görev ve sorumlulukları netleştirir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İş akışlarını ve iş yapışı standardize eder, uygulamaları standartlara bağlar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Üst yönetimin kurum performansını izlemesini ve düşük performansın</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nedenlerini sorgulamasını sağlar</a:t>
            </a:r>
          </a:p>
        </p:txBody>
      </p:sp>
      <p:sp>
        <p:nvSpPr>
          <p:cNvPr id="5" name="Metin kutusu 4">
            <a:extLst>
              <a:ext uri="{FF2B5EF4-FFF2-40B4-BE49-F238E27FC236}">
                <a16:creationId xmlns:a16="http://schemas.microsoft.com/office/drawing/2014/main" id="{E645F856-A15D-F9EE-E999-E8E98F4A1568}"/>
              </a:ext>
            </a:extLst>
          </p:cNvPr>
          <p:cNvSpPr txBox="1"/>
          <p:nvPr/>
        </p:nvSpPr>
        <p:spPr>
          <a:xfrm>
            <a:off x="261316" y="802556"/>
            <a:ext cx="10385028"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İç Kontrol Sisteminin Kurumlara Sağladığı Faydalar</a:t>
            </a:r>
          </a:p>
        </p:txBody>
      </p:sp>
      <p:pic>
        <p:nvPicPr>
          <p:cNvPr id="6" name="Resim 5">
            <a:extLst>
              <a:ext uri="{FF2B5EF4-FFF2-40B4-BE49-F238E27FC236}">
                <a16:creationId xmlns:a16="http://schemas.microsoft.com/office/drawing/2014/main" id="{675E4072-0165-DD13-C428-9C694A8F4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108276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467058-4754-C6F2-870E-BA56AE73394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70CCAFEC-E10A-E331-B110-539526FD6CF7}"/>
              </a:ext>
            </a:extLst>
          </p:cNvPr>
          <p:cNvSpPr txBox="1"/>
          <p:nvPr/>
        </p:nvSpPr>
        <p:spPr>
          <a:xfrm>
            <a:off x="2050360" y="3545756"/>
            <a:ext cx="10385028"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DİNLEDİĞİNİZ İÇİN TEŞEKKÜR EDERİM</a:t>
            </a:r>
          </a:p>
        </p:txBody>
      </p:sp>
      <p:pic>
        <p:nvPicPr>
          <p:cNvPr id="6" name="Resim 5">
            <a:extLst>
              <a:ext uri="{FF2B5EF4-FFF2-40B4-BE49-F238E27FC236}">
                <a16:creationId xmlns:a16="http://schemas.microsoft.com/office/drawing/2014/main" id="{AC6BCCFC-EC77-41C2-2957-2CBB592BF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164500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64D2C2C-2940-DF16-2188-FF7FEED6CDCC}"/>
              </a:ext>
            </a:extLst>
          </p:cNvPr>
          <p:cNvSpPr txBox="1"/>
          <p:nvPr/>
        </p:nvSpPr>
        <p:spPr>
          <a:xfrm>
            <a:off x="602332" y="2178761"/>
            <a:ext cx="11139094" cy="3539430"/>
          </a:xfrm>
          <a:prstGeom prst="rect">
            <a:avLst/>
          </a:prstGeom>
          <a:noFill/>
        </p:spPr>
        <p:txBody>
          <a:bodyPr wrap="square">
            <a:spAutoFit/>
          </a:bodyPr>
          <a:lstStyle/>
          <a:p>
            <a:pPr algn="just"/>
            <a:r>
              <a:rPr lang="tr-TR" sz="2800" b="0" i="0" u="none" strike="noStrike" baseline="0" dirty="0">
                <a:solidFill>
                  <a:srgbClr val="000000"/>
                </a:solidFill>
                <a:latin typeface="Calibri" panose="020F0502020204030204" pitchFamily="34" charset="0"/>
              </a:rPr>
              <a:t>İç kontrol kurumdaki yönetici ve personelin yaptıkları işin kontrolünü ellerinde bulundurmaları için kullanılan bir yöntemdir. İdarenin amaçlarına, belirlenmiş politikalara ve mevzuata uygun olarak;</a:t>
            </a:r>
          </a:p>
          <a:p>
            <a:r>
              <a:rPr lang="tr-TR" sz="2800" b="0" i="0" u="none" strike="noStrike" baseline="0" dirty="0">
                <a:solidFill>
                  <a:srgbClr val="000000"/>
                </a:solidFill>
                <a:latin typeface="Calibri" panose="020F0502020204030204" pitchFamily="34" charset="0"/>
              </a:rPr>
              <a:t>✓Faaliyetlerin etkili, ekonomik ve verimli yürütülmesi,</a:t>
            </a:r>
          </a:p>
          <a:p>
            <a:r>
              <a:rPr lang="tr-TR" sz="2800" b="0" i="0" u="none" strike="noStrike" baseline="0" dirty="0">
                <a:solidFill>
                  <a:srgbClr val="000000"/>
                </a:solidFill>
                <a:latin typeface="Calibri" panose="020F0502020204030204" pitchFamily="34" charset="0"/>
              </a:rPr>
              <a:t>✓Varlık ve kaynakların korunması,</a:t>
            </a:r>
          </a:p>
          <a:p>
            <a:r>
              <a:rPr lang="tr-TR" sz="2800" b="0" i="0" u="none" strike="noStrike" baseline="0" dirty="0">
                <a:solidFill>
                  <a:srgbClr val="000000"/>
                </a:solidFill>
                <a:latin typeface="Calibri" panose="020F0502020204030204" pitchFamily="34" charset="0"/>
              </a:rPr>
              <a:t>✓Muhasebe kayıtlarının doğru ve tam olarak tutulması,</a:t>
            </a:r>
          </a:p>
          <a:p>
            <a:r>
              <a:rPr lang="tr-TR" sz="2800" b="0" i="0" u="none" strike="noStrike" baseline="0" dirty="0">
                <a:solidFill>
                  <a:srgbClr val="000000"/>
                </a:solidFill>
                <a:latin typeface="Calibri" panose="020F0502020204030204" pitchFamily="34" charset="0"/>
              </a:rPr>
              <a:t>✓Mali bilgi  ve yönetim sisteminin zamanında ve güvenilir üretilmesi amacıyla oluşturulan kontroller bütünüdür.</a:t>
            </a:r>
            <a:endParaRPr lang="tr-TR" sz="2800" dirty="0">
              <a:latin typeface="Tahoma" panose="020B0604030504040204" pitchFamily="34" charset="0"/>
              <a:ea typeface="Tahoma" panose="020B0604030504040204" pitchFamily="34" charset="0"/>
              <a:cs typeface="Tahoma" panose="020B0604030504040204" pitchFamily="34" charset="0"/>
            </a:endParaRPr>
          </a:p>
        </p:txBody>
      </p:sp>
      <p:sp>
        <p:nvSpPr>
          <p:cNvPr id="5" name="Metin kutusu 4">
            <a:extLst>
              <a:ext uri="{FF2B5EF4-FFF2-40B4-BE49-F238E27FC236}">
                <a16:creationId xmlns:a16="http://schemas.microsoft.com/office/drawing/2014/main" id="{B64D2C2C-2940-DF16-2188-FF7FEED6CDCC}"/>
              </a:ext>
            </a:extLst>
          </p:cNvPr>
          <p:cNvSpPr txBox="1"/>
          <p:nvPr/>
        </p:nvSpPr>
        <p:spPr>
          <a:xfrm>
            <a:off x="602332" y="841343"/>
            <a:ext cx="8831062" cy="491225"/>
          </a:xfrm>
          <a:prstGeom prst="rect">
            <a:avLst/>
          </a:prstGeom>
          <a:noFill/>
        </p:spPr>
        <p:txBody>
          <a:bodyPr wrap="square">
            <a:spAutoFit/>
          </a:bodyPr>
          <a:lstStyle/>
          <a:p>
            <a:pPr algn="just">
              <a:lnSpc>
                <a:spcPct val="150000"/>
              </a:lnSpc>
            </a:pPr>
            <a:r>
              <a:rPr lang="tr-TR" sz="2000" b="1" dirty="0">
                <a:latin typeface="Tahoma" panose="020B0604030504040204" pitchFamily="34" charset="0"/>
                <a:ea typeface="Tahoma" panose="020B0604030504040204" pitchFamily="34" charset="0"/>
                <a:cs typeface="Tahoma" panose="020B0604030504040204" pitchFamily="34" charset="0"/>
              </a:rPr>
              <a:t>İÇ KONTROL NEDİR?</a:t>
            </a:r>
            <a:endParaRPr lang="tr-TR" sz="20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725" y="560732"/>
            <a:ext cx="1337713" cy="1337418"/>
          </a:xfrm>
          <a:prstGeom prst="rect">
            <a:avLst/>
          </a:prstGeom>
        </p:spPr>
      </p:pic>
    </p:spTree>
    <p:extLst>
      <p:ext uri="{BB962C8B-B14F-4D97-AF65-F5344CB8AC3E}">
        <p14:creationId xmlns:p14="http://schemas.microsoft.com/office/powerpoint/2010/main" val="53925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64D2C2C-2940-DF16-2188-FF7FEED6CDCC}"/>
              </a:ext>
            </a:extLst>
          </p:cNvPr>
          <p:cNvSpPr txBox="1"/>
          <p:nvPr/>
        </p:nvSpPr>
        <p:spPr>
          <a:xfrm>
            <a:off x="774609" y="1993705"/>
            <a:ext cx="10436729" cy="3340979"/>
          </a:xfrm>
          <a:prstGeom prst="rect">
            <a:avLst/>
          </a:prstGeom>
          <a:noFill/>
        </p:spPr>
        <p:txBody>
          <a:bodyPr wrap="square">
            <a:spAutoFit/>
          </a:bodyPr>
          <a:lstStyle/>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İç Kontrol sadece kontrol faaliyetlerini değil,</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İdarenin organizasyon yapısını, işleyişini, görev yetki ve sorumluluklarını, karar alma süreçlerini kapsayan</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İdarenin ve çalışanlarının tamamının rol aldığı dinamik bir süreçtir</a:t>
            </a:r>
          </a:p>
          <a:p>
            <a:pPr algn="just">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İç Kontrol bir amaç değil, idareyi hedeflerine ulaştırma amacı taşıyan yönetim aracıdır.</a:t>
            </a:r>
          </a:p>
        </p:txBody>
      </p:sp>
      <p:sp>
        <p:nvSpPr>
          <p:cNvPr id="5" name="Metin kutusu 4">
            <a:extLst>
              <a:ext uri="{FF2B5EF4-FFF2-40B4-BE49-F238E27FC236}">
                <a16:creationId xmlns:a16="http://schemas.microsoft.com/office/drawing/2014/main" id="{B64D2C2C-2940-DF16-2188-FF7FEED6CDCC}"/>
              </a:ext>
            </a:extLst>
          </p:cNvPr>
          <p:cNvSpPr txBox="1"/>
          <p:nvPr/>
        </p:nvSpPr>
        <p:spPr>
          <a:xfrm>
            <a:off x="615584" y="850967"/>
            <a:ext cx="8831062" cy="952890"/>
          </a:xfrm>
          <a:prstGeom prst="rect">
            <a:avLst/>
          </a:prstGeom>
          <a:noFill/>
        </p:spPr>
        <p:txBody>
          <a:bodyPr wrap="square">
            <a:spAutoFit/>
          </a:bodyPr>
          <a:lstStyle/>
          <a:p>
            <a:pPr algn="just">
              <a:lnSpc>
                <a:spcPct val="150000"/>
              </a:lnSpc>
            </a:pPr>
            <a:r>
              <a:rPr lang="tr-TR" sz="2000" b="1" dirty="0">
                <a:latin typeface="Tahoma" panose="020B0604030504040204" pitchFamily="34" charset="0"/>
                <a:ea typeface="Tahoma" panose="020B0604030504040204" pitchFamily="34" charset="0"/>
                <a:cs typeface="Tahoma" panose="020B0604030504040204" pitchFamily="34" charset="0"/>
              </a:rPr>
              <a:t>İÇ KONTROL NEDİR?</a:t>
            </a:r>
            <a:endParaRPr lang="tr-TR"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tr-TR" sz="20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333627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64D2C2C-2940-DF16-2188-FF7FEED6CDCC}"/>
              </a:ext>
            </a:extLst>
          </p:cNvPr>
          <p:cNvSpPr txBox="1"/>
          <p:nvPr/>
        </p:nvSpPr>
        <p:spPr>
          <a:xfrm>
            <a:off x="1219200" y="2563277"/>
            <a:ext cx="9635120" cy="1943481"/>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İç kontrol </a:t>
            </a:r>
            <a:r>
              <a:rPr lang="tr-TR" sz="2800" dirty="0">
                <a:latin typeface="Tahoma" panose="020B0604030504040204" pitchFamily="34" charset="0"/>
                <a:ea typeface="Tahoma" panose="020B0604030504040204" pitchFamily="34" charset="0"/>
                <a:cs typeface="Tahoma" panose="020B0604030504040204" pitchFamily="34" charset="0"/>
              </a:rPr>
              <a:t>varmak istediğimiz hedeften sapmadan ilerlememizle ve bu amaçla yapılan faaliyetlerde ne kadar “ sahibi olduğumuzla ilgilidir.</a:t>
            </a:r>
          </a:p>
        </p:txBody>
      </p:sp>
      <p:sp>
        <p:nvSpPr>
          <p:cNvPr id="5" name="Metin kutusu 4">
            <a:extLst>
              <a:ext uri="{FF2B5EF4-FFF2-40B4-BE49-F238E27FC236}">
                <a16:creationId xmlns:a16="http://schemas.microsoft.com/office/drawing/2014/main" id="{B64D2C2C-2940-DF16-2188-FF7FEED6CDCC}"/>
              </a:ext>
            </a:extLst>
          </p:cNvPr>
          <p:cNvSpPr txBox="1"/>
          <p:nvPr/>
        </p:nvSpPr>
        <p:spPr>
          <a:xfrm>
            <a:off x="602332" y="841343"/>
            <a:ext cx="8831062" cy="952890"/>
          </a:xfrm>
          <a:prstGeom prst="rect">
            <a:avLst/>
          </a:prstGeom>
          <a:noFill/>
        </p:spPr>
        <p:txBody>
          <a:bodyPr wrap="square">
            <a:spAutoFit/>
          </a:bodyPr>
          <a:lstStyle/>
          <a:p>
            <a:pPr algn="just">
              <a:lnSpc>
                <a:spcPct val="150000"/>
              </a:lnSpc>
            </a:pPr>
            <a:r>
              <a:rPr lang="tr-TR" sz="2000" b="1" dirty="0">
                <a:latin typeface="Tahoma" panose="020B0604030504040204" pitchFamily="34" charset="0"/>
                <a:ea typeface="Tahoma" panose="020B0604030504040204" pitchFamily="34" charset="0"/>
                <a:cs typeface="Tahoma" panose="020B0604030504040204" pitchFamily="34" charset="0"/>
              </a:rPr>
              <a:t>İÇ KONTROL NEDİR?</a:t>
            </a:r>
            <a:endParaRPr lang="tr-TR"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tr-TR" sz="2000" dirty="0">
              <a:latin typeface="Tahoma" panose="020B0604030504040204" pitchFamily="34" charset="0"/>
              <a:ea typeface="Tahoma" panose="020B0604030504040204" pitchFamily="34" charset="0"/>
              <a:cs typeface="Tahoma" panose="020B060403050404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4320" y="613263"/>
            <a:ext cx="1013630" cy="1013407"/>
          </a:xfrm>
          <a:prstGeom prst="rect">
            <a:avLst/>
          </a:prstGeom>
        </p:spPr>
      </p:pic>
    </p:spTree>
    <p:extLst>
      <p:ext uri="{BB962C8B-B14F-4D97-AF65-F5344CB8AC3E}">
        <p14:creationId xmlns:p14="http://schemas.microsoft.com/office/powerpoint/2010/main" val="171953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64D2C2C-2940-DF16-2188-FF7FEED6CDCC}"/>
              </a:ext>
            </a:extLst>
          </p:cNvPr>
          <p:cNvSpPr txBox="1"/>
          <p:nvPr/>
        </p:nvSpPr>
        <p:spPr>
          <a:xfrm>
            <a:off x="602332" y="2412334"/>
            <a:ext cx="10993320" cy="3727302"/>
          </a:xfrm>
          <a:prstGeom prst="rect">
            <a:avLst/>
          </a:prstGeom>
          <a:noFill/>
        </p:spPr>
        <p:txBody>
          <a:bodyPr wrap="square">
            <a:spAutoFit/>
          </a:bodyPr>
          <a:lstStyle/>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Kamu gelir, gider, varlık ve yükümlülüklerinin etkili, ekonomik ve verimli bir şekilde yönetilmesini sağlamak,</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Kamu idarelerinin kanunlara ve diğer düzenlemelere uygun olarak faaliyet göstermesini sağlamak,</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Her türlü malî karar ve işlemlerde usulsüzlük ve yolsuzluğun önlenmesini sağlamak,</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Karar oluşturmak ve izlemek için düzenli, zamanında ve güvenilir rapor ve bilgi edinilmesini sağlamak,</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Varlıkların kötüye kullanılmasını ve israfın önlenmesini sağlamak</a:t>
            </a:r>
          </a:p>
        </p:txBody>
      </p:sp>
      <p:sp>
        <p:nvSpPr>
          <p:cNvPr id="5" name="Metin kutusu 4">
            <a:extLst>
              <a:ext uri="{FF2B5EF4-FFF2-40B4-BE49-F238E27FC236}">
                <a16:creationId xmlns:a16="http://schemas.microsoft.com/office/drawing/2014/main" id="{B64D2C2C-2940-DF16-2188-FF7FEED6CDCC}"/>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İç Kontrolün Amacı Nedir?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297670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4ECED1-BBFE-345F-430F-2A600C3DE549}"/>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2D67DADF-73FC-520B-B113-B36FD811681C}"/>
              </a:ext>
            </a:extLst>
          </p:cNvPr>
          <p:cNvSpPr txBox="1"/>
          <p:nvPr/>
        </p:nvSpPr>
        <p:spPr>
          <a:xfrm>
            <a:off x="602332" y="2412334"/>
            <a:ext cx="10993320" cy="3722879"/>
          </a:xfrm>
          <a:prstGeom prst="rect">
            <a:avLst/>
          </a:prstGeom>
          <a:noFill/>
        </p:spPr>
        <p:txBody>
          <a:bodyPr wrap="square">
            <a:spAutoFit/>
          </a:bodyPr>
          <a:lstStyle/>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Kamu idarelerinin malî yönetim ve kontrol sistemleri harcama birimleri, muhasebe ve malî hizmetler, ön malî kontrol ve iç denetimden oluşur</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Yeterli ve etkili bir kontrol sisteminin oluşturulabilmesi için</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mesleki değerlere ve dürüst yönetim anlayışına sahip olunması,</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malî yetki ve sorumlulukların bilgili ve yeterli yöneticilere ve personele verilmesi,</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belirlenmiş standartlara uyulmasının sağlanması,</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mevzuata aykırı faaliyetlerin önlenmesi,</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uygun bir çalışma ortamının ve saydamlığın sağlanması gerekir.</a:t>
            </a:r>
          </a:p>
        </p:txBody>
      </p:sp>
      <p:sp>
        <p:nvSpPr>
          <p:cNvPr id="5" name="Metin kutusu 4">
            <a:extLst>
              <a:ext uri="{FF2B5EF4-FFF2-40B4-BE49-F238E27FC236}">
                <a16:creationId xmlns:a16="http://schemas.microsoft.com/office/drawing/2014/main" id="{923060F5-B745-1A6E-034F-27CF044AD99C}"/>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a:latin typeface="Tahoma" panose="020B0604030504040204" pitchFamily="34" charset="0"/>
                <a:ea typeface="Tahoma" panose="020B0604030504040204" pitchFamily="34" charset="0"/>
                <a:cs typeface="Tahoma" panose="020B0604030504040204" pitchFamily="34" charset="0"/>
              </a:rPr>
              <a:t>İç Kontrolün Yapısı ve İşleyişi Nasıl Olmalı?</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B988749E-1CA5-17B0-135E-C96D33DD6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72048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E038DA-9E6B-8CD8-C6D3-ED305793575E}"/>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84D0E5AE-BBFC-FE24-0213-B11454ABA27D}"/>
              </a:ext>
            </a:extLst>
          </p:cNvPr>
          <p:cNvSpPr txBox="1"/>
          <p:nvPr/>
        </p:nvSpPr>
        <p:spPr>
          <a:xfrm>
            <a:off x="602332" y="2412334"/>
            <a:ext cx="10993320" cy="2803973"/>
          </a:xfrm>
          <a:prstGeom prst="rect">
            <a:avLst/>
          </a:prstGeom>
          <a:noFill/>
        </p:spPr>
        <p:txBody>
          <a:bodyPr wrap="square">
            <a:spAutoFit/>
          </a:bodyPr>
          <a:lstStyle/>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5018 Sayılı Kamu Mali Yönetimi ve Kontrol Kanunu 2003</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İç Kontrol ve Ön Mali Kontrole İlişkin Usul ve Esaslar 2005</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Kamu İç Kontrol Standartları Tebliği 2007</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Kamu İç Kontrol Standartlarına Uyum Eylem Planı Rehberi 2009</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Kamu İç Kontrol Standartları Uyum Genelgesi 2013</a:t>
            </a:r>
          </a:p>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 Kamu İç Kontrol Rehberi 2014</a:t>
            </a:r>
          </a:p>
        </p:txBody>
      </p:sp>
      <p:sp>
        <p:nvSpPr>
          <p:cNvPr id="5" name="Metin kutusu 4">
            <a:extLst>
              <a:ext uri="{FF2B5EF4-FFF2-40B4-BE49-F238E27FC236}">
                <a16:creationId xmlns:a16="http://schemas.microsoft.com/office/drawing/2014/main" id="{B1E3A071-9380-8F4A-D732-9FF8BECDC27F}"/>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a:latin typeface="Tahoma" panose="020B0604030504040204" pitchFamily="34" charset="0"/>
                <a:ea typeface="Tahoma" panose="020B0604030504040204" pitchFamily="34" charset="0"/>
                <a:cs typeface="Tahoma" panose="020B0604030504040204" pitchFamily="34" charset="0"/>
              </a:rPr>
              <a:t>İç Kontrole İlişkin Mevzuat?</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C8C6ECD0-66A5-ADDE-9CF9-4D2E1126A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303292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286516A-5B7B-2577-3AEA-B52B8207F94E}"/>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75EF5B8B-5852-F7C9-4966-A07A55E3F18B}"/>
              </a:ext>
            </a:extLst>
          </p:cNvPr>
          <p:cNvSpPr txBox="1"/>
          <p:nvPr/>
        </p:nvSpPr>
        <p:spPr>
          <a:xfrm>
            <a:off x="602332" y="2412334"/>
            <a:ext cx="10993320" cy="3722879"/>
          </a:xfrm>
          <a:prstGeom prst="rect">
            <a:avLst/>
          </a:prstGeom>
          <a:noFill/>
        </p:spPr>
        <p:txBody>
          <a:bodyPr wrap="square">
            <a:spAutoFit/>
          </a:bodyPr>
          <a:lstStyle/>
          <a:p>
            <a:pPr algn="just">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İç Kontrol Sisteminin uluslararası kabul gören ve en iyi bilinen modeli COSO </a:t>
            </a:r>
            <a:r>
              <a:rPr lang="tr-TR" sz="2000" dirty="0" err="1">
                <a:latin typeface="Tahoma" panose="020B0604030504040204" pitchFamily="34" charset="0"/>
                <a:ea typeface="Tahoma" panose="020B0604030504040204" pitchFamily="34" charset="0"/>
                <a:cs typeface="Tahoma" panose="020B0604030504040204" pitchFamily="34" charset="0"/>
              </a:rPr>
              <a:t>Modeli’dir</a:t>
            </a:r>
            <a:r>
              <a:rPr lang="tr-TR" sz="2000" dirty="0">
                <a:latin typeface="Tahoma" panose="020B0604030504040204" pitchFamily="34" charset="0"/>
                <a:ea typeface="Tahoma" panose="020B0604030504040204" pitchFamily="34" charset="0"/>
                <a:cs typeface="Tahoma" panose="020B0604030504040204" pitchFamily="34" charset="0"/>
              </a:rPr>
              <a:t> .(COSO </a:t>
            </a:r>
            <a:r>
              <a:rPr lang="tr-TR" sz="2000" dirty="0" err="1">
                <a:latin typeface="Tahoma" panose="020B0604030504040204" pitchFamily="34" charset="0"/>
                <a:ea typeface="Tahoma" panose="020B0604030504040204" pitchFamily="34" charset="0"/>
                <a:cs typeface="Tahoma" panose="020B0604030504040204" pitchFamily="34" charset="0"/>
              </a:rPr>
              <a:t>Committee</a:t>
            </a:r>
            <a:r>
              <a:rPr lang="tr-TR" sz="2000" dirty="0">
                <a:latin typeface="Tahoma" panose="020B0604030504040204" pitchFamily="34" charset="0"/>
                <a:ea typeface="Tahoma" panose="020B0604030504040204" pitchFamily="34" charset="0"/>
                <a:cs typeface="Tahoma" panose="020B0604030504040204" pitchFamily="34" charset="0"/>
              </a:rPr>
              <a:t> of </a:t>
            </a:r>
            <a:r>
              <a:rPr lang="tr-TR" sz="2000" dirty="0" err="1">
                <a:latin typeface="Tahoma" panose="020B0604030504040204" pitchFamily="34" charset="0"/>
                <a:ea typeface="Tahoma" panose="020B0604030504040204" pitchFamily="34" charset="0"/>
                <a:cs typeface="Tahoma" panose="020B0604030504040204" pitchFamily="34" charset="0"/>
              </a:rPr>
              <a:t>Sponsoring</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err="1">
                <a:latin typeface="Tahoma" panose="020B0604030504040204" pitchFamily="34" charset="0"/>
                <a:ea typeface="Tahoma" panose="020B0604030504040204" pitchFamily="34" charset="0"/>
                <a:cs typeface="Tahoma" panose="020B0604030504040204" pitchFamily="34" charset="0"/>
              </a:rPr>
              <a:t>Organizations</a:t>
            </a:r>
            <a:r>
              <a:rPr lang="tr-TR" sz="2000" dirty="0">
                <a:latin typeface="Tahoma" panose="020B0604030504040204" pitchFamily="34" charset="0"/>
                <a:ea typeface="Tahoma" panose="020B0604030504040204" pitchFamily="34" charset="0"/>
                <a:cs typeface="Tahoma" panose="020B0604030504040204" pitchFamily="34" charset="0"/>
              </a:rPr>
              <a:t> 1992 İç Kontrol Bütünleşik Çerçeve Raporu)</a:t>
            </a:r>
          </a:p>
          <a:p>
            <a:pPr algn="just">
              <a:lnSpc>
                <a:spcPct val="150000"/>
              </a:lnSpc>
            </a:pPr>
            <a:r>
              <a:rPr lang="tr-TR" sz="2000" dirty="0" err="1">
                <a:latin typeface="Tahoma" panose="020B0604030504040204" pitchFamily="34" charset="0"/>
                <a:ea typeface="Tahoma" panose="020B0604030504040204" pitchFamily="34" charset="0"/>
                <a:cs typeface="Tahoma" panose="020B0604030504040204" pitchFamily="34" charset="0"/>
              </a:rPr>
              <a:t>Coso</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err="1">
                <a:latin typeface="Tahoma" panose="020B0604030504040204" pitchFamily="34" charset="0"/>
                <a:ea typeface="Tahoma" panose="020B0604030504040204" pitchFamily="34" charset="0"/>
                <a:cs typeface="Tahoma" panose="020B0604030504040204" pitchFamily="34" charset="0"/>
              </a:rPr>
              <a:t>Modeli’nde</a:t>
            </a:r>
            <a:r>
              <a:rPr lang="tr-TR" sz="2000" dirty="0">
                <a:latin typeface="Tahoma" panose="020B0604030504040204" pitchFamily="34" charset="0"/>
                <a:ea typeface="Tahoma" panose="020B0604030504040204" pitchFamily="34" charset="0"/>
                <a:cs typeface="Tahoma" panose="020B0604030504040204" pitchFamily="34" charset="0"/>
              </a:rPr>
              <a:t> İç kontrol sistemi birbiri ile ilişkili beş unsurdan meydana gelir Bunlar;</a:t>
            </a:r>
          </a:p>
          <a:p>
            <a:pPr marL="342900" indent="-342900" algn="just">
              <a:lnSpc>
                <a:spcPct val="150000"/>
              </a:lnSpc>
              <a:buFont typeface="Wingdings" panose="05000000000000000000" pitchFamily="2" charset="2"/>
              <a:buChar char="Ø"/>
            </a:pPr>
            <a:r>
              <a:rPr lang="tr-TR" sz="2000" dirty="0">
                <a:latin typeface="Tahoma" panose="020B0604030504040204" pitchFamily="34" charset="0"/>
                <a:ea typeface="Tahoma" panose="020B0604030504040204" pitchFamily="34" charset="0"/>
                <a:cs typeface="Tahoma" panose="020B0604030504040204" pitchFamily="34" charset="0"/>
              </a:rPr>
              <a:t>Kontrol ortamı </a:t>
            </a:r>
          </a:p>
          <a:p>
            <a:pPr marL="342900" indent="-342900" algn="just">
              <a:lnSpc>
                <a:spcPct val="150000"/>
              </a:lnSpc>
              <a:buFont typeface="Wingdings" panose="05000000000000000000" pitchFamily="2" charset="2"/>
              <a:buChar char="Ø"/>
            </a:pPr>
            <a:r>
              <a:rPr lang="tr-TR" sz="2000" dirty="0">
                <a:latin typeface="Tahoma" panose="020B0604030504040204" pitchFamily="34" charset="0"/>
                <a:ea typeface="Tahoma" panose="020B0604030504040204" pitchFamily="34" charset="0"/>
                <a:cs typeface="Tahoma" panose="020B0604030504040204" pitchFamily="34" charset="0"/>
              </a:rPr>
              <a:t>Risk değerlendirme</a:t>
            </a:r>
          </a:p>
          <a:p>
            <a:pPr marL="342900" indent="-342900" algn="just">
              <a:lnSpc>
                <a:spcPct val="150000"/>
              </a:lnSpc>
              <a:buFont typeface="Wingdings" panose="05000000000000000000" pitchFamily="2" charset="2"/>
              <a:buChar char="Ø"/>
            </a:pPr>
            <a:r>
              <a:rPr lang="tr-TR" sz="2000" dirty="0">
                <a:latin typeface="Tahoma" panose="020B0604030504040204" pitchFamily="34" charset="0"/>
                <a:ea typeface="Tahoma" panose="020B0604030504040204" pitchFamily="34" charset="0"/>
                <a:cs typeface="Tahoma" panose="020B0604030504040204" pitchFamily="34" charset="0"/>
              </a:rPr>
              <a:t>Kontrol faaliyetleri </a:t>
            </a:r>
          </a:p>
          <a:p>
            <a:pPr marL="342900" indent="-342900" algn="just">
              <a:lnSpc>
                <a:spcPct val="150000"/>
              </a:lnSpc>
              <a:buFont typeface="Wingdings" panose="05000000000000000000" pitchFamily="2" charset="2"/>
              <a:buChar char="Ø"/>
            </a:pPr>
            <a:r>
              <a:rPr lang="tr-TR" sz="2000" dirty="0">
                <a:latin typeface="Tahoma" panose="020B0604030504040204" pitchFamily="34" charset="0"/>
                <a:ea typeface="Tahoma" panose="020B0604030504040204" pitchFamily="34" charset="0"/>
                <a:cs typeface="Tahoma" panose="020B0604030504040204" pitchFamily="34" charset="0"/>
              </a:rPr>
              <a:t>Bilgi ve iletişim</a:t>
            </a:r>
          </a:p>
          <a:p>
            <a:pPr marL="342900" indent="-342900" algn="just">
              <a:lnSpc>
                <a:spcPct val="150000"/>
              </a:lnSpc>
              <a:buFont typeface="Wingdings" panose="05000000000000000000" pitchFamily="2" charset="2"/>
              <a:buChar char="Ø"/>
            </a:pPr>
            <a:r>
              <a:rPr lang="tr-TR" sz="2000" dirty="0">
                <a:latin typeface="Tahoma" panose="020B0604030504040204" pitchFamily="34" charset="0"/>
                <a:ea typeface="Tahoma" panose="020B0604030504040204" pitchFamily="34" charset="0"/>
                <a:cs typeface="Tahoma" panose="020B0604030504040204" pitchFamily="34" charset="0"/>
              </a:rPr>
              <a:t>İzleme</a:t>
            </a:r>
          </a:p>
        </p:txBody>
      </p:sp>
      <p:sp>
        <p:nvSpPr>
          <p:cNvPr id="5" name="Metin kutusu 4">
            <a:extLst>
              <a:ext uri="{FF2B5EF4-FFF2-40B4-BE49-F238E27FC236}">
                <a16:creationId xmlns:a16="http://schemas.microsoft.com/office/drawing/2014/main" id="{1C683E6F-B5EA-2022-1C38-FB2FF14FFBF3}"/>
              </a:ext>
            </a:extLst>
          </p:cNvPr>
          <p:cNvSpPr txBox="1"/>
          <p:nvPr/>
        </p:nvSpPr>
        <p:spPr>
          <a:xfrm>
            <a:off x="602332" y="882353"/>
            <a:ext cx="8831062" cy="650819"/>
          </a:xfrm>
          <a:prstGeom prst="rect">
            <a:avLst/>
          </a:prstGeom>
          <a:noFill/>
        </p:spPr>
        <p:txBody>
          <a:bodyPr wrap="square">
            <a:spAutoFit/>
          </a:bodyPr>
          <a:lstStyle/>
          <a:p>
            <a:pPr algn="just">
              <a:lnSpc>
                <a:spcPct val="150000"/>
              </a:lnSpc>
            </a:pPr>
            <a:r>
              <a:rPr lang="tr-TR" sz="2800" b="1">
                <a:latin typeface="Tahoma" panose="020B0604030504040204" pitchFamily="34" charset="0"/>
                <a:ea typeface="Tahoma" panose="020B0604030504040204" pitchFamily="34" charset="0"/>
                <a:cs typeface="Tahoma" panose="020B0604030504040204" pitchFamily="34" charset="0"/>
              </a:rPr>
              <a:t>İç Kontrolde COSO Modeli</a:t>
            </a:r>
            <a:endParaRPr lang="tr-TR"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BB43B3D1-B5E7-1015-3FC5-F0027C2C6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344" y="440161"/>
            <a:ext cx="1375611" cy="1375611"/>
          </a:xfrm>
          <a:prstGeom prst="rect">
            <a:avLst/>
          </a:prstGeom>
        </p:spPr>
      </p:pic>
    </p:spTree>
    <p:extLst>
      <p:ext uri="{BB962C8B-B14F-4D97-AF65-F5344CB8AC3E}">
        <p14:creationId xmlns:p14="http://schemas.microsoft.com/office/powerpoint/2010/main" val="244923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1158</Words>
  <Application>Microsoft Office PowerPoint</Application>
  <PresentationFormat>Widescreen</PresentationFormat>
  <Paragraphs>132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MT</vt:lpstr>
      <vt:lpstr>Calibri</vt:lpstr>
      <vt:lpstr>Calibri Light</vt:lpstr>
      <vt:lpstr>Tahoma</vt:lpstr>
      <vt:lpstr>Wingdings</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TRÜ</dc:creator>
  <cp:lastModifiedBy>Demet CEYLAN</cp:lastModifiedBy>
  <cp:revision>5</cp:revision>
  <dcterms:created xsi:type="dcterms:W3CDTF">2024-08-15T14:31:13Z</dcterms:created>
  <dcterms:modified xsi:type="dcterms:W3CDTF">2025-10-21T13:52:08Z</dcterms:modified>
</cp:coreProperties>
</file>