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6" r:id="rId5"/>
    <p:sldId id="267" r:id="rId6"/>
    <p:sldId id="273" r:id="rId7"/>
    <p:sldId id="260" r:id="rId8"/>
    <p:sldId id="274" r:id="rId9"/>
    <p:sldId id="275" r:id="rId10"/>
    <p:sldId id="276" r:id="rId11"/>
    <p:sldId id="277" r:id="rId12"/>
    <p:sldId id="279" r:id="rId13"/>
    <p:sldId id="280" r:id="rId14"/>
    <p:sldId id="281" r:id="rId15"/>
    <p:sldId id="286" r:id="rId16"/>
    <p:sldId id="287" r:id="rId17"/>
    <p:sldId id="262" r:id="rId18"/>
    <p:sldId id="265" r:id="rId19"/>
    <p:sldId id="264" r:id="rId20"/>
    <p:sldId id="263" r:id="rId21"/>
    <p:sldId id="288" r:id="rId22"/>
    <p:sldId id="289" r:id="rId23"/>
    <p:sldId id="258" r:id="rId24"/>
    <p:sldId id="259" r:id="rId25"/>
    <p:sldId id="290" r:id="rId26"/>
    <p:sldId id="291" r:id="rId27"/>
    <p:sldId id="292" r:id="rId28"/>
    <p:sldId id="293" r:id="rId29"/>
    <p:sldId id="294" r:id="rId30"/>
    <p:sldId id="295" r:id="rId31"/>
    <p:sldId id="296" r:id="rId32"/>
    <p:sldId id="297" r:id="rId33"/>
    <p:sldId id="268" r:id="rId34"/>
    <p:sldId id="269" r:id="rId35"/>
    <p:sldId id="270" r:id="rId36"/>
    <p:sldId id="271" r:id="rId37"/>
    <p:sldId id="272" r:id="rId38"/>
    <p:sldId id="298" r:id="rId39"/>
    <p:sldId id="299" r:id="rId40"/>
    <p:sldId id="302"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8D7578A-C4E2-43F3-8C83-54ADF4BEE3DC}">
          <p14:sldIdLst>
            <p14:sldId id="256"/>
            <p14:sldId id="257"/>
            <p14:sldId id="261"/>
            <p14:sldId id="266"/>
            <p14:sldId id="267"/>
            <p14:sldId id="273"/>
            <p14:sldId id="260"/>
            <p14:sldId id="274"/>
            <p14:sldId id="275"/>
            <p14:sldId id="276"/>
            <p14:sldId id="277"/>
          </p14:sldIdLst>
        </p14:section>
        <p14:section name="Başlıksız Bölüm" id="{2866C9EE-AEBB-46B9-8620-33F2D0E6A698}">
          <p14:sldIdLst>
            <p14:sldId id="279"/>
            <p14:sldId id="280"/>
            <p14:sldId id="281"/>
            <p14:sldId id="286"/>
            <p14:sldId id="287"/>
            <p14:sldId id="262"/>
            <p14:sldId id="265"/>
            <p14:sldId id="264"/>
            <p14:sldId id="263"/>
          </p14:sldIdLst>
        </p14:section>
        <p14:section name="Başlıksız Bölüm" id="{D4784292-97CE-40D3-B2C7-715FD684E821}">
          <p14:sldIdLst/>
        </p14:section>
        <p14:section name="Başlıksız Bölüm" id="{5D3F6AED-C153-44B8-9D25-C88ABE531136}">
          <p14:sldIdLst>
            <p14:sldId id="288"/>
            <p14:sldId id="289"/>
            <p14:sldId id="258"/>
            <p14:sldId id="259"/>
            <p14:sldId id="290"/>
            <p14:sldId id="291"/>
            <p14:sldId id="292"/>
            <p14:sldId id="293"/>
            <p14:sldId id="294"/>
            <p14:sldId id="295"/>
            <p14:sldId id="296"/>
            <p14:sldId id="297"/>
            <p14:sldId id="268"/>
            <p14:sldId id="269"/>
            <p14:sldId id="270"/>
            <p14:sldId id="271"/>
            <p14:sldId id="272"/>
            <p14:sldId id="298"/>
            <p14:sldId id="299"/>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572F6D-EABA-6A40-8DD0-35942EB9B74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1E6B95-B495-9817-A147-691B027FE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C328ABD-A1F8-A36B-F675-620343FBC7C7}"/>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9D7F289D-9BD0-B2D5-11F3-5E8DF09A0E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523C020-87AE-0DB1-B3C2-510444505CCE}"/>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5780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DF8C28-82A9-0D53-5239-25F5B69EA9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CFCFA32-B9F4-D3D6-D409-18267D52D52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752AD6-27E6-B739-ABAA-0CC2A010DAAD}"/>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5CAA5EA7-B403-CA21-9B4E-D11E5990FA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B88448-7933-2970-98CA-C0F76B13F7B1}"/>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46715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0E2C192-07CB-AFEA-B213-F10B5D86158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046481C-4778-975C-38CF-B90E2E6B9F3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0B86305-4750-5692-8793-3351BC02D24F}"/>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F4BAA429-4168-B496-4E53-BBA917C084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5F73BF-C353-DA58-64AB-A8808CF6C563}"/>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8041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1D9D8D0-50CD-473B-B9AF-C2469DF9BA5F}" type="datetimeFigureOut">
              <a:rPr lang="tr-TR" smtClean="0"/>
              <a:t>19.06.2025</a:t>
            </a:fld>
            <a:endParaRPr lang="tr-TR"/>
          </a:p>
        </p:txBody>
      </p:sp>
      <p:sp>
        <p:nvSpPr>
          <p:cNvPr id="9" name="Slide Number Placeholder 8"/>
          <p:cNvSpPr>
            <a:spLocks noGrp="1"/>
          </p:cNvSpPr>
          <p:nvPr>
            <p:ph type="sldNum" sz="quarter" idx="11"/>
          </p:nvPr>
        </p:nvSpPr>
        <p:spPr/>
        <p:txBody>
          <a:bodyPr/>
          <a:lstStyle/>
          <a:p>
            <a:fld id="{B04A3749-BA4C-47C1-BC33-87F406F79FCF}"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
        <p:nvSpPr>
          <p:cNvPr id="11" name="Title 10"/>
          <p:cNvSpPr>
            <a:spLocks noGrp="1"/>
          </p:cNvSpPr>
          <p:nvPr>
            <p:ph type="title"/>
          </p:nvPr>
        </p:nvSpPr>
        <p:spPr/>
        <p:txBody>
          <a:bodyPr/>
          <a:lstStyle/>
          <a:p>
            <a:r>
              <a:rPr lang="tr-TR"/>
              <a:t>Asıl başlık stili için tıklatın</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00929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E0DDAE-91CE-A921-CE8F-497D78F9DD5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E27C2A-C446-33E8-A75F-0054A4151BB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621C56-33FB-5414-D77B-2319F1554A0F}"/>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87DEBE21-58CD-8720-95EA-6CB160C900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83518BD-B760-5774-D801-064500E29E99}"/>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398061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976C37-3D8A-99F2-8D69-FEBA63CD58C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C2B7E6A-58A7-9DB9-43A7-61993623C9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71E2ED1-E603-385C-4F34-ACEAD151D318}"/>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6A9561AA-0CB8-6309-9651-AE197ADD44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71B1180-9F49-45D7-739E-5949047B029D}"/>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6376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853073-FBB7-2C08-8007-5763027E6D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C0D9D38-3C5B-652E-A989-6C45C826837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C38CBB-C458-6A6A-0B49-B38CB5D9808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7151302-FF97-6651-AC56-FC9B2A21BA87}"/>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6" name="Alt Bilgi Yer Tutucusu 5">
            <a:extLst>
              <a:ext uri="{FF2B5EF4-FFF2-40B4-BE49-F238E27FC236}">
                <a16:creationId xmlns:a16="http://schemas.microsoft.com/office/drawing/2014/main" id="{1DC1378D-E0B6-D0F6-ABB0-0309A79540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2B6C9B6-8408-5C84-4567-5A0845A1BF15}"/>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33439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33E632-9CF6-8748-FDF8-F53A81AAAD5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C7F68F-0022-2A43-89A4-E3D588D9E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1F54054-9132-82DB-FA34-175E12C0F5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6A59F0F-45F6-629A-24E9-5E27E96EC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831127E-5376-7751-6C7C-235B566D33C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A7C8980-78A6-BCE9-59DC-6964EC64C8E1}"/>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8" name="Alt Bilgi Yer Tutucusu 7">
            <a:extLst>
              <a:ext uri="{FF2B5EF4-FFF2-40B4-BE49-F238E27FC236}">
                <a16:creationId xmlns:a16="http://schemas.microsoft.com/office/drawing/2014/main" id="{BC451F20-B1CB-2F7F-C52A-4B0027EC52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96F055E-5781-FDC9-7A00-6326CDBF9B39}"/>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294723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EE4DF9-2031-8BDF-DD53-7F61CE3CF7D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62BE4CA-3716-CA6A-E5BC-072F62FDD0B0}"/>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4" name="Alt Bilgi Yer Tutucusu 3">
            <a:extLst>
              <a:ext uri="{FF2B5EF4-FFF2-40B4-BE49-F238E27FC236}">
                <a16:creationId xmlns:a16="http://schemas.microsoft.com/office/drawing/2014/main" id="{3BD4D2A1-3B90-DAB3-70CB-7144BD74430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46B39AC-FDDD-2353-E63A-3C0AC682FB84}"/>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39386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7930CF4-9B73-F183-8DF2-3BC1AF4D9D8A}"/>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3" name="Alt Bilgi Yer Tutucusu 2">
            <a:extLst>
              <a:ext uri="{FF2B5EF4-FFF2-40B4-BE49-F238E27FC236}">
                <a16:creationId xmlns:a16="http://schemas.microsoft.com/office/drawing/2014/main" id="{4CA7FC0C-D427-4682-2022-93D5042B179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655B79-99FA-8BDA-7845-A9EC186A4297}"/>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218952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B62C26-7BA6-76F2-D484-8EA99E1DA80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A55C539-5992-85F7-E028-87BF7F9D0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61E8ED7-995D-2372-AA84-7F6CEEFBD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616BBBE-3985-EF95-9DC7-7E2309716907}"/>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6" name="Alt Bilgi Yer Tutucusu 5">
            <a:extLst>
              <a:ext uri="{FF2B5EF4-FFF2-40B4-BE49-F238E27FC236}">
                <a16:creationId xmlns:a16="http://schemas.microsoft.com/office/drawing/2014/main" id="{C79EE4C0-44C9-04A8-E907-7879C6A437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F7426F-4F87-C59E-B7A1-3F7BE0DA9FE8}"/>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22738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7CF7B-1E87-6D10-CEA8-0014A0D9A8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1D88821-441D-71A5-5537-0963E60B1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1457251-4EB5-39BB-AB1F-3A62C02F5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5E7457D-4284-0C4E-798D-4540DFFA754D}"/>
              </a:ext>
            </a:extLst>
          </p:cNvPr>
          <p:cNvSpPr>
            <a:spLocks noGrp="1"/>
          </p:cNvSpPr>
          <p:nvPr>
            <p:ph type="dt" sz="half" idx="10"/>
          </p:nvPr>
        </p:nvSpPr>
        <p:spPr/>
        <p:txBody>
          <a:bodyPr/>
          <a:lstStyle/>
          <a:p>
            <a:fld id="{6DAB5A70-18D7-4004-8673-A5A46C9BB50B}" type="datetimeFigureOut">
              <a:rPr lang="tr-TR" smtClean="0"/>
              <a:t>19.06.2025</a:t>
            </a:fld>
            <a:endParaRPr lang="tr-TR"/>
          </a:p>
        </p:txBody>
      </p:sp>
      <p:sp>
        <p:nvSpPr>
          <p:cNvPr id="6" name="Alt Bilgi Yer Tutucusu 5">
            <a:extLst>
              <a:ext uri="{FF2B5EF4-FFF2-40B4-BE49-F238E27FC236}">
                <a16:creationId xmlns:a16="http://schemas.microsoft.com/office/drawing/2014/main" id="{B9EDCB46-A589-FB85-ED6F-F02E49510B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F0F7D5-5CB5-B7D8-408B-36AF4A29B1F4}"/>
              </a:ext>
            </a:extLst>
          </p:cNvPr>
          <p:cNvSpPr>
            <a:spLocks noGrp="1"/>
          </p:cNvSpPr>
          <p:nvPr>
            <p:ph type="sldNum" sz="quarter" idx="12"/>
          </p:nvPr>
        </p:nvSpPr>
        <p:spPr/>
        <p:txBody>
          <a:bodyPr/>
          <a:lstStyle/>
          <a:p>
            <a:fld id="{2F57266E-EE5C-4CC0-A924-A7DAD88AC125}" type="slidenum">
              <a:rPr lang="tr-TR" smtClean="0"/>
              <a:t>‹#›</a:t>
            </a:fld>
            <a:endParaRPr lang="tr-TR"/>
          </a:p>
        </p:txBody>
      </p:sp>
    </p:spTree>
    <p:extLst>
      <p:ext uri="{BB962C8B-B14F-4D97-AF65-F5344CB8AC3E}">
        <p14:creationId xmlns:p14="http://schemas.microsoft.com/office/powerpoint/2010/main" val="102855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F71272D-14D5-8032-59D8-EAA78FEE0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95368F-33F9-E279-1E71-FA7A476F0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D87BED-7202-3447-3128-7128DD992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AB5A70-18D7-4004-8673-A5A46C9BB50B}" type="datetimeFigureOut">
              <a:rPr lang="tr-TR" smtClean="0"/>
              <a:t>19.06.2025</a:t>
            </a:fld>
            <a:endParaRPr lang="tr-TR"/>
          </a:p>
        </p:txBody>
      </p:sp>
      <p:sp>
        <p:nvSpPr>
          <p:cNvPr id="5" name="Alt Bilgi Yer Tutucusu 4">
            <a:extLst>
              <a:ext uri="{FF2B5EF4-FFF2-40B4-BE49-F238E27FC236}">
                <a16:creationId xmlns:a16="http://schemas.microsoft.com/office/drawing/2014/main" id="{C0383839-B885-6503-5036-28637F7AD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160075B-A41A-5416-D26F-FB6E1499D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57266E-EE5C-4CC0-A924-A7DAD88AC125}" type="slidenum">
              <a:rPr lang="tr-TR" smtClean="0"/>
              <a:t>‹#›</a:t>
            </a:fld>
            <a:endParaRPr lang="tr-TR"/>
          </a:p>
        </p:txBody>
      </p:sp>
    </p:spTree>
    <p:extLst>
      <p:ext uri="{BB962C8B-B14F-4D97-AF65-F5344CB8AC3E}">
        <p14:creationId xmlns:p14="http://schemas.microsoft.com/office/powerpoint/2010/main" val="1338318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opentextbc.ca/clinicalskills/wp-content/uploads/sites/82/2015/09/DSC_18161.jpg" TargetMode="Externa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opentextbc.ca/clinicalskills/wp-content/uploads/sites/82/2015/09/DSC_1565-001.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opentextbc.ca/clinicalskills/wp-content/uploads/sites/82/2015/09/DSC_18151.jpg"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opentextbc.ca/clinicalskills/wp-content/uploads/sites/82/2015/09/DSC_18171.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opentextbc.ca/clinicalskills/wp-content/uploads/sites/82/2015/09/DSC_18261.jpg"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opentextbc.ca/clinicalskills/wp-content/uploads/sites/82/2015/09/DSC_18211.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opentextbc.ca/clinicalskills/wp-content/uploads/sites/82/2015/09/DSC_18231.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opentextbc.ca/clinicalskills/wp-content/uploads/sites/82/2015/09/DSC_18251.jpg"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opentextbc.ca/clinicalskills/wp-content/uploads/sites/82/2015/09/DSC_17801.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35F29F-2A36-282B-8CE2-8C3524CD62D9}"/>
              </a:ext>
            </a:extLst>
          </p:cNvPr>
          <p:cNvSpPr>
            <a:spLocks noGrp="1"/>
          </p:cNvSpPr>
          <p:nvPr>
            <p:ph type="ctrTitle"/>
          </p:nvPr>
        </p:nvSpPr>
        <p:spPr>
          <a:xfrm>
            <a:off x="6590662" y="4267832"/>
            <a:ext cx="4805996" cy="1297115"/>
          </a:xfrm>
        </p:spPr>
        <p:txBody>
          <a:bodyPr anchor="t">
            <a:normAutofit/>
          </a:bodyPr>
          <a:lstStyle/>
          <a:p>
            <a:pPr algn="l"/>
            <a:r>
              <a:rPr lang="tr-TR" sz="4000">
                <a:solidFill>
                  <a:schemeClr val="tx2"/>
                </a:solidFill>
              </a:rPr>
              <a:t>OKSİJEN TEDAVİSİ VE ASPİRASYON</a:t>
            </a:r>
          </a:p>
        </p:txBody>
      </p:sp>
      <p:sp>
        <p:nvSpPr>
          <p:cNvPr id="3" name="Alt Başlık 2">
            <a:extLst>
              <a:ext uri="{FF2B5EF4-FFF2-40B4-BE49-F238E27FC236}">
                <a16:creationId xmlns:a16="http://schemas.microsoft.com/office/drawing/2014/main" id="{1E52A635-D1F8-F334-53B8-D645BBF29560}"/>
              </a:ext>
            </a:extLst>
          </p:cNvPr>
          <p:cNvSpPr>
            <a:spLocks noGrp="1"/>
          </p:cNvSpPr>
          <p:nvPr>
            <p:ph type="subTitle" idx="1"/>
          </p:nvPr>
        </p:nvSpPr>
        <p:spPr>
          <a:xfrm>
            <a:off x="6590966" y="3428999"/>
            <a:ext cx="4805691" cy="838831"/>
          </a:xfrm>
        </p:spPr>
        <p:txBody>
          <a:bodyPr anchor="b">
            <a:normAutofit/>
          </a:bodyPr>
          <a:lstStyle/>
          <a:p>
            <a:pPr algn="l"/>
            <a:r>
              <a:rPr lang="tr-TR" sz="2000">
                <a:solidFill>
                  <a:schemeClr val="tx2"/>
                </a:solidFill>
              </a:rPr>
              <a:t>DR. ÖĞR. ÜYESİ ELİF OKUR</a:t>
            </a:r>
          </a:p>
        </p:txBody>
      </p:sp>
      <p:pic>
        <p:nvPicPr>
          <p:cNvPr id="7" name="Graphic 6" descr="Tıp">
            <a:extLst>
              <a:ext uri="{FF2B5EF4-FFF2-40B4-BE49-F238E27FC236}">
                <a16:creationId xmlns:a16="http://schemas.microsoft.com/office/drawing/2014/main" id="{6AB1F798-2153-19EA-958F-F6718D1681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936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946770-901C-E233-9A99-B4D980F752BE}"/>
              </a:ext>
            </a:extLst>
          </p:cNvPr>
          <p:cNvSpPr>
            <a:spLocks noGrp="1"/>
          </p:cNvSpPr>
          <p:nvPr>
            <p:ph type="title"/>
          </p:nvPr>
        </p:nvSpPr>
        <p:spPr>
          <a:xfrm>
            <a:off x="838200" y="365125"/>
            <a:ext cx="10754032" cy="1325563"/>
          </a:xfrm>
        </p:spPr>
        <p:txBody>
          <a:bodyPr>
            <a:normAutofit fontScale="90000"/>
          </a:bodyPr>
          <a:lstStyle/>
          <a:p>
            <a:pPr marL="18288" indent="0"/>
            <a:r>
              <a:rPr lang="tr-TR" b="1" dirty="0">
                <a:solidFill>
                  <a:srgbClr val="FF0000"/>
                </a:solidFill>
              </a:rPr>
              <a:t>Kısmi geri dönüşümlü maske </a:t>
            </a:r>
            <a:br>
              <a:rPr lang="tr-TR" b="1" dirty="0">
                <a:solidFill>
                  <a:srgbClr val="FF0000"/>
                </a:solidFill>
              </a:rPr>
            </a:br>
            <a:r>
              <a:rPr lang="tr-TR" b="1" dirty="0">
                <a:solidFill>
                  <a:srgbClr val="FF0000"/>
                </a:solidFill>
              </a:rPr>
              <a:t>(Düşük akımlı sistem)</a:t>
            </a:r>
            <a:br>
              <a:rPr lang="tr-TR" b="1" dirty="0">
                <a:solidFill>
                  <a:srgbClr val="FFC000"/>
                </a:solidFill>
              </a:rPr>
            </a:b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0429" y="3200235"/>
            <a:ext cx="2658086" cy="28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6"/>
          <p:cNvSpPr>
            <a:spLocks noGrp="1"/>
          </p:cNvSpPr>
          <p:nvPr>
            <p:ph sz="quarter" idx="4294967295"/>
          </p:nvPr>
        </p:nvSpPr>
        <p:spPr>
          <a:xfrm>
            <a:off x="6096000" y="1224116"/>
            <a:ext cx="5635571" cy="5300509"/>
          </a:xfrm>
        </p:spPr>
        <p:txBody>
          <a:bodyPr>
            <a:normAutofit/>
          </a:bodyPr>
          <a:lstStyle/>
          <a:p>
            <a:pPr marL="18288" indent="0">
              <a:buNone/>
            </a:pPr>
            <a:r>
              <a:rPr lang="tr-TR" b="1" dirty="0">
                <a:solidFill>
                  <a:srgbClr val="00B0F0"/>
                </a:solidFill>
              </a:rPr>
              <a:t>Uygulama şekli </a:t>
            </a:r>
          </a:p>
          <a:p>
            <a:r>
              <a:rPr lang="tr-TR" sz="2000" dirty="0"/>
              <a:t>Daha yüksek konsantrasyonda (%60-80) oksijen sağlar.</a:t>
            </a:r>
          </a:p>
          <a:p>
            <a:r>
              <a:rPr lang="tr-TR" sz="2000" dirty="0"/>
              <a:t>Bir basit maske ve ona bağlı şeffaf torbadan (rezervuar) </a:t>
            </a:r>
            <a:r>
              <a:rPr lang="tr-TR" sz="2000" dirty="0" err="1"/>
              <a:t>oluşur.Kısmi</a:t>
            </a:r>
            <a:r>
              <a:rPr lang="tr-TR" sz="2000" dirty="0"/>
              <a:t> yeniden soluma torbasının tek yönlü valfleri </a:t>
            </a:r>
            <a:r>
              <a:rPr lang="tr-TR" sz="2000" dirty="0" err="1"/>
              <a:t>yoktur,bu</a:t>
            </a:r>
            <a:r>
              <a:rPr lang="tr-TR" sz="2000" dirty="0"/>
              <a:t> nedenle dışarı verilen hava solunan hava ile karışır.</a:t>
            </a:r>
          </a:p>
          <a:p>
            <a:r>
              <a:rPr lang="tr-TR" sz="2000" b="1" dirty="0"/>
              <a:t>Kısmi geri dönüşlü maskede </a:t>
            </a:r>
            <a:r>
              <a:rPr lang="tr-TR" sz="2000" dirty="0"/>
              <a:t>hasta kısmen çıkardığı havayı solumuş olur.</a:t>
            </a:r>
          </a:p>
          <a:p>
            <a:r>
              <a:rPr lang="tr-TR" sz="2000" b="1" dirty="0"/>
              <a:t>Karbondioksit retansiyonu riski olmayan travma hastaları için uygundur.</a:t>
            </a:r>
          </a:p>
          <a:p>
            <a:r>
              <a:rPr lang="tr-TR" sz="2000" b="1" dirty="0"/>
              <a:t>Maske ile torba arasında hava geçiren iki yönlü bağlantı tüpü bulunur. Oksijenin önce torba ile bağlantısı sağlanır sonra hastanın yüzüne maske takılır.</a:t>
            </a:r>
          </a:p>
          <a:p>
            <a:endParaRPr lang="tr-TR" sz="1800" dirty="0"/>
          </a:p>
        </p:txBody>
      </p:sp>
      <p:pic>
        <p:nvPicPr>
          <p:cNvPr id="4" name="Resim 3">
            <a:extLst>
              <a:ext uri="{FF2B5EF4-FFF2-40B4-BE49-F238E27FC236}">
                <a16:creationId xmlns:a16="http://schemas.microsoft.com/office/drawing/2014/main" id="{2D784FC0-664D-5BD8-B080-5200B27D5453}"/>
              </a:ext>
            </a:extLst>
          </p:cNvPr>
          <p:cNvPicPr>
            <a:picLocks noChangeAspect="1"/>
          </p:cNvPicPr>
          <p:nvPr/>
        </p:nvPicPr>
        <p:blipFill>
          <a:blip r:embed="rId3"/>
          <a:stretch>
            <a:fillRect/>
          </a:stretch>
        </p:blipFill>
        <p:spPr>
          <a:xfrm>
            <a:off x="3015276" y="2022948"/>
            <a:ext cx="2504103" cy="3983525"/>
          </a:xfrm>
          <a:prstGeom prst="rect">
            <a:avLst/>
          </a:prstGeom>
        </p:spPr>
      </p:pic>
    </p:spTree>
    <p:extLst>
      <p:ext uri="{BB962C8B-B14F-4D97-AF65-F5344CB8AC3E}">
        <p14:creationId xmlns:p14="http://schemas.microsoft.com/office/powerpoint/2010/main" val="88036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6168007" y="260648"/>
            <a:ext cx="5586458" cy="6120680"/>
          </a:xfrm>
        </p:spPr>
        <p:txBody>
          <a:bodyPr>
            <a:normAutofit/>
          </a:bodyPr>
          <a:lstStyle/>
          <a:p>
            <a:pPr marL="18288" indent="0">
              <a:buNone/>
            </a:pPr>
            <a:r>
              <a:rPr lang="tr-TR" b="1" dirty="0">
                <a:solidFill>
                  <a:srgbClr val="FFC000"/>
                </a:solidFill>
              </a:rPr>
              <a:t>Dikkat edilecek noktalar/Dezavantajlar</a:t>
            </a:r>
          </a:p>
          <a:p>
            <a:r>
              <a:rPr lang="tr-TR" sz="1800" b="1" dirty="0"/>
              <a:t>Uzun dönem kullanmak için uygun değildir. </a:t>
            </a:r>
          </a:p>
          <a:p>
            <a:endParaRPr lang="tr-TR" sz="1800" b="1" dirty="0"/>
          </a:p>
          <a:p>
            <a:r>
              <a:rPr lang="tr-TR" sz="1800" b="1" dirty="0"/>
              <a:t>Yüzde basınç nekrozuna neden olabilir. </a:t>
            </a:r>
          </a:p>
          <a:p>
            <a:endParaRPr lang="tr-TR" sz="1800" b="1" dirty="0"/>
          </a:p>
          <a:p>
            <a:r>
              <a:rPr lang="tr-TR" sz="1800" b="1" dirty="0"/>
              <a:t>Maske yüze iyice yerleştirilmezse istenilen oksijen konsantrasyonu sağlanamaz. </a:t>
            </a:r>
          </a:p>
          <a:p>
            <a:endParaRPr lang="tr-TR" sz="1800" b="1" dirty="0"/>
          </a:p>
          <a:p>
            <a:r>
              <a:rPr lang="tr-TR" sz="1800" b="1" dirty="0"/>
              <a:t>Maske, hasta için sıcak, kapalı olabilir, yemek yemeyi ve konuşmayı engelleyebilir.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484784"/>
            <a:ext cx="38164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599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89935" y="980728"/>
            <a:ext cx="6082129" cy="5328592"/>
          </a:xfrm>
        </p:spPr>
        <p:txBody>
          <a:bodyPr>
            <a:normAutofit/>
          </a:bodyPr>
          <a:lstStyle/>
          <a:p>
            <a:pPr marL="18288" indent="0">
              <a:buNone/>
            </a:pPr>
            <a:r>
              <a:rPr lang="tr-TR" b="1" dirty="0">
                <a:solidFill>
                  <a:srgbClr val="FF0000"/>
                </a:solidFill>
              </a:rPr>
              <a:t>Geri dönüşümsüz maske </a:t>
            </a:r>
          </a:p>
          <a:p>
            <a:pPr marL="18288" indent="0">
              <a:buNone/>
            </a:pPr>
            <a:r>
              <a:rPr lang="tr-TR" b="1" dirty="0">
                <a:solidFill>
                  <a:srgbClr val="FF0000"/>
                </a:solidFill>
              </a:rPr>
              <a:t>(</a:t>
            </a:r>
            <a:r>
              <a:rPr lang="tr-TR" b="1" dirty="0" err="1">
                <a:solidFill>
                  <a:srgbClr val="FF0000"/>
                </a:solidFill>
              </a:rPr>
              <a:t>Non</a:t>
            </a:r>
            <a:r>
              <a:rPr lang="tr-TR" b="1" dirty="0">
                <a:solidFill>
                  <a:srgbClr val="FF0000"/>
                </a:solidFill>
              </a:rPr>
              <a:t>-</a:t>
            </a:r>
            <a:r>
              <a:rPr lang="tr-TR" b="1" dirty="0" err="1">
                <a:solidFill>
                  <a:srgbClr val="FF0000"/>
                </a:solidFill>
              </a:rPr>
              <a:t>rebreat</a:t>
            </a:r>
            <a:r>
              <a:rPr lang="tr-TR" b="1" dirty="0">
                <a:solidFill>
                  <a:srgbClr val="FF0000"/>
                </a:solidFill>
              </a:rPr>
              <a:t>-her maske) (Düşük akımlı sistem)</a:t>
            </a:r>
          </a:p>
          <a:p>
            <a:pPr marL="18288" indent="0">
              <a:buNone/>
            </a:pPr>
            <a:r>
              <a:rPr lang="tr-TR" sz="2400" b="1" dirty="0">
                <a:solidFill>
                  <a:srgbClr val="00B0F0"/>
                </a:solidFill>
              </a:rPr>
              <a:t>Uygulama  şekli;</a:t>
            </a:r>
          </a:p>
          <a:p>
            <a:r>
              <a:rPr lang="tr-TR" sz="2400" b="1" dirty="0"/>
              <a:t>Yüksek konsantrasyonda %80-100 oranında oksijen sağlar.</a:t>
            </a:r>
          </a:p>
          <a:p>
            <a:endParaRPr lang="tr-TR" sz="2400" b="1" dirty="0"/>
          </a:p>
          <a:p>
            <a:r>
              <a:rPr lang="tr-TR" sz="2400" b="1" dirty="0"/>
              <a:t>Maske ve şeffaf bir torbadan oluşur.</a:t>
            </a:r>
          </a:p>
          <a:p>
            <a:r>
              <a:rPr lang="tr-TR" sz="2400" b="1" dirty="0"/>
              <a:t>Geri dönüşümlü maskeden farkı maske ile torba arasındaki bağlantı tüpünün tek yönlü olması nedeniyle sadece torbadan hastaya geçiş vardır.</a:t>
            </a:r>
          </a:p>
          <a:p>
            <a:pPr marL="18288" indent="0">
              <a:buNone/>
            </a:pPr>
            <a:endParaRPr lang="tr-TR" b="1" dirty="0">
              <a:solidFill>
                <a:srgbClr val="FFFF00"/>
              </a:solidFill>
            </a:endParaRPr>
          </a:p>
          <a:p>
            <a:pPr marL="18288" indent="0">
              <a:buNone/>
            </a:pPr>
            <a:endParaRPr lang="tr-T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5" y="1412776"/>
            <a:ext cx="398301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70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2"/>
          <p:cNvSpPr>
            <a:spLocks noGrp="1"/>
          </p:cNvSpPr>
          <p:nvPr>
            <p:ph idx="1"/>
          </p:nvPr>
        </p:nvSpPr>
        <p:spPr>
          <a:xfrm>
            <a:off x="1017639" y="764705"/>
            <a:ext cx="9182817" cy="5263479"/>
          </a:xfrm>
        </p:spPr>
        <p:txBody>
          <a:bodyPr>
            <a:normAutofit/>
          </a:bodyPr>
          <a:lstStyle/>
          <a:p>
            <a:r>
              <a:rPr lang="tr-TR" sz="2400" b="1" dirty="0"/>
              <a:t>Hasta nefes verirken maskedeki valfler açılır, torba ve maske arasındaki valf  kapanır ve bütün hava dışarı çıkar ve hasta bu sayede torbadan %100 oksijen solumuş olur. </a:t>
            </a:r>
            <a:endParaRPr lang="tr-TR" sz="2000" b="1" dirty="0"/>
          </a:p>
          <a:p>
            <a:endParaRPr lang="tr-TR" sz="2400" b="1" dirty="0"/>
          </a:p>
          <a:p>
            <a:r>
              <a:rPr lang="tr-TR" sz="2400" b="1" dirty="0"/>
              <a:t>Maske hastanın yüzüne yerleştirilmeden önce torbası oksijen ile </a:t>
            </a:r>
            <a:r>
              <a:rPr lang="tr-TR" sz="2400" b="1" dirty="0" err="1"/>
              <a:t>doldurulmalıdır.Maske</a:t>
            </a:r>
            <a:r>
              <a:rPr lang="tr-TR" sz="2400" b="1" dirty="0"/>
              <a:t> hastaya doğru ve sıkı bir şekilde uygulandığı takdirde %100’lere ulaşabilen FiO2 (alınan havanın oksijen  yüzdesi) değeri verilebilir.</a:t>
            </a:r>
          </a:p>
          <a:p>
            <a:endParaRPr lang="tr-TR" sz="2400" b="1" dirty="0"/>
          </a:p>
          <a:p>
            <a:r>
              <a:rPr lang="tr-TR" sz="2400" b="1" dirty="0"/>
              <a:t>Bu maske ile hastaya dakikada 12-15  litre  arasında (%99 yoğunlukta) oksijen verilebilir.</a:t>
            </a:r>
          </a:p>
          <a:p>
            <a:endParaRPr lang="tr-TR" dirty="0"/>
          </a:p>
        </p:txBody>
      </p:sp>
    </p:spTree>
    <p:extLst>
      <p:ext uri="{BB962C8B-B14F-4D97-AF65-F5344CB8AC3E}">
        <p14:creationId xmlns:p14="http://schemas.microsoft.com/office/powerpoint/2010/main" val="254743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295800" y="116632"/>
            <a:ext cx="6192688" cy="6552728"/>
          </a:xfrm>
        </p:spPr>
        <p:txBody>
          <a:bodyPr/>
          <a:lstStyle/>
          <a:p>
            <a:endParaRPr lang="tr-TR" dirty="0"/>
          </a:p>
          <a:p>
            <a:pPr marL="18288" indent="0">
              <a:buNone/>
            </a:pPr>
            <a:r>
              <a:rPr lang="tr-TR" dirty="0">
                <a:solidFill>
                  <a:srgbClr val="FFFF00"/>
                </a:solidFill>
              </a:rPr>
              <a:t>Dikkat edilecek noktalar/Dezavantajlar</a:t>
            </a:r>
          </a:p>
          <a:p>
            <a:r>
              <a:rPr lang="tr-TR" dirty="0"/>
              <a:t>Uzun süreli kullanım için uygun değildir. </a:t>
            </a:r>
          </a:p>
          <a:p>
            <a:endParaRPr lang="tr-TR" dirty="0"/>
          </a:p>
          <a:p>
            <a:r>
              <a:rPr lang="tr-TR" dirty="0"/>
              <a:t>Oksijen </a:t>
            </a:r>
            <a:r>
              <a:rPr lang="tr-TR" dirty="0" err="1"/>
              <a:t>toksisitesine</a:t>
            </a:r>
            <a:r>
              <a:rPr lang="tr-TR" dirty="0"/>
              <a:t> neden olabilir. </a:t>
            </a:r>
          </a:p>
          <a:p>
            <a:endParaRPr lang="tr-TR" dirty="0"/>
          </a:p>
          <a:p>
            <a:r>
              <a:rPr lang="tr-TR" dirty="0"/>
              <a:t> Yüzde basınç nekrozuna ve rahatsızlığa neden olabilir.</a:t>
            </a:r>
          </a:p>
          <a:p>
            <a:endParaRPr lang="tr-TR" dirty="0"/>
          </a:p>
          <a:p>
            <a:r>
              <a:rPr lang="tr-TR" dirty="0"/>
              <a:t>Bu maske özellikle </a:t>
            </a:r>
            <a:r>
              <a:rPr lang="tr-TR" dirty="0" err="1"/>
              <a:t>hipoksi</a:t>
            </a:r>
            <a:r>
              <a:rPr lang="tr-TR" dirty="0"/>
              <a:t> veya şokta olan hastalarda kullanılır. KOAH ’da (solunum durması hariç) kullanılmamalıdır.</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412776"/>
            <a:ext cx="23812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66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1DA0F-4F60-DB18-24B4-C8F25A5076B6}"/>
              </a:ext>
            </a:extLst>
          </p:cNvPr>
          <p:cNvSpPr>
            <a:spLocks noGrp="1"/>
          </p:cNvSpPr>
          <p:nvPr>
            <p:ph type="title"/>
          </p:nvPr>
        </p:nvSpPr>
        <p:spPr/>
        <p:txBody>
          <a:bodyPr/>
          <a:lstStyle/>
          <a:p>
            <a:r>
              <a:rPr lang="tr-TR" dirty="0" err="1">
                <a:solidFill>
                  <a:srgbClr val="FF0000"/>
                </a:solidFill>
              </a:rPr>
              <a:t>Venturi</a:t>
            </a:r>
            <a:r>
              <a:rPr lang="tr-TR" dirty="0">
                <a:solidFill>
                  <a:srgbClr val="FF0000"/>
                </a:solidFill>
              </a:rPr>
              <a:t> maske (Yüksek akımlı sistem)</a:t>
            </a:r>
            <a:br>
              <a:rPr lang="tr-TR" dirty="0"/>
            </a:br>
            <a:endParaRPr lang="tr-TR" dirty="0"/>
          </a:p>
        </p:txBody>
      </p:sp>
      <p:sp>
        <p:nvSpPr>
          <p:cNvPr id="3" name="İçerik Yer Tutucusu 2">
            <a:extLst>
              <a:ext uri="{FF2B5EF4-FFF2-40B4-BE49-F238E27FC236}">
                <a16:creationId xmlns:a16="http://schemas.microsoft.com/office/drawing/2014/main" id="{F1BC7C2A-1C43-02DD-4A61-241000DD28C4}"/>
              </a:ext>
            </a:extLst>
          </p:cNvPr>
          <p:cNvSpPr>
            <a:spLocks noGrp="1"/>
          </p:cNvSpPr>
          <p:nvPr>
            <p:ph idx="1"/>
          </p:nvPr>
        </p:nvSpPr>
        <p:spPr>
          <a:xfrm>
            <a:off x="838200" y="1479877"/>
            <a:ext cx="7258665" cy="4697086"/>
          </a:xfrm>
        </p:spPr>
        <p:txBody>
          <a:bodyPr>
            <a:normAutofit/>
          </a:bodyPr>
          <a:lstStyle/>
          <a:p>
            <a:pPr algn="l"/>
            <a:r>
              <a:rPr lang="tr-TR" sz="1800" b="0" i="0" u="none" strike="noStrike" baseline="0" dirty="0" err="1">
                <a:latin typeface="TimesNewRomanPSMT"/>
              </a:rPr>
              <a:t>Venturi</a:t>
            </a:r>
            <a:r>
              <a:rPr lang="tr-TR" sz="1800" b="0" i="0" u="none" strike="noStrike" baseline="0" dirty="0">
                <a:latin typeface="TimesNewRomanPSMT"/>
              </a:rPr>
              <a:t> tip maskeler oksijen ve oda havasının sabit oranda karışmasını sağlar.</a:t>
            </a:r>
          </a:p>
          <a:p>
            <a:pPr algn="l"/>
            <a:r>
              <a:rPr lang="tr-TR" sz="1800" b="0" i="0" u="none" strike="noStrike" baseline="0" dirty="0">
                <a:latin typeface="TimesNewRomanPSMT"/>
              </a:rPr>
              <a:t>Kontrollü yüksek akış (% 24-60 oranında) oksijen sağlayan özel olarak geliştirilmiş maskelerdir.</a:t>
            </a:r>
          </a:p>
          <a:p>
            <a:pPr algn="l"/>
            <a:r>
              <a:rPr lang="tr-TR" sz="1800" b="0" i="0" u="none" strike="noStrike" baseline="0" dirty="0">
                <a:latin typeface="TimesNewRomanPSMT"/>
              </a:rPr>
              <a:t>Basit yüz maskesine bağlanmış bir tüp aracılığıyla oksijeni aktarmak için değişik </a:t>
            </a:r>
            <a:r>
              <a:rPr lang="it-IT" sz="1800" b="0" i="0" u="none" strike="noStrike" baseline="0" dirty="0">
                <a:latin typeface="TimesNewRomanPSMT"/>
              </a:rPr>
              <a:t>oranlarda (%24, %28, %31, %35,</a:t>
            </a:r>
            <a:r>
              <a:rPr lang="tr-TR" sz="1800" b="0" i="0" u="none" strike="noStrike" baseline="0" dirty="0">
                <a:latin typeface="TimesNewRomanPSMT"/>
              </a:rPr>
              <a:t> %40, %50 ve %60) oksijen geçişine izin veren farklı renkli adaptörleri bulunur.</a:t>
            </a:r>
          </a:p>
          <a:p>
            <a:pPr algn="l"/>
            <a:r>
              <a:rPr lang="tr-TR" sz="1800" b="0" i="0" u="none" strike="noStrike" baseline="0" dirty="0">
                <a:latin typeface="TimesNewRomanPSMT"/>
              </a:rPr>
              <a:t>Adaptörler, hastanın verdiği nefesin bir kısmının dışarı çıkmasını, diğer kısmının tüpten gelen oksijenle karışarak hastaya geri verilmesine olanak verir.</a:t>
            </a:r>
          </a:p>
          <a:p>
            <a:pPr algn="l"/>
            <a:r>
              <a:rPr lang="tr-TR" sz="1800" b="0" i="0" u="none" strike="noStrike" baseline="0" dirty="0">
                <a:latin typeface="TimesNewRomanPSMT"/>
              </a:rPr>
              <a:t>Böylece hastaya sürekli ve aynı yoğunlukta oksijen sağlanmış olur.</a:t>
            </a:r>
          </a:p>
          <a:p>
            <a:pPr algn="l"/>
            <a:r>
              <a:rPr lang="tr-TR" sz="1800" b="0" i="0" u="none" strike="noStrike" baseline="0" dirty="0">
                <a:latin typeface="TimesNewRomanPSMT"/>
              </a:rPr>
              <a:t>Maskeden giren havanın oranı valflerin açıklık boyutuna ve oksijenin akım hızına bağlıdır.</a:t>
            </a:r>
            <a:endParaRPr lang="tr-TR" dirty="0"/>
          </a:p>
        </p:txBody>
      </p:sp>
      <p:pic>
        <p:nvPicPr>
          <p:cNvPr id="5" name="Resim 4">
            <a:extLst>
              <a:ext uri="{FF2B5EF4-FFF2-40B4-BE49-F238E27FC236}">
                <a16:creationId xmlns:a16="http://schemas.microsoft.com/office/drawing/2014/main" id="{42D9F1F1-B360-F793-9888-236B4E953233}"/>
              </a:ext>
            </a:extLst>
          </p:cNvPr>
          <p:cNvPicPr>
            <a:picLocks noChangeAspect="1"/>
          </p:cNvPicPr>
          <p:nvPr/>
        </p:nvPicPr>
        <p:blipFill>
          <a:blip r:embed="rId2"/>
          <a:stretch>
            <a:fillRect/>
          </a:stretch>
        </p:blipFill>
        <p:spPr>
          <a:xfrm>
            <a:off x="8685144" y="1479877"/>
            <a:ext cx="2933323" cy="3603279"/>
          </a:xfrm>
          <a:prstGeom prst="rect">
            <a:avLst/>
          </a:prstGeom>
        </p:spPr>
      </p:pic>
    </p:spTree>
    <p:extLst>
      <p:ext uri="{BB962C8B-B14F-4D97-AF65-F5344CB8AC3E}">
        <p14:creationId xmlns:p14="http://schemas.microsoft.com/office/powerpoint/2010/main" val="105663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9645C1F-EB5B-7AE3-09E6-56E85A89C63C}"/>
              </a:ext>
            </a:extLst>
          </p:cNvPr>
          <p:cNvSpPr>
            <a:spLocks noGrp="1"/>
          </p:cNvSpPr>
          <p:nvPr>
            <p:ph type="title"/>
          </p:nvPr>
        </p:nvSpPr>
        <p:spPr>
          <a:xfrm>
            <a:off x="572493" y="238539"/>
            <a:ext cx="11018520" cy="1434415"/>
          </a:xfrm>
        </p:spPr>
        <p:txBody>
          <a:bodyPr anchor="b">
            <a:normAutofit/>
          </a:bodyPr>
          <a:lstStyle/>
          <a:p>
            <a:r>
              <a:rPr lang="tr-TR" sz="4600" b="1"/>
              <a:t>Dikkat edilecek noktalar/Dezavantajlar</a:t>
            </a:r>
            <a:br>
              <a:rPr lang="tr-TR" sz="4600" b="1"/>
            </a:br>
            <a:endParaRPr lang="tr-TR" sz="460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BEEEAD1-74BC-2A8F-9403-F49902FDAD28}"/>
              </a:ext>
            </a:extLst>
          </p:cNvPr>
          <p:cNvSpPr>
            <a:spLocks noGrp="1"/>
          </p:cNvSpPr>
          <p:nvPr>
            <p:ph idx="1"/>
          </p:nvPr>
        </p:nvSpPr>
        <p:spPr>
          <a:xfrm>
            <a:off x="572493" y="2071316"/>
            <a:ext cx="6713552" cy="4119172"/>
          </a:xfrm>
        </p:spPr>
        <p:txBody>
          <a:bodyPr anchor="t">
            <a:normAutofit/>
          </a:bodyPr>
          <a:lstStyle/>
          <a:p>
            <a:r>
              <a:rPr lang="tr-TR" sz="2200" b="0" i="0" u="none" strike="noStrike" baseline="0">
                <a:latin typeface="TimesNewRomanPSMT"/>
              </a:rPr>
              <a:t>Hastanın ihtiyacı olan gaz akışı karşılanır.</a:t>
            </a:r>
          </a:p>
          <a:p>
            <a:r>
              <a:rPr lang="tr-TR" sz="2200" b="0" i="0" u="none" strike="noStrike" baseline="0">
                <a:latin typeface="TimesNewRomanPSMT"/>
              </a:rPr>
              <a:t>Hastanın solunum şekli değişse bile FiO2 değeri sabit kalır.</a:t>
            </a:r>
          </a:p>
          <a:p>
            <a:r>
              <a:rPr lang="tr-TR" sz="2200" b="0" i="0" u="none" strike="noStrike" baseline="0">
                <a:latin typeface="TimesNewRomanPSMT"/>
              </a:rPr>
              <a:t>Oksijenin nemlendirilmesi önerilmez. Çünkü gazın önemli bir kısmı oda havasından sağlandığı için gelen gaz üst hava yollarında nemlenerek akciğere ulaşabilir.</a:t>
            </a:r>
          </a:p>
          <a:p>
            <a:r>
              <a:rPr lang="tr-TR" sz="2200" b="0" i="0" u="none" strike="noStrike" baseline="0">
                <a:latin typeface="TimesNewRomanPSMT"/>
              </a:rPr>
              <a:t>Özellikle KOAH hastalarında düşük ve sabit akışta oksijen sağlamak için uygundur.</a:t>
            </a:r>
          </a:p>
          <a:p>
            <a:r>
              <a:rPr lang="tr-TR" sz="2200" b="0" i="0" u="none" strike="noStrike" baseline="0">
                <a:latin typeface="TimesNewRomanPSMT"/>
              </a:rPr>
              <a:t>Deride irritasyon ve rahatsızlık yapabilir.</a:t>
            </a:r>
          </a:p>
          <a:p>
            <a:r>
              <a:rPr lang="tr-TR" sz="2200" b="0" i="0" u="none" strike="noStrike" baseline="0">
                <a:latin typeface="TimesNewRomanPSMT"/>
              </a:rPr>
              <a:t>Yemek esnasında ve oral ilaç     alırken çıkarılması gerekir.</a:t>
            </a:r>
            <a:endParaRPr lang="tr-TR" sz="2200"/>
          </a:p>
        </p:txBody>
      </p:sp>
      <p:pic>
        <p:nvPicPr>
          <p:cNvPr id="2050" name="Picture 2" descr="tıbbi cihazlar, tıbbi, laboratuvar ekipmanı, sağlık bakım hizmeti içeren bir resim&#10;&#10;Açıklama otomatik olarak oluşturuldu"/>
          <p:cNvPicPr>
            <a:picLocks noChangeAspect="1" noChangeArrowheads="1"/>
          </p:cNvPicPr>
          <p:nvPr/>
        </p:nvPicPr>
        <p:blipFill rotWithShape="1">
          <a:blip r:embed="rId2">
            <a:extLst>
              <a:ext uri="{28A0092B-C50C-407E-A947-70E740481C1C}">
                <a14:useLocalDpi xmlns:a14="http://schemas.microsoft.com/office/drawing/2010/main" val="0"/>
              </a:ext>
            </a:extLst>
          </a:blip>
          <a:srcRect t="213" r="-2" b="-2"/>
          <a:stretch/>
        </p:blipFill>
        <p:spPr bwMode="auto">
          <a:xfrm>
            <a:off x="7766966" y="1459795"/>
            <a:ext cx="3941064" cy="24190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293" y="4107130"/>
            <a:ext cx="3810000" cy="219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52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0252C-7EBF-68EB-AE75-2B7DBC3E3678}"/>
              </a:ext>
            </a:extLst>
          </p:cNvPr>
          <p:cNvSpPr>
            <a:spLocks noGrp="1"/>
          </p:cNvSpPr>
          <p:nvPr>
            <p:ph type="title"/>
          </p:nvPr>
        </p:nvSpPr>
        <p:spPr/>
        <p:txBody>
          <a:bodyPr>
            <a:normAutofit/>
          </a:bodyPr>
          <a:lstStyle/>
          <a:p>
            <a:r>
              <a:rPr lang="tr-TR" sz="4400" b="1"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Oksijen Tedavisinin Komplikasyonları</a:t>
            </a:r>
            <a:br>
              <a:rPr lang="tr-TR" sz="4400" kern="100" dirty="0">
                <a:effectLst/>
                <a:latin typeface="Aptos" panose="020B0004020202020204" pitchFamily="34" charset="0"/>
                <a:ea typeface="Aptos" panose="020B0004020202020204" pitchFamily="34" charset="0"/>
                <a:cs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BB150F45-F084-F478-20C1-5F1B20A903B0}"/>
              </a:ext>
            </a:extLst>
          </p:cNvPr>
          <p:cNvSpPr>
            <a:spLocks noGrp="1"/>
          </p:cNvSpPr>
          <p:nvPr>
            <p:ph idx="1"/>
          </p:nvPr>
        </p:nvSpPr>
        <p:spPr/>
        <p:txBody>
          <a:bodyPr>
            <a:normAutofit/>
          </a:bodyPr>
          <a:lstStyle/>
          <a:p>
            <a:pPr algn="just"/>
            <a:r>
              <a:rPr lang="tr-TR" sz="2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Oksijen Toksisitesi: </a:t>
            </a:r>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Yüksek konsantrasyonda (%50’den fazla) oksijenin 48 saati aşacak şekilde verildiği durumlarda görülebilir. Uzun bir süre boyunca alınan yüksek oksijen konsantrasyonları, akciğerlerin dokusunda </a:t>
            </a:r>
            <a:r>
              <a:rPr lang="tr-TR"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sürfaktan</a:t>
            </a:r>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harabiyetine, </a:t>
            </a:r>
            <a:r>
              <a:rPr lang="tr-TR"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sürfaktan</a:t>
            </a:r>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yapımının azalmasına, akciğerlerde konjesyon, ödem ve enflamasyona neden olabilir. Bu durum hipoventilasyon ve solunum durmasına yol açabilir.</a:t>
            </a:r>
          </a:p>
          <a:p>
            <a:pPr algn="just"/>
            <a:endParaRPr lang="tr-TR" sz="2400" baseline="30000" dirty="0">
              <a:solidFill>
                <a:srgbClr val="000000"/>
              </a:solidFill>
              <a:latin typeface="Times New Roman" panose="02020603050405020304" pitchFamily="18" charset="0"/>
              <a:ea typeface="Aptos" panose="020B0004020202020204" pitchFamily="34" charset="0"/>
              <a:cs typeface="Times New Roman" panose="02020603050405020304" pitchFamily="18" charset="0"/>
            </a:endParaRPr>
          </a:p>
          <a:p>
            <a:pPr algn="just"/>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Bu yüzden %50 konsantrasyonun üzerinde oksijen uygulamasının 48 saat ile sınırlandırılması gerekir. Oksijen toksisitesi belirti ve bulguları; </a:t>
            </a:r>
            <a:r>
              <a:rPr lang="tr-TR"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dispne</a:t>
            </a:r>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göğüste sıkıntı, giderek artan solunum güçlüğü, huzursuzluk, ağrı, öksürük, halsizlik, yorgunluk, </a:t>
            </a:r>
            <a:r>
              <a:rPr lang="tr-TR"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parestezi</a:t>
            </a:r>
            <a:r>
              <a:rPr lang="tr-TR"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çok yüksek seviyelerde merkezi sinir sistemi (MSS) toksisitesi ve epileptik nöbetleri içerir.</a:t>
            </a:r>
            <a:endParaRPr lang="tr-TR" sz="2400" dirty="0">
              <a:solidFill>
                <a:srgbClr val="000000"/>
              </a:solidFill>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46759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1337F9-8F86-FFC5-1075-9EF3E66112BB}"/>
              </a:ext>
            </a:extLst>
          </p:cNvPr>
          <p:cNvSpPr>
            <a:spLocks noGrp="1"/>
          </p:cNvSpPr>
          <p:nvPr>
            <p:ph type="title"/>
          </p:nvPr>
        </p:nvSpPr>
        <p:spPr/>
        <p:txBody>
          <a:bodyPr/>
          <a:lstStyle/>
          <a:p>
            <a:r>
              <a:rPr lang="tr-TR" sz="4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Atelektazi:</a:t>
            </a:r>
            <a:endParaRPr lang="tr-TR" dirty="0"/>
          </a:p>
        </p:txBody>
      </p:sp>
      <p:sp>
        <p:nvSpPr>
          <p:cNvPr id="3" name="İçerik Yer Tutucusu 2">
            <a:extLst>
              <a:ext uri="{FF2B5EF4-FFF2-40B4-BE49-F238E27FC236}">
                <a16:creationId xmlns:a16="http://schemas.microsoft.com/office/drawing/2014/main" id="{BDDEA541-C064-9F03-88DD-B5ED738665D9}"/>
              </a:ext>
            </a:extLst>
          </p:cNvPr>
          <p:cNvSpPr>
            <a:spLocks noGrp="1"/>
          </p:cNvSpPr>
          <p:nvPr>
            <p:ph idx="1"/>
          </p:nvPr>
        </p:nvSpPr>
        <p:spPr>
          <a:xfrm>
            <a:off x="838200" y="1825625"/>
            <a:ext cx="10813026" cy="4351338"/>
          </a:xfrm>
        </p:spPr>
        <p:txBody>
          <a:bodyPr/>
          <a:lstStyle/>
          <a:p>
            <a:pPr algn="just"/>
            <a:r>
              <a:rPr lang="tr-TR"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Alveollerdeki gazın yaklaşık %80'i nitrojendir</a:t>
            </a:r>
            <a:r>
              <a:rPr lang="tr-TR" sz="28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pPr algn="just"/>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Yüksek konsantrasyonlarda oksijenin alınması</a:t>
            </a:r>
            <a:r>
              <a:rPr lang="tr-TR" sz="28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ile oksijen molekülleri nitrojen molekülleri ile yer değiştirir. </a:t>
            </a:r>
          </a:p>
          <a:p>
            <a:pPr algn="just"/>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Oksijen molekülleri kan akımına karışarak alveollerden dolaşıma geçerek alveollerin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kollapsına</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dolayısıyla atelektaziye neden olur. </a:t>
            </a:r>
          </a:p>
          <a:p>
            <a:pPr algn="just"/>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Bu yüzden oksijen tedavisine başlanan hastalarda, 1-2 saatte bir solunum seslerinde azalma riski yönünden akciğerler dinlenilmeli ve öksürük, takipne, nefes darlığı, anksiyete, göğüs ağrısı, yüksek ateş, taşikardi gibi atelektazi belirtileri açısından izlenmelidir.</a:t>
            </a:r>
            <a:endParaRPr lang="tr-TR" sz="2800" dirty="0">
              <a:solidFill>
                <a:srgbClr val="000000"/>
              </a:solidFill>
              <a:effectLst/>
              <a:latin typeface="Times New Roman" panose="02020603050405020304" pitchFamily="18" charset="0"/>
              <a:ea typeface="Aptos" panose="020B0004020202020204" pitchFamily="34" charset="0"/>
            </a:endParaRPr>
          </a:p>
          <a:p>
            <a:endParaRPr lang="tr-TR" dirty="0"/>
          </a:p>
        </p:txBody>
      </p:sp>
    </p:spTree>
    <p:extLst>
      <p:ext uri="{BB962C8B-B14F-4D97-AF65-F5344CB8AC3E}">
        <p14:creationId xmlns:p14="http://schemas.microsoft.com/office/powerpoint/2010/main" val="382769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3A60BC-BDC0-43BD-3F89-88CC99242366}"/>
              </a:ext>
            </a:extLst>
          </p:cNvPr>
          <p:cNvSpPr>
            <a:spLocks noGrp="1"/>
          </p:cNvSpPr>
          <p:nvPr>
            <p:ph type="title"/>
          </p:nvPr>
        </p:nvSpPr>
        <p:spPr/>
        <p:txBody>
          <a:bodyPr/>
          <a:lstStyle/>
          <a:p>
            <a:r>
              <a:rPr lang="tr-TR" sz="4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Oksijen Kaynaklı Hipoventilasyon:</a:t>
            </a:r>
            <a:endParaRPr lang="tr-TR" dirty="0"/>
          </a:p>
        </p:txBody>
      </p:sp>
      <p:sp>
        <p:nvSpPr>
          <p:cNvPr id="3" name="İçerik Yer Tutucusu 2">
            <a:extLst>
              <a:ext uri="{FF2B5EF4-FFF2-40B4-BE49-F238E27FC236}">
                <a16:creationId xmlns:a16="http://schemas.microsoft.com/office/drawing/2014/main" id="{18D878C8-49FE-3D59-9247-90121A4FDFDB}"/>
              </a:ext>
            </a:extLst>
          </p:cNvPr>
          <p:cNvSpPr>
            <a:spLocks noGrp="1"/>
          </p:cNvSpPr>
          <p:nvPr>
            <p:ph idx="1"/>
          </p:nvPr>
        </p:nvSpPr>
        <p:spPr/>
        <p:txBody>
          <a:bodyPr>
            <a:normAutofit fontScale="77500" lnSpcReduction="20000"/>
          </a:bodyPr>
          <a:lstStyle/>
          <a:p>
            <a:pPr marL="0" indent="0" algn="just">
              <a:spcAft>
                <a:spcPts val="1200"/>
              </a:spcAft>
              <a:buNone/>
            </a:pP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Amfizem, kronik bronşit ve KOAH hastalığı </a:t>
            </a:r>
            <a:r>
              <a:rPr lang="tr-TR"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olan hastalara yüksek konsantrasyonda oksijen verilirse, birincil nefes alma dürtüsü giderilir ve </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solunum depresyonu gelişebilmektedir</a:t>
            </a:r>
            <a:r>
              <a:rPr lang="tr-TR"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Normalde kanda karbondioksit miktarı arttığında solunum merkezi kanda bulunan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kemoreseptörler</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tarafından uyarılır. KOAH hastalarında ise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kemoreseptörler</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karbondioksite duyarsız hale gelmektedir. Yüksek yoğunlukta uygulanan oksijen tedavisi, ileri evre KOAH hastalarında kandaki parsiyel oksijen basıncında fazla miktarda yükselmeye neden olarak hipoventilasyon ve solunum durmasına kadar yol açabilmektedir. Oksijen tedavisi uygulamalarında; hipokseminin tedavisi için gereken oksijen en düşük akımlarda (genellikle 1, 2 veya 3 L/dk) reçete edilmelidir. Risk grubundaki hastalar için yüksek akış oksijen sağlayan sistemler (örneğin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venturi</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maskesi) tercih edilmelidir. </a:t>
            </a:r>
            <a:r>
              <a:rPr lang="tr-TR" sz="2800" baseline="300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tr-TR" sz="2800" dirty="0">
              <a:solidFill>
                <a:srgbClr val="000000"/>
              </a:solidFill>
              <a:effectLst/>
              <a:latin typeface="Times New Roman" panose="02020603050405020304" pitchFamily="18" charset="0"/>
              <a:ea typeface="Aptos" panose="020B0004020202020204" pitchFamily="34" charset="0"/>
            </a:endParaRPr>
          </a:p>
          <a:p>
            <a:pPr algn="just">
              <a:spcAft>
                <a:spcPts val="1200"/>
              </a:spcAft>
            </a:pP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Görülebilecek diğer komplikasyonlar ise nazal kanül,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transtrakeal</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kateterler gibi kataterlerin kullanımından kaynaklanan komplikasyonlardır. Özellikle </a:t>
            </a:r>
            <a:r>
              <a:rPr lang="tr-TR"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nebul</a:t>
            </a:r>
            <a:r>
              <a:rPr lang="tr-TR"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cihazları veya nemlendirici sistemlerden kaynaklanan bulaşma bakteriyel enfeksiyon kaynağı olabilir.</a:t>
            </a:r>
            <a:endParaRPr lang="tr-TR" sz="2800" dirty="0">
              <a:solidFill>
                <a:srgbClr val="000000"/>
              </a:solidFill>
              <a:effectLst/>
              <a:latin typeface="Times New Roman" panose="02020603050405020304" pitchFamily="18" charset="0"/>
              <a:ea typeface="Aptos" panose="020B0004020202020204" pitchFamily="34" charset="0"/>
            </a:endParaRPr>
          </a:p>
          <a:p>
            <a:endParaRPr lang="tr-TR" dirty="0"/>
          </a:p>
        </p:txBody>
      </p:sp>
    </p:spTree>
    <p:extLst>
      <p:ext uri="{BB962C8B-B14F-4D97-AF65-F5344CB8AC3E}">
        <p14:creationId xmlns:p14="http://schemas.microsoft.com/office/powerpoint/2010/main" val="244182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B50BAD-FDD1-148F-0A2B-1219B18BCEC8}"/>
              </a:ext>
            </a:extLst>
          </p:cNvPr>
          <p:cNvSpPr>
            <a:spLocks noGrp="1"/>
          </p:cNvSpPr>
          <p:nvPr>
            <p:ph type="title"/>
          </p:nvPr>
        </p:nvSpPr>
        <p:spPr>
          <a:xfrm>
            <a:off x="761800" y="762001"/>
            <a:ext cx="5334197" cy="1708242"/>
          </a:xfrm>
        </p:spPr>
        <p:txBody>
          <a:bodyPr anchor="ctr">
            <a:normAutofit/>
          </a:bodyPr>
          <a:lstStyle/>
          <a:p>
            <a:r>
              <a:rPr lang="tr-TR" sz="4000" b="1" kern="0">
                <a:effectLst/>
                <a:latin typeface="Times New Roman" panose="02020603050405020304" pitchFamily="18" charset="0"/>
                <a:ea typeface="Calibri" panose="020F0502020204030204" pitchFamily="34" charset="0"/>
                <a:cs typeface="Arial" panose="020B0604020202020204" pitchFamily="34" charset="0"/>
              </a:rPr>
              <a:t>Oksijen Tedavisi</a:t>
            </a:r>
            <a:br>
              <a:rPr lang="tr-TR" sz="4000" kern="100">
                <a:effectLst/>
                <a:latin typeface="Calibri" panose="020F0502020204030204" pitchFamily="34" charset="0"/>
                <a:ea typeface="Calibri" panose="020F0502020204030204" pitchFamily="34" charset="0"/>
                <a:cs typeface="Arial" panose="020B0604020202020204" pitchFamily="34" charset="0"/>
              </a:rPr>
            </a:br>
            <a:endParaRPr lang="tr-TR" sz="4000"/>
          </a:p>
        </p:txBody>
      </p:sp>
      <p:sp>
        <p:nvSpPr>
          <p:cNvPr id="3" name="İçerik Yer Tutucusu 2">
            <a:extLst>
              <a:ext uri="{FF2B5EF4-FFF2-40B4-BE49-F238E27FC236}">
                <a16:creationId xmlns:a16="http://schemas.microsoft.com/office/drawing/2014/main" id="{C98EEA20-FBD1-5242-7FFD-14540A3D28F6}"/>
              </a:ext>
            </a:extLst>
          </p:cNvPr>
          <p:cNvSpPr>
            <a:spLocks noGrp="1"/>
          </p:cNvSpPr>
          <p:nvPr>
            <p:ph idx="1"/>
          </p:nvPr>
        </p:nvSpPr>
        <p:spPr>
          <a:xfrm>
            <a:off x="761800" y="2470244"/>
            <a:ext cx="5334197" cy="3769835"/>
          </a:xfrm>
        </p:spPr>
        <p:txBody>
          <a:bodyPr anchor="ctr">
            <a:normAutofit/>
          </a:bodyPr>
          <a:lstStyle/>
          <a:p>
            <a:pPr algn="just">
              <a:spcAft>
                <a:spcPts val="800"/>
              </a:spcAft>
            </a:pPr>
            <a:r>
              <a:rPr lang="tr-TR" kern="100" dirty="0">
                <a:effectLst/>
                <a:latin typeface="Times New Roman" panose="02020603050405020304" pitchFamily="18" charset="0"/>
                <a:ea typeface="Calibri" panose="020F0502020204030204" pitchFamily="34" charset="0"/>
                <a:cs typeface="Arial" panose="020B0604020202020204" pitchFamily="34" charset="0"/>
              </a:rPr>
              <a:t>Oksijen tedavisi, hastada hipoksemi belirti ve bulgularını önlemek için çevre atmosferinde bulunan oksijen konsantrasyonundan daha fazla yoğunlukta hastaya oksijen uygulanmasıdır</a:t>
            </a:r>
            <a:r>
              <a:rPr lang="tr-TR" sz="2000" kern="100" dirty="0">
                <a:effectLst/>
                <a:latin typeface="Times New Roman" panose="02020603050405020304" pitchFamily="18" charset="0"/>
                <a:ea typeface="Calibri" panose="020F0502020204030204" pitchFamily="34" charset="0"/>
                <a:cs typeface="Arial" panose="020B0604020202020204" pitchFamily="34" charset="0"/>
              </a:rPr>
              <a:t>. </a:t>
            </a:r>
            <a:endParaRPr lang="tr-TR" sz="2000" dirty="0"/>
          </a:p>
        </p:txBody>
      </p:sp>
      <p:pic>
        <p:nvPicPr>
          <p:cNvPr id="16" name="Picture 4" descr="Moleküller">
            <a:extLst>
              <a:ext uri="{FF2B5EF4-FFF2-40B4-BE49-F238E27FC236}">
                <a16:creationId xmlns:a16="http://schemas.microsoft.com/office/drawing/2014/main" id="{4D1336DC-EC45-87B3-5F35-DAAF5EA6B7AF}"/>
              </a:ext>
            </a:extLst>
          </p:cNvPr>
          <p:cNvPicPr>
            <a:picLocks noChangeAspect="1"/>
          </p:cNvPicPr>
          <p:nvPr/>
        </p:nvPicPr>
        <p:blipFill rotWithShape="1">
          <a:blip r:embed="rId2"/>
          <a:srcRect l="32615" r="1554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4807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14DBD4-147B-A89E-707E-8FD490F4B636}"/>
              </a:ext>
            </a:extLst>
          </p:cNvPr>
          <p:cNvSpPr>
            <a:spLocks noGrp="1"/>
          </p:cNvSpPr>
          <p:nvPr>
            <p:ph type="title"/>
          </p:nvPr>
        </p:nvSpPr>
        <p:spPr>
          <a:xfrm>
            <a:off x="838200" y="365126"/>
            <a:ext cx="10515600" cy="1109714"/>
          </a:xfrm>
        </p:spPr>
        <p:txBody>
          <a:bodyPr>
            <a:normAutofit fontScale="90000"/>
          </a:bodyPr>
          <a:lstStyle/>
          <a:p>
            <a:r>
              <a:rPr lang="tr-TR" sz="4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Oksijen tedavisi alan hastanın bakımı</a:t>
            </a:r>
            <a:br>
              <a:rPr lang="tr-TR" sz="4400" dirty="0">
                <a:solidFill>
                  <a:srgbClr val="000000"/>
                </a:solidFill>
                <a:effectLst/>
                <a:latin typeface="Times New Roman" panose="02020603050405020304" pitchFamily="18" charset="0"/>
                <a:ea typeface="Aptos" panose="020B0004020202020204" pitchFamily="34" charset="0"/>
              </a:rPr>
            </a:br>
            <a:endParaRPr lang="tr-TR" dirty="0"/>
          </a:p>
        </p:txBody>
      </p:sp>
      <p:sp>
        <p:nvSpPr>
          <p:cNvPr id="3" name="İçerik Yer Tutucusu 2">
            <a:extLst>
              <a:ext uri="{FF2B5EF4-FFF2-40B4-BE49-F238E27FC236}">
                <a16:creationId xmlns:a16="http://schemas.microsoft.com/office/drawing/2014/main" id="{10156E8C-6EDE-12A2-9058-632F772068C0}"/>
              </a:ext>
            </a:extLst>
          </p:cNvPr>
          <p:cNvSpPr>
            <a:spLocks noGrp="1"/>
          </p:cNvSpPr>
          <p:nvPr>
            <p:ph idx="1"/>
          </p:nvPr>
        </p:nvSpPr>
        <p:spPr>
          <a:xfrm>
            <a:off x="838200" y="1474840"/>
            <a:ext cx="10515600" cy="4911211"/>
          </a:xfrm>
        </p:spPr>
        <p:txBody>
          <a:bodyPr>
            <a:normAutofit fontScale="77500" lnSpcReduction="20000"/>
          </a:bodyPr>
          <a:lstStyle/>
          <a:p>
            <a:pPr marL="342900" lvl="0" indent="-342900" algn="just">
              <a:lnSpc>
                <a:spcPct val="107000"/>
              </a:lnSpc>
              <a:buFont typeface="Symbol" panose="05050102010706020507" pitchFamily="18" charset="2"/>
              <a:buChar char=""/>
            </a:pP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Hastaya verilecek olan oksijenin mutlaka steril su ile nemlendirilmiş olması gerekir.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Mukoza kuruluğu ve enfeksiyonu önlemek için ağız hijyenine dikkat etmek gerekir. Sık aralıklarla hastaya ağız bakımı verilmelidir.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Oksijen tedavisinin komplikasyonları iyi bilinmeli hasta bu yönden hasta gözlemlenmeli ve komplikasyon durumunda müdahale edilmelidir.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Hastanın oksijen tedavisine cevabı </a:t>
            </a:r>
            <a:r>
              <a:rPr lang="tr-TR" sz="2800" kern="1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pulse</a:t>
            </a: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oksimetre ile oksijen satürasyonu takibi ile değerlendirilmelidir.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tr-TR" sz="2800" kern="1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Oksijen tedavisinin etkin olarak sürdürülebilmesi için maskede kaçak olup olmadığı, oksijen kanüllerinde kıvrılma olup olmadığı değerlendirilmelidir.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tr-TR" sz="2800" kern="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Oksijen tedavisi sonlandırıldıktan sonra </a:t>
            </a:r>
            <a:r>
              <a:rPr lang="tr-TR" sz="2800" kern="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flowmetre</a:t>
            </a:r>
            <a:r>
              <a:rPr lang="tr-TR" sz="2800" kern="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temizliği yapılarak sterilizasyonun sağlanmasına dikkat edilmelidir.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tr-TR" sz="2800" kern="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Evde tedavi olan hastalara oksijen tedavisi uygulanan yerde sigara içilmemesi gerektiği anlatılmalıdır.</a:t>
            </a:r>
            <a:endParaRPr lang="tr-TR" sz="2800" kern="100" dirty="0">
              <a:effectLst/>
              <a:latin typeface="Aptos" panose="020B0004020202020204" pitchFamily="34" charset="0"/>
              <a:ea typeface="Aptos" panose="020B00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42989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15DE64C1-BE75-D214-CFF9-BFF2D73483BA}"/>
              </a:ext>
            </a:extLst>
          </p:cNvPr>
          <p:cNvSpPr>
            <a:spLocks noGrp="1"/>
          </p:cNvSpPr>
          <p:nvPr>
            <p:ph type="ctrTitle"/>
          </p:nvPr>
        </p:nvSpPr>
        <p:spPr>
          <a:xfrm>
            <a:off x="1314824" y="735106"/>
            <a:ext cx="10053763" cy="2928470"/>
          </a:xfrm>
        </p:spPr>
        <p:txBody>
          <a:bodyPr anchor="b">
            <a:normAutofit/>
          </a:bodyPr>
          <a:lstStyle/>
          <a:p>
            <a:pPr algn="l"/>
            <a:r>
              <a:rPr lang="tr-TR" sz="4800">
                <a:solidFill>
                  <a:srgbClr val="FFFFFF"/>
                </a:solidFill>
              </a:rPr>
              <a:t>   </a:t>
            </a:r>
            <a:br>
              <a:rPr lang="tr-TR" sz="4800">
                <a:solidFill>
                  <a:srgbClr val="FFFFFF"/>
                </a:solidFill>
              </a:rPr>
            </a:br>
            <a:br>
              <a:rPr lang="tr-TR" sz="4800">
                <a:solidFill>
                  <a:srgbClr val="FFFFFF"/>
                </a:solidFill>
              </a:rPr>
            </a:br>
            <a:r>
              <a:rPr lang="tr-TR" sz="4800">
                <a:solidFill>
                  <a:srgbClr val="FFFFFF"/>
                </a:solidFill>
              </a:rPr>
              <a:t>ASPİRASYON NEDİR</a:t>
            </a:r>
          </a:p>
        </p:txBody>
      </p:sp>
      <p:sp>
        <p:nvSpPr>
          <p:cNvPr id="3" name="Alt Başlık 2">
            <a:extLst>
              <a:ext uri="{FF2B5EF4-FFF2-40B4-BE49-F238E27FC236}">
                <a16:creationId xmlns:a16="http://schemas.microsoft.com/office/drawing/2014/main" id="{6AE65BF0-F393-3164-F4F6-CE50508B9035}"/>
              </a:ext>
            </a:extLst>
          </p:cNvPr>
          <p:cNvSpPr>
            <a:spLocks noGrp="1"/>
          </p:cNvSpPr>
          <p:nvPr>
            <p:ph type="subTitle" idx="1"/>
          </p:nvPr>
        </p:nvSpPr>
        <p:spPr>
          <a:xfrm>
            <a:off x="1350682" y="4870824"/>
            <a:ext cx="10005951" cy="1458258"/>
          </a:xfrm>
        </p:spPr>
        <p:txBody>
          <a:bodyPr anchor="ctr">
            <a:normAutofit/>
          </a:bodyPr>
          <a:lstStyle/>
          <a:p>
            <a:pPr algn="l"/>
            <a:endParaRPr lang="tr-TR" dirty="0"/>
          </a:p>
        </p:txBody>
      </p:sp>
    </p:spTree>
    <p:extLst>
      <p:ext uri="{BB962C8B-B14F-4D97-AF65-F5344CB8AC3E}">
        <p14:creationId xmlns:p14="http://schemas.microsoft.com/office/powerpoint/2010/main" val="38553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9FC22E-3DA8-2304-4C62-1240DAB885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6C2557-2918-8547-1705-78B7719AA0CB}"/>
              </a:ext>
            </a:extLst>
          </p:cNvPr>
          <p:cNvSpPr>
            <a:spLocks noGrp="1"/>
          </p:cNvSpPr>
          <p:nvPr>
            <p:ph idx="1"/>
          </p:nvPr>
        </p:nvSpPr>
        <p:spPr/>
        <p:txBody>
          <a:bodyPr/>
          <a:lstStyle/>
          <a:p>
            <a:pPr algn="just"/>
            <a:r>
              <a:rPr lang="tr-TR" dirty="0"/>
              <a:t>Hava yolu aspirasyonu yoğun bakım üniteleri, acil servisler, yatan hasta akut bakımı, evde bakım ve ayakta dahil olmak üzere çok çeşitli ortamlarda gerçekleştirilir </a:t>
            </a:r>
          </a:p>
          <a:p>
            <a:pPr algn="just"/>
            <a:r>
              <a:rPr lang="tr-TR" dirty="0"/>
              <a:t>Aspirasyon hasta sekresyonlarını etkili bir şekilde temizleyemediğinde ve ya hastanın öksürme çabasına rağmen devam eden merkezi hava yollarında sekresyonların işitsel ve ya görsel kanıtı olduğunda </a:t>
            </a:r>
            <a:r>
              <a:rPr lang="tr-TR" dirty="0" err="1"/>
              <a:t>endikedir</a:t>
            </a:r>
            <a:r>
              <a:rPr lang="tr-TR" dirty="0"/>
              <a:t> .</a:t>
            </a:r>
          </a:p>
        </p:txBody>
      </p:sp>
    </p:spTree>
    <p:extLst>
      <p:ext uri="{BB962C8B-B14F-4D97-AF65-F5344CB8AC3E}">
        <p14:creationId xmlns:p14="http://schemas.microsoft.com/office/powerpoint/2010/main" val="410741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698502-C1CB-6F82-7C14-0E538ADFA8C4}"/>
              </a:ext>
            </a:extLst>
          </p:cNvPr>
          <p:cNvSpPr>
            <a:spLocks noGrp="1"/>
          </p:cNvSpPr>
          <p:nvPr>
            <p:ph type="title"/>
          </p:nvPr>
        </p:nvSpPr>
        <p:spPr/>
        <p:txBody>
          <a:bodyPr/>
          <a:lstStyle/>
          <a:p>
            <a:r>
              <a:rPr lang="tr-TR" dirty="0"/>
              <a:t>       </a:t>
            </a:r>
            <a:r>
              <a:rPr lang="tr-TR" dirty="0">
                <a:solidFill>
                  <a:srgbClr val="FF0000"/>
                </a:solidFill>
              </a:rPr>
              <a:t>Aspirasyonun Komplikasyonları</a:t>
            </a:r>
          </a:p>
        </p:txBody>
      </p:sp>
      <p:sp>
        <p:nvSpPr>
          <p:cNvPr id="3" name="İçerik Yer Tutucusu 2">
            <a:extLst>
              <a:ext uri="{FF2B5EF4-FFF2-40B4-BE49-F238E27FC236}">
                <a16:creationId xmlns:a16="http://schemas.microsoft.com/office/drawing/2014/main" id="{5CA75548-0D77-700E-1FE5-8A5B6B593D8C}"/>
              </a:ext>
            </a:extLst>
          </p:cNvPr>
          <p:cNvSpPr>
            <a:spLocks noGrp="1"/>
          </p:cNvSpPr>
          <p:nvPr>
            <p:ph sz="half" idx="1"/>
          </p:nvPr>
        </p:nvSpPr>
        <p:spPr/>
        <p:txBody>
          <a:bodyPr/>
          <a:lstStyle/>
          <a:p>
            <a:r>
              <a:rPr lang="tr-TR" dirty="0"/>
              <a:t>Mukozal Travma </a:t>
            </a:r>
          </a:p>
          <a:p>
            <a:r>
              <a:rPr lang="tr-TR" dirty="0"/>
              <a:t>Hipoksemi(Kanda oksijen seviyesinin azalması)</a:t>
            </a:r>
          </a:p>
          <a:p>
            <a:r>
              <a:rPr lang="tr-TR" dirty="0"/>
              <a:t>Enfeksiyon</a:t>
            </a:r>
          </a:p>
          <a:p>
            <a:r>
              <a:rPr lang="tr-TR" dirty="0"/>
              <a:t>Pnömotoraks(Akciğer sönmesi)</a:t>
            </a:r>
          </a:p>
          <a:p>
            <a:r>
              <a:rPr lang="tr-TR" dirty="0"/>
              <a:t>Hipotansiyon ve Hipertansiyon</a:t>
            </a:r>
          </a:p>
        </p:txBody>
      </p:sp>
      <p:sp>
        <p:nvSpPr>
          <p:cNvPr id="4" name="İçerik Yer Tutucusu 3">
            <a:extLst>
              <a:ext uri="{FF2B5EF4-FFF2-40B4-BE49-F238E27FC236}">
                <a16:creationId xmlns:a16="http://schemas.microsoft.com/office/drawing/2014/main" id="{4D8801F4-BA28-C6C9-4191-5D1D89A727E3}"/>
              </a:ext>
            </a:extLst>
          </p:cNvPr>
          <p:cNvSpPr>
            <a:spLocks noGrp="1"/>
          </p:cNvSpPr>
          <p:nvPr>
            <p:ph sz="half" idx="2"/>
          </p:nvPr>
        </p:nvSpPr>
        <p:spPr>
          <a:xfrm>
            <a:off x="6172200" y="1825625"/>
            <a:ext cx="5641258" cy="4351338"/>
          </a:xfrm>
        </p:spPr>
        <p:txBody>
          <a:bodyPr/>
          <a:lstStyle/>
          <a:p>
            <a:r>
              <a:rPr lang="tr-TR" dirty="0"/>
              <a:t>Bronkospazm (Solunum yollarındaki kasların daralması)</a:t>
            </a:r>
          </a:p>
          <a:p>
            <a:r>
              <a:rPr lang="tr-TR" dirty="0" err="1"/>
              <a:t>Atelaktazi</a:t>
            </a:r>
            <a:r>
              <a:rPr lang="tr-TR" dirty="0"/>
              <a:t> (Akciğerin bir </a:t>
            </a:r>
            <a:r>
              <a:rPr lang="tr-TR" dirty="0" err="1"/>
              <a:t>lozbunun</a:t>
            </a:r>
            <a:r>
              <a:rPr lang="tr-TR" dirty="0"/>
              <a:t> büzüşmesi)</a:t>
            </a:r>
          </a:p>
          <a:p>
            <a:r>
              <a:rPr lang="tr-TR" dirty="0"/>
              <a:t>Kardiyak Aritmiler</a:t>
            </a:r>
          </a:p>
          <a:p>
            <a:r>
              <a:rPr lang="tr-TR" dirty="0"/>
              <a:t>Artmış kafa içi </a:t>
            </a:r>
            <a:r>
              <a:rPr lang="tr-TR" dirty="0" err="1"/>
              <a:t>basınçı</a:t>
            </a:r>
            <a:endParaRPr lang="tr-TR" dirty="0"/>
          </a:p>
        </p:txBody>
      </p:sp>
    </p:spTree>
    <p:extLst>
      <p:ext uri="{BB962C8B-B14F-4D97-AF65-F5344CB8AC3E}">
        <p14:creationId xmlns:p14="http://schemas.microsoft.com/office/powerpoint/2010/main" val="308032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F0CB81-A0B7-6A7A-D802-1E1045B087A1}"/>
              </a:ext>
            </a:extLst>
          </p:cNvPr>
          <p:cNvSpPr>
            <a:spLocks noGrp="1"/>
          </p:cNvSpPr>
          <p:nvPr>
            <p:ph type="title"/>
          </p:nvPr>
        </p:nvSpPr>
        <p:spPr/>
        <p:txBody>
          <a:bodyPr/>
          <a:lstStyle/>
          <a:p>
            <a:r>
              <a:rPr lang="tr-TR" dirty="0">
                <a:solidFill>
                  <a:srgbClr val="FF0000"/>
                </a:solidFill>
              </a:rPr>
              <a:t>                 Oral Aspirasyon</a:t>
            </a:r>
          </a:p>
        </p:txBody>
      </p:sp>
      <p:sp>
        <p:nvSpPr>
          <p:cNvPr id="3" name="İçerik Yer Tutucusu 2">
            <a:extLst>
              <a:ext uri="{FF2B5EF4-FFF2-40B4-BE49-F238E27FC236}">
                <a16:creationId xmlns:a16="http://schemas.microsoft.com/office/drawing/2014/main" id="{62DF3CA1-A2D3-B999-19F1-C0D9BC24D033}"/>
              </a:ext>
            </a:extLst>
          </p:cNvPr>
          <p:cNvSpPr>
            <a:spLocks noGrp="1"/>
          </p:cNvSpPr>
          <p:nvPr>
            <p:ph idx="1"/>
          </p:nvPr>
        </p:nvSpPr>
        <p:spPr/>
        <p:txBody>
          <a:bodyPr/>
          <a:lstStyle/>
          <a:p>
            <a:r>
              <a:rPr lang="tr-TR" dirty="0"/>
              <a:t>Ağız yolundan solunum yollarındaki sekresyonların temizlenmesi işlemine oral aspirasyon denir </a:t>
            </a:r>
          </a:p>
          <a:p>
            <a:r>
              <a:rPr lang="tr-TR" b="1" dirty="0"/>
              <a:t>Oral aspirasyonun amacı: </a:t>
            </a:r>
            <a:r>
              <a:rPr lang="tr-TR" dirty="0"/>
              <a:t>Ağız ve boğazdan mukoza salgılarını ve yabancı maddeleri (kusmuk ve mide salgıları) uzaklaştırarak açık bir hava yolu sağlamak ve </a:t>
            </a:r>
            <a:r>
              <a:rPr lang="tr-TR" dirty="0" err="1"/>
              <a:t>oksijenizasyonu</a:t>
            </a:r>
            <a:r>
              <a:rPr lang="tr-TR" dirty="0"/>
              <a:t> iyileştirmektir</a:t>
            </a:r>
          </a:p>
          <a:p>
            <a:r>
              <a:rPr lang="tr-TR" dirty="0"/>
              <a:t>Oral aspirasyon hastanın etkili öksürme ile sekresyonları ve ya yabancı maddeleri çıkaramadığı durumlarda ağızdan sekresyonları temizlemek için etkili bir yöntemdir</a:t>
            </a:r>
          </a:p>
        </p:txBody>
      </p:sp>
    </p:spTree>
    <p:extLst>
      <p:ext uri="{BB962C8B-B14F-4D97-AF65-F5344CB8AC3E}">
        <p14:creationId xmlns:p14="http://schemas.microsoft.com/office/powerpoint/2010/main" val="422729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58FB56-8A40-C3E6-C40F-CE3EE655ACFA}"/>
              </a:ext>
            </a:extLst>
          </p:cNvPr>
          <p:cNvSpPr>
            <a:spLocks noGrp="1"/>
          </p:cNvSpPr>
          <p:nvPr>
            <p:ph type="title"/>
          </p:nvPr>
        </p:nvSpPr>
        <p:spPr/>
        <p:txBody>
          <a:bodyPr/>
          <a:lstStyle/>
          <a:p>
            <a:r>
              <a:rPr lang="tr-TR" dirty="0"/>
              <a:t>            </a:t>
            </a:r>
            <a:r>
              <a:rPr lang="tr-TR" b="1" dirty="0" err="1">
                <a:solidFill>
                  <a:srgbClr val="FF0000"/>
                </a:solidFill>
              </a:rPr>
              <a:t>Nazofarangeal</a:t>
            </a:r>
            <a:r>
              <a:rPr lang="tr-TR" b="1" dirty="0">
                <a:solidFill>
                  <a:srgbClr val="FF0000"/>
                </a:solidFill>
              </a:rPr>
              <a:t> Aspirasyon </a:t>
            </a:r>
          </a:p>
        </p:txBody>
      </p:sp>
      <p:sp>
        <p:nvSpPr>
          <p:cNvPr id="3" name="İçerik Yer Tutucusu 2">
            <a:extLst>
              <a:ext uri="{FF2B5EF4-FFF2-40B4-BE49-F238E27FC236}">
                <a16:creationId xmlns:a16="http://schemas.microsoft.com/office/drawing/2014/main" id="{35C2AD61-8B91-20C2-0D3E-35D501961CA8}"/>
              </a:ext>
            </a:extLst>
          </p:cNvPr>
          <p:cNvSpPr>
            <a:spLocks noGrp="1"/>
          </p:cNvSpPr>
          <p:nvPr>
            <p:ph idx="1"/>
          </p:nvPr>
        </p:nvSpPr>
        <p:spPr/>
        <p:txBody>
          <a:bodyPr/>
          <a:lstStyle/>
          <a:p>
            <a:r>
              <a:rPr lang="tr-TR" dirty="0"/>
              <a:t>Oral aspirasyonun yapılmadığı yada etkisiz olduğu durumlarda burun boşluğundan girilerek solunum yollarında ki kan, kusmuk, mukus, </a:t>
            </a:r>
            <a:r>
              <a:rPr lang="tr-TR" dirty="0" err="1"/>
              <a:t>türürük</a:t>
            </a:r>
            <a:r>
              <a:rPr lang="tr-TR" dirty="0"/>
              <a:t> vb. sekresyonların temizlenmesine nazal aspirasyon denir</a:t>
            </a:r>
          </a:p>
          <a:p>
            <a:r>
              <a:rPr lang="tr-TR" dirty="0" err="1"/>
              <a:t>Nazofarengeal</a:t>
            </a:r>
            <a:r>
              <a:rPr lang="tr-TR" dirty="0"/>
              <a:t> aspirasyon, burun deliklerinden esnek, yumuşak bir aspirasyon katateri ile girilerek burun boşluğu, farinks ve boğazdaki salgıları giderir</a:t>
            </a:r>
          </a:p>
          <a:p>
            <a:endParaRPr lang="tr-TR" dirty="0"/>
          </a:p>
          <a:p>
            <a:endParaRPr lang="tr-TR" dirty="0"/>
          </a:p>
        </p:txBody>
      </p:sp>
    </p:spTree>
    <p:extLst>
      <p:ext uri="{BB962C8B-B14F-4D97-AF65-F5344CB8AC3E}">
        <p14:creationId xmlns:p14="http://schemas.microsoft.com/office/powerpoint/2010/main" val="296019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237BD4-54DC-4D4A-EEF7-4C80335CE0CE}"/>
              </a:ext>
            </a:extLst>
          </p:cNvPr>
          <p:cNvSpPr>
            <a:spLocks noGrp="1"/>
          </p:cNvSpPr>
          <p:nvPr>
            <p:ph type="title"/>
          </p:nvPr>
        </p:nvSpPr>
        <p:spPr/>
        <p:txBody>
          <a:bodyPr/>
          <a:lstStyle/>
          <a:p>
            <a:r>
              <a:rPr lang="tr-TR" dirty="0"/>
              <a:t>              </a:t>
            </a:r>
            <a:r>
              <a:rPr lang="tr-TR" b="1" dirty="0" err="1">
                <a:solidFill>
                  <a:srgbClr val="FF0000"/>
                </a:solidFill>
              </a:rPr>
              <a:t>Trakeal</a:t>
            </a:r>
            <a:r>
              <a:rPr lang="tr-TR" b="1" dirty="0">
                <a:solidFill>
                  <a:srgbClr val="FF0000"/>
                </a:solidFill>
              </a:rPr>
              <a:t> Aspirasyon </a:t>
            </a:r>
          </a:p>
        </p:txBody>
      </p:sp>
      <p:sp>
        <p:nvSpPr>
          <p:cNvPr id="3" name="İçerik Yer Tutucusu 2">
            <a:extLst>
              <a:ext uri="{FF2B5EF4-FFF2-40B4-BE49-F238E27FC236}">
                <a16:creationId xmlns:a16="http://schemas.microsoft.com/office/drawing/2014/main" id="{78E4DA10-553E-C9BC-B381-C74996CDDA08}"/>
              </a:ext>
            </a:extLst>
          </p:cNvPr>
          <p:cNvSpPr>
            <a:spLocks noGrp="1"/>
          </p:cNvSpPr>
          <p:nvPr>
            <p:ph idx="1"/>
          </p:nvPr>
        </p:nvSpPr>
        <p:spPr/>
        <p:txBody>
          <a:bodyPr>
            <a:normAutofit lnSpcReduction="10000"/>
          </a:bodyPr>
          <a:lstStyle/>
          <a:p>
            <a:r>
              <a:rPr lang="tr-TR" dirty="0" err="1"/>
              <a:t>Trakeal</a:t>
            </a:r>
            <a:r>
              <a:rPr lang="tr-TR" dirty="0"/>
              <a:t> aspirasyonun amacı: Açık bir hava yolu sağlamak, </a:t>
            </a:r>
            <a:r>
              <a:rPr lang="tr-TR" dirty="0" err="1"/>
              <a:t>trakea</a:t>
            </a:r>
            <a:r>
              <a:rPr lang="tr-TR" dirty="0"/>
              <a:t> ve bronşlardan salgıları uzaklaştırmak ve öksürük </a:t>
            </a:r>
            <a:r>
              <a:rPr lang="tr-TR" dirty="0" err="1"/>
              <a:t>refkleksini</a:t>
            </a:r>
            <a:r>
              <a:rPr lang="tr-TR" dirty="0"/>
              <a:t> uyarmaktır</a:t>
            </a:r>
          </a:p>
          <a:p>
            <a:r>
              <a:rPr lang="tr-TR" dirty="0"/>
              <a:t>Endotrakeal tüpü olan yada </a:t>
            </a:r>
            <a:r>
              <a:rPr lang="tr-TR" dirty="0" err="1"/>
              <a:t>trakeastomisi</a:t>
            </a:r>
            <a:r>
              <a:rPr lang="tr-TR" dirty="0"/>
              <a:t> olan hastalarda genellikle normalden daha fazla sekresyon vardır ve hava yolu tıkanıklığını önlemek, hava yolundan sekresyonları temizlemek için aspirasyon gerekir </a:t>
            </a:r>
          </a:p>
          <a:p>
            <a:r>
              <a:rPr lang="tr-TR" dirty="0" err="1"/>
              <a:t>Trakeal</a:t>
            </a:r>
            <a:r>
              <a:rPr lang="tr-TR" dirty="0"/>
              <a:t> aspirasyon her yapıldığında steril aspirasyon ekipmanı kullanılır </a:t>
            </a:r>
          </a:p>
          <a:p>
            <a:r>
              <a:rPr lang="tr-TR" dirty="0"/>
              <a:t>Salgılar bir aspiratör kaynağına bağlı bir aspirasyon katateri kullanılarak aspire edilir</a:t>
            </a:r>
          </a:p>
        </p:txBody>
      </p:sp>
    </p:spTree>
    <p:extLst>
      <p:ext uri="{BB962C8B-B14F-4D97-AF65-F5344CB8AC3E}">
        <p14:creationId xmlns:p14="http://schemas.microsoft.com/office/powerpoint/2010/main" val="1639129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FE4204-F1FE-685A-11D1-3683E3A09D8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5A648F-16A6-B253-5178-CEB092B1203E}"/>
              </a:ext>
            </a:extLst>
          </p:cNvPr>
          <p:cNvSpPr>
            <a:spLocks noGrp="1"/>
          </p:cNvSpPr>
          <p:nvPr>
            <p:ph idx="1"/>
          </p:nvPr>
        </p:nvSpPr>
        <p:spPr/>
        <p:txBody>
          <a:bodyPr/>
          <a:lstStyle/>
          <a:p>
            <a:r>
              <a:rPr lang="tr-TR" b="1" dirty="0">
                <a:solidFill>
                  <a:srgbClr val="FF0000"/>
                </a:solidFill>
              </a:rPr>
              <a:t>Yüzeysel </a:t>
            </a:r>
            <a:r>
              <a:rPr lang="tr-TR" b="1" dirty="0" err="1">
                <a:solidFill>
                  <a:srgbClr val="FF0000"/>
                </a:solidFill>
              </a:rPr>
              <a:t>Apirasyon</a:t>
            </a:r>
            <a:r>
              <a:rPr lang="tr-TR" dirty="0"/>
              <a:t>: Aspirasyon katateriyle yalnızca yapay hava yolunun (endotrakeal ve ya trakeostomi tüpü) sonuna kadar aşağı inmeyi ifade eder. </a:t>
            </a:r>
          </a:p>
          <a:p>
            <a:r>
              <a:rPr lang="tr-TR" dirty="0"/>
              <a:t>Yüzeysel aspirasyon mukozal yaralanma ve tramvayı önlemek için en çok tavsiye edilen yöntemdir.</a:t>
            </a:r>
          </a:p>
          <a:p>
            <a:r>
              <a:rPr lang="tr-TR" b="1" dirty="0">
                <a:solidFill>
                  <a:srgbClr val="FF0000"/>
                </a:solidFill>
              </a:rPr>
              <a:t>Derin Aspirasyon</a:t>
            </a:r>
            <a:r>
              <a:rPr lang="tr-TR" dirty="0"/>
              <a:t>: Teorik olarak karina ve primer bronşlar açılana kadar olabilen dirençle karşılaşıncaya kadar kataterle aşağı kadar inmeyi ifade eder .</a:t>
            </a:r>
          </a:p>
        </p:txBody>
      </p:sp>
    </p:spTree>
    <p:extLst>
      <p:ext uri="{BB962C8B-B14F-4D97-AF65-F5344CB8AC3E}">
        <p14:creationId xmlns:p14="http://schemas.microsoft.com/office/powerpoint/2010/main" val="46031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BE996C-98DC-EEFA-1A20-A61C9C3EF340}"/>
              </a:ext>
            </a:extLst>
          </p:cNvPr>
          <p:cNvSpPr>
            <a:spLocks noGrp="1"/>
          </p:cNvSpPr>
          <p:nvPr>
            <p:ph type="title"/>
          </p:nvPr>
        </p:nvSpPr>
        <p:spPr/>
        <p:txBody>
          <a:bodyPr/>
          <a:lstStyle/>
          <a:p>
            <a:r>
              <a:rPr lang="tr-TR" b="1" dirty="0">
                <a:solidFill>
                  <a:srgbClr val="FF0000"/>
                </a:solidFill>
              </a:rPr>
              <a:t>Aspirasyonda Dikkat Edilmesi Gereken Noktalar </a:t>
            </a:r>
          </a:p>
        </p:txBody>
      </p:sp>
      <p:sp>
        <p:nvSpPr>
          <p:cNvPr id="3" name="İçerik Yer Tutucusu 2">
            <a:extLst>
              <a:ext uri="{FF2B5EF4-FFF2-40B4-BE49-F238E27FC236}">
                <a16:creationId xmlns:a16="http://schemas.microsoft.com/office/drawing/2014/main" id="{572F9A89-B350-46D1-B24C-9A07DA37DCB2}"/>
              </a:ext>
            </a:extLst>
          </p:cNvPr>
          <p:cNvSpPr>
            <a:spLocks noGrp="1"/>
          </p:cNvSpPr>
          <p:nvPr>
            <p:ph idx="1"/>
          </p:nvPr>
        </p:nvSpPr>
        <p:spPr>
          <a:xfrm>
            <a:off x="838199" y="1825625"/>
            <a:ext cx="10916265" cy="4351338"/>
          </a:xfrm>
        </p:spPr>
        <p:txBody>
          <a:bodyPr>
            <a:normAutofit fontScale="92500" lnSpcReduction="10000"/>
          </a:bodyPr>
          <a:lstStyle/>
          <a:p>
            <a:pPr algn="just"/>
            <a:r>
              <a:rPr lang="tr-TR" dirty="0"/>
              <a:t>Öncelikle hastanın aspirasyon gereksinimi olup olmadığını karar verilmelidir </a:t>
            </a:r>
          </a:p>
          <a:p>
            <a:pPr algn="just"/>
            <a:r>
              <a:rPr lang="tr-TR" dirty="0"/>
              <a:t>Tüm hastaların 1-2 saatte bir aspire edilmesi gibi rutin bir uygulama yoktur. Sekresyon üretimi var olan </a:t>
            </a:r>
            <a:r>
              <a:rPr lang="tr-TR" dirty="0" err="1"/>
              <a:t>patalojiye</a:t>
            </a:r>
            <a:r>
              <a:rPr lang="tr-TR" dirty="0"/>
              <a:t> göre değişiklik gösterir. Hastada fark edilmemiş aspirasyon gereksinimi havayolu tıkanıklığına ve hatta ölüme yol açabilirken, gereksiz yere sık aspirasyonda komplikasyonlara neden olabilir </a:t>
            </a:r>
          </a:p>
          <a:p>
            <a:pPr algn="just"/>
            <a:r>
              <a:rPr lang="tr-TR" dirty="0"/>
              <a:t>Gözlem ve akciğerlerin dinlenmesi sırasında sekresyon varsa aspirasyon yapılmalıdır. Gürültülü solunum, azalmış O2 </a:t>
            </a:r>
            <a:r>
              <a:rPr lang="tr-TR" dirty="0" err="1"/>
              <a:t>saturasyonu</a:t>
            </a:r>
            <a:r>
              <a:rPr lang="tr-TR" dirty="0"/>
              <a:t>, endişe, huzursuzluk, artan solunum ve ya  nefes alma, cilt renginde değişiklik ve ya hırıltı sesleriyle gösterir. Bunlar solunum sıkıntısının belirtileridir hasta hemen aspire edilmelidir</a:t>
            </a:r>
          </a:p>
        </p:txBody>
      </p:sp>
    </p:spTree>
    <p:extLst>
      <p:ext uri="{BB962C8B-B14F-4D97-AF65-F5344CB8AC3E}">
        <p14:creationId xmlns:p14="http://schemas.microsoft.com/office/powerpoint/2010/main" val="235804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048F84-F016-1C48-571E-94B54A2F8FB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661A6EA-DA16-73C0-8FAB-CB2069EA24C8}"/>
              </a:ext>
            </a:extLst>
          </p:cNvPr>
          <p:cNvSpPr>
            <a:spLocks noGrp="1"/>
          </p:cNvSpPr>
          <p:nvPr>
            <p:ph idx="1"/>
          </p:nvPr>
        </p:nvSpPr>
        <p:spPr/>
        <p:txBody>
          <a:bodyPr>
            <a:normAutofit lnSpcReduction="10000"/>
          </a:bodyPr>
          <a:lstStyle/>
          <a:p>
            <a:pPr algn="just"/>
            <a:r>
              <a:rPr lang="tr-TR" dirty="0"/>
              <a:t>Oluşabilecek ciddi komplikasyonlar yönünden </a:t>
            </a:r>
            <a:r>
              <a:rPr lang="tr-TR" dirty="0" err="1"/>
              <a:t>trakeal</a:t>
            </a:r>
            <a:r>
              <a:rPr lang="tr-TR" dirty="0"/>
              <a:t> aspirasyon riskli bir işlemdir ve uzmanlar tarafından yapılmalıdır </a:t>
            </a:r>
          </a:p>
          <a:p>
            <a:pPr algn="just"/>
            <a:r>
              <a:rPr lang="tr-TR" dirty="0"/>
              <a:t>Aspirasyon işlemi </a:t>
            </a:r>
            <a:r>
              <a:rPr lang="tr-TR" b="1" dirty="0"/>
              <a:t>15 sn’den uzun sürmemelidir </a:t>
            </a:r>
            <a:r>
              <a:rPr lang="tr-TR" dirty="0"/>
              <a:t>ve aspirasyon geçişlerinde hastanın dinlenmesine izin verilmelidir</a:t>
            </a:r>
          </a:p>
          <a:p>
            <a:pPr algn="just"/>
            <a:r>
              <a:rPr lang="tr-TR" dirty="0"/>
              <a:t>Aspirasyon basıncı </a:t>
            </a:r>
            <a:r>
              <a:rPr lang="tr-TR" b="1" dirty="0">
                <a:solidFill>
                  <a:srgbClr val="FF0000"/>
                </a:solidFill>
              </a:rPr>
              <a:t>120 mm/</a:t>
            </a:r>
            <a:r>
              <a:rPr lang="tr-TR" b="1" dirty="0" err="1">
                <a:solidFill>
                  <a:srgbClr val="FF0000"/>
                </a:solidFill>
              </a:rPr>
              <a:t>Hg’yı</a:t>
            </a:r>
            <a:r>
              <a:rPr lang="tr-TR" b="1" dirty="0">
                <a:solidFill>
                  <a:srgbClr val="FF0000"/>
                </a:solidFill>
              </a:rPr>
              <a:t> aşmamalıdır</a:t>
            </a:r>
          </a:p>
          <a:p>
            <a:pPr algn="just"/>
            <a:r>
              <a:rPr lang="tr-TR" dirty="0"/>
              <a:t>Kalın aspirasyon katateri kullanımından kaçınılmalı. Havayolunu daraltıp hastadan fazla miktarda oksijenlenmiş hava çektiği, hipoksi ve hipoksemi gibi komplikasyonları artırdığı bilinmelidir</a:t>
            </a:r>
          </a:p>
          <a:p>
            <a:pPr algn="just"/>
            <a:r>
              <a:rPr lang="tr-TR" dirty="0"/>
              <a:t>Steriliteye dikkat edilmelidir aksi taktirde infeksiyonlara neden olarak hastanede yatış süresi uzamasına neden olunabilir </a:t>
            </a:r>
          </a:p>
          <a:p>
            <a:endParaRPr lang="tr-TR" dirty="0"/>
          </a:p>
          <a:p>
            <a:endParaRPr lang="tr-TR" dirty="0"/>
          </a:p>
        </p:txBody>
      </p:sp>
    </p:spTree>
    <p:extLst>
      <p:ext uri="{BB962C8B-B14F-4D97-AF65-F5344CB8AC3E}">
        <p14:creationId xmlns:p14="http://schemas.microsoft.com/office/powerpoint/2010/main" val="250223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044AEA-CD4C-863A-58C7-E32EE9F7C8BE}"/>
              </a:ext>
            </a:extLst>
          </p:cNvPr>
          <p:cNvSpPr>
            <a:spLocks noGrp="1"/>
          </p:cNvSpPr>
          <p:nvPr>
            <p:ph type="title"/>
          </p:nvPr>
        </p:nvSpPr>
        <p:spPr>
          <a:xfrm>
            <a:off x="838200" y="365126"/>
            <a:ext cx="10515600" cy="519778"/>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A68A783-F17F-D43A-7D2B-0A828BFB9B1F}"/>
              </a:ext>
            </a:extLst>
          </p:cNvPr>
          <p:cNvSpPr>
            <a:spLocks noGrp="1"/>
          </p:cNvSpPr>
          <p:nvPr>
            <p:ph idx="1"/>
          </p:nvPr>
        </p:nvSpPr>
        <p:spPr>
          <a:xfrm>
            <a:off x="838200" y="884904"/>
            <a:ext cx="10515600" cy="5292059"/>
          </a:xfrm>
        </p:spPr>
        <p:txBody>
          <a:bodyPr>
            <a:normAutofit/>
          </a:bodyPr>
          <a:lstStyle/>
          <a:p>
            <a:r>
              <a:rPr lang="tr-TR" sz="2800" b="1" kern="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Oksijen tedavisinde amaç, </a:t>
            </a:r>
          </a:p>
          <a:p>
            <a:r>
              <a:rPr lang="tr-TR" kern="0" dirty="0">
                <a:latin typeface="Times New Roman" panose="02020603050405020304" pitchFamily="18" charset="0"/>
                <a:ea typeface="Calibri" panose="020F0502020204030204" pitchFamily="34" charset="0"/>
                <a:cs typeface="Arial" panose="020B0604020202020204" pitchFamily="34" charset="0"/>
              </a:rPr>
              <a:t>H</a:t>
            </a:r>
            <a:r>
              <a:rPr lang="tr-TR" sz="2800" kern="0" dirty="0">
                <a:effectLst/>
                <a:latin typeface="Times New Roman" panose="02020603050405020304" pitchFamily="18" charset="0"/>
                <a:ea typeface="Calibri" panose="020F0502020204030204" pitchFamily="34" charset="0"/>
                <a:cs typeface="Arial" panose="020B0604020202020204" pitchFamily="34" charset="0"/>
              </a:rPr>
              <a:t>astanın solunumunu rahatlatmak ve yeterli doku </a:t>
            </a:r>
            <a:r>
              <a:rPr lang="tr-TR" sz="2800" kern="0" dirty="0" err="1">
                <a:effectLst/>
                <a:latin typeface="Times New Roman" panose="02020603050405020304" pitchFamily="18" charset="0"/>
                <a:ea typeface="Calibri" panose="020F0502020204030204" pitchFamily="34" charset="0"/>
                <a:cs typeface="Arial" panose="020B0604020202020204" pitchFamily="34" charset="0"/>
              </a:rPr>
              <a:t>oksijenizasyonunu</a:t>
            </a:r>
            <a:r>
              <a:rPr lang="tr-TR" sz="2800" kern="0" dirty="0">
                <a:effectLst/>
                <a:latin typeface="Times New Roman" panose="02020603050405020304" pitchFamily="18" charset="0"/>
                <a:ea typeface="Calibri" panose="020F0502020204030204" pitchFamily="34" charset="0"/>
                <a:cs typeface="Arial" panose="020B0604020202020204" pitchFamily="34" charset="0"/>
              </a:rPr>
              <a:t> sağlamaktır.</a:t>
            </a:r>
          </a:p>
          <a:p>
            <a:r>
              <a:rPr lang="tr-TR" sz="2800" kern="0" dirty="0">
                <a:effectLst/>
                <a:latin typeface="Times New Roman" panose="02020603050405020304" pitchFamily="18" charset="0"/>
                <a:ea typeface="Calibri" panose="020F0502020204030204" pitchFamily="34" charset="0"/>
                <a:cs typeface="Arial" panose="020B0604020202020204" pitchFamily="34" charset="0"/>
              </a:rPr>
              <a:t>Hastaya </a:t>
            </a:r>
            <a:r>
              <a:rPr lang="tr-TR" sz="2800" kern="0" dirty="0">
                <a:effectLst/>
                <a:latin typeface="Times New Roman" panose="02020603050405020304" pitchFamily="18" charset="0"/>
                <a:ea typeface="Univers-CondensedTr"/>
                <a:cs typeface="Arial" panose="020B0604020202020204" pitchFamily="34" charset="0"/>
              </a:rPr>
              <a:t>oksijen desteği tedavisi verilebilmesi için oksijen parsiyel basıncı (PaO2) sınır değeri 60 mmHg’dır. </a:t>
            </a:r>
          </a:p>
          <a:p>
            <a:r>
              <a:rPr lang="tr-TR" sz="2800" kern="0" dirty="0">
                <a:effectLst/>
                <a:latin typeface="Times New Roman" panose="02020603050405020304" pitchFamily="18" charset="0"/>
                <a:ea typeface="Univers-CondensedTr"/>
                <a:cs typeface="Arial" panose="020B0604020202020204" pitchFamily="34" charset="0"/>
              </a:rPr>
              <a:t>Oksijen tedavisinin amacı PaO2’yi 60 mmHg ve </a:t>
            </a:r>
            <a:r>
              <a:rPr lang="tr-TR" sz="2800" kern="100" dirty="0" err="1">
                <a:effectLst/>
                <a:latin typeface="Times New Roman" panose="02020603050405020304" pitchFamily="18" charset="0"/>
                <a:ea typeface="Calibri" panose="020F0502020204030204" pitchFamily="34" charset="0"/>
                <a:cs typeface="Arial" panose="020B0604020202020204" pitchFamily="34" charset="0"/>
              </a:rPr>
              <a:t>pulse</a:t>
            </a:r>
            <a:r>
              <a:rPr lang="tr-TR" sz="2800" kern="100" dirty="0">
                <a:effectLst/>
                <a:latin typeface="Times New Roman" panose="02020603050405020304" pitchFamily="18" charset="0"/>
                <a:ea typeface="Calibri" panose="020F0502020204030204" pitchFamily="34" charset="0"/>
                <a:cs typeface="Arial" panose="020B0604020202020204" pitchFamily="34" charset="0"/>
              </a:rPr>
              <a:t> oksimetreyle ölçülen oksijen satürasyonlarını (</a:t>
            </a:r>
            <a:r>
              <a:rPr lang="tr-TR" sz="2800" kern="0" dirty="0">
                <a:effectLst/>
                <a:latin typeface="Times New Roman" panose="02020603050405020304" pitchFamily="18" charset="0"/>
                <a:ea typeface="Univers-CondensedTr"/>
                <a:cs typeface="Arial" panose="020B0604020202020204" pitchFamily="34" charset="0"/>
              </a:rPr>
              <a:t>SaO2) %90’ın üzerinde tutmaktır.</a:t>
            </a:r>
          </a:p>
          <a:p>
            <a:r>
              <a:rPr lang="tr-TR" sz="2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Uygulama sırasında hastanın değerlendirilmesi ve izlemi için; </a:t>
            </a:r>
            <a:r>
              <a:rPr lang="tr-TR" sz="2800" kern="100" dirty="0">
                <a:effectLst/>
                <a:latin typeface="Times New Roman" panose="02020603050405020304" pitchFamily="18" charset="0"/>
                <a:ea typeface="Calibri" panose="020F0502020204030204" pitchFamily="34" charset="0"/>
                <a:cs typeface="Arial" panose="020B0604020202020204" pitchFamily="34" charset="0"/>
              </a:rPr>
              <a:t>solunumun hızı, tipi, yardımcı solunum kaslarının kullanılıp kullanılmadığı izlenilmeli, </a:t>
            </a:r>
            <a:r>
              <a:rPr lang="tr-TR" sz="2800" kern="100" dirty="0" err="1">
                <a:effectLst/>
                <a:latin typeface="Times New Roman" panose="02020603050405020304" pitchFamily="18" charset="0"/>
                <a:ea typeface="Calibri" panose="020F0502020204030204" pitchFamily="34" charset="0"/>
                <a:cs typeface="Arial" panose="020B0604020202020204" pitchFamily="34" charset="0"/>
              </a:rPr>
              <a:t>pulse</a:t>
            </a:r>
            <a:r>
              <a:rPr lang="tr-TR" sz="2800" kern="100" dirty="0">
                <a:effectLst/>
                <a:latin typeface="Times New Roman" panose="02020603050405020304" pitchFamily="18" charset="0"/>
                <a:ea typeface="Calibri" panose="020F0502020204030204" pitchFamily="34" charset="0"/>
                <a:cs typeface="Arial" panose="020B0604020202020204" pitchFamily="34" charset="0"/>
              </a:rPr>
              <a:t> oksimetre ile oksijen </a:t>
            </a:r>
            <a:r>
              <a:rPr lang="tr-TR" sz="2800" kern="100" dirty="0" err="1">
                <a:effectLst/>
                <a:latin typeface="Times New Roman" panose="02020603050405020304" pitchFamily="18" charset="0"/>
                <a:ea typeface="Calibri" panose="020F0502020204030204" pitchFamily="34" charset="0"/>
                <a:cs typeface="Arial" panose="020B0604020202020204" pitchFamily="34" charset="0"/>
              </a:rPr>
              <a:t>saturasyonu</a:t>
            </a:r>
            <a:r>
              <a:rPr lang="tr-TR" sz="2800" kern="100" dirty="0">
                <a:effectLst/>
                <a:latin typeface="Times New Roman" panose="02020603050405020304" pitchFamily="18" charset="0"/>
                <a:ea typeface="Calibri" panose="020F0502020204030204" pitchFamily="34" charset="0"/>
                <a:cs typeface="Arial" panose="020B0604020202020204" pitchFamily="34" charset="0"/>
              </a:rPr>
              <a:t> ölçülmeli, arteriyel kan gazı takibi yapılmalıdır.</a:t>
            </a:r>
            <a:endParaRPr lang="tr-TR" kern="100" baseline="30000" dirty="0">
              <a:latin typeface="Times New Roman" panose="02020603050405020304" pitchFamily="18" charset="0"/>
              <a:ea typeface="Calibri" panose="020F0502020204030204" pitchFamily="34" charset="0"/>
              <a:cs typeface="Arial" panose="020B0604020202020204" pitchFamily="34" charset="0"/>
            </a:endParaRPr>
          </a:p>
          <a:p>
            <a:endParaRPr lang="tr-TR" sz="2800" kern="1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206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B12927-4865-9770-4FD2-0837A9D16C34}"/>
              </a:ext>
            </a:extLst>
          </p:cNvPr>
          <p:cNvSpPr>
            <a:spLocks noGrp="1"/>
          </p:cNvSpPr>
          <p:nvPr>
            <p:ph type="title"/>
          </p:nvPr>
        </p:nvSpPr>
        <p:spPr/>
        <p:txBody>
          <a:bodyPr/>
          <a:lstStyle/>
          <a:p>
            <a:r>
              <a:rPr lang="tr-TR" b="1" dirty="0">
                <a:solidFill>
                  <a:srgbClr val="FF0000"/>
                </a:solidFill>
              </a:rPr>
              <a:t>Endotrakeal Aspirasyon Uygulama    Yöntemleri</a:t>
            </a:r>
          </a:p>
        </p:txBody>
      </p:sp>
      <p:sp>
        <p:nvSpPr>
          <p:cNvPr id="3" name="İçerik Yer Tutucusu 2">
            <a:extLst>
              <a:ext uri="{FF2B5EF4-FFF2-40B4-BE49-F238E27FC236}">
                <a16:creationId xmlns:a16="http://schemas.microsoft.com/office/drawing/2014/main" id="{3CABBD69-F98E-86EA-441F-DBABB1524BEE}"/>
              </a:ext>
            </a:extLst>
          </p:cNvPr>
          <p:cNvSpPr>
            <a:spLocks noGrp="1"/>
          </p:cNvSpPr>
          <p:nvPr>
            <p:ph idx="1"/>
          </p:nvPr>
        </p:nvSpPr>
        <p:spPr/>
        <p:txBody>
          <a:bodyPr/>
          <a:lstStyle/>
          <a:p>
            <a:r>
              <a:rPr lang="tr-TR" dirty="0"/>
              <a:t>Hasta başındaki komidine gerekli olan malzemeler getirilir</a:t>
            </a:r>
          </a:p>
          <a:p>
            <a:r>
              <a:rPr lang="tr-TR" dirty="0"/>
              <a:t>El hijyenini gerçekleştirin ve belirtildiyse kişisel koruyucu donanım (KKD) uygulayın. Yüz koruyucu, gözlük yada maske takın</a:t>
            </a:r>
          </a:p>
          <a:p>
            <a:r>
              <a:rPr lang="tr-TR" dirty="0"/>
              <a:t>Hastanın kimliğini (</a:t>
            </a:r>
            <a:r>
              <a:rPr lang="tr-TR" dirty="0" err="1"/>
              <a:t>Ad,soyad</a:t>
            </a:r>
            <a:r>
              <a:rPr lang="tr-TR" dirty="0"/>
              <a:t>, doğum tarihi) doğrulayın</a:t>
            </a:r>
          </a:p>
          <a:p>
            <a:r>
              <a:rPr lang="tr-TR" dirty="0"/>
              <a:t> Mahremiyet açısından odanın kapısını kapatın ve yatak etrafındaki perdeyi çekin </a:t>
            </a:r>
          </a:p>
          <a:p>
            <a:r>
              <a:rPr lang="tr-TR" dirty="0"/>
              <a:t>Aspirasyon gereksinimini belirleyin ve tedavi planındaki aspirasyon istemini doğrulayın. Ağrıya neden olacağından işlem öncesinden önce analjezik ilaç verilmelidir</a:t>
            </a:r>
          </a:p>
          <a:p>
            <a:endParaRPr lang="tr-TR" dirty="0"/>
          </a:p>
          <a:p>
            <a:endParaRPr lang="tr-TR" dirty="0"/>
          </a:p>
        </p:txBody>
      </p:sp>
    </p:spTree>
    <p:extLst>
      <p:ext uri="{BB962C8B-B14F-4D97-AF65-F5344CB8AC3E}">
        <p14:creationId xmlns:p14="http://schemas.microsoft.com/office/powerpoint/2010/main" val="299572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50B791-E01F-F3A4-D575-F4F56E752BC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BD7E51E-C874-23A6-A7A0-D702350389C5}"/>
              </a:ext>
            </a:extLst>
          </p:cNvPr>
          <p:cNvSpPr>
            <a:spLocks noGrp="1"/>
          </p:cNvSpPr>
          <p:nvPr>
            <p:ph idx="1"/>
          </p:nvPr>
        </p:nvSpPr>
        <p:spPr/>
        <p:txBody>
          <a:bodyPr>
            <a:normAutofit fontScale="92500" lnSpcReduction="10000"/>
          </a:bodyPr>
          <a:lstStyle/>
          <a:p>
            <a:r>
              <a:rPr lang="tr-TR" dirty="0"/>
              <a:t>Hastanın bilinci yerinde olmasa bile hastaya bilgi verilmelidir.</a:t>
            </a:r>
          </a:p>
          <a:p>
            <a:r>
              <a:rPr lang="tr-TR" dirty="0"/>
              <a:t>Eğer solunum güçlüğü hissederse işlemi sonlandıracağınız güvenini verin </a:t>
            </a:r>
          </a:p>
          <a:p>
            <a:r>
              <a:rPr lang="tr-TR" dirty="0"/>
              <a:t>Yatağı rahat çalışabileceğiniz yüksekliğe ayarlayın.</a:t>
            </a:r>
          </a:p>
          <a:p>
            <a:r>
              <a:rPr lang="tr-TR" dirty="0"/>
              <a:t>Çalışacağınız taraftaki yatak kenarlığını indirin.</a:t>
            </a:r>
          </a:p>
          <a:p>
            <a:r>
              <a:rPr lang="tr-TR" dirty="0"/>
              <a:t>Eğer hastanın bilinci açık ise yarı oturur pozisyon, bilinci kapalı ise yüzü size dönük olacak şekilde lateral pozisyon verin</a:t>
            </a:r>
          </a:p>
          <a:p>
            <a:r>
              <a:rPr lang="tr-TR" dirty="0"/>
              <a:t>Hastanın göğsüne su geçirmez örtü yada havlu serin </a:t>
            </a:r>
          </a:p>
          <a:p>
            <a:r>
              <a:rPr lang="tr-TR" dirty="0"/>
              <a:t>Aspiratörü uygun basınca ayarlayın(Yetişkinler için 100-120 mm/Hg).Bağlantı hortumunun bir ucunu aspirasyon makinesine bağlayın ve diğer ucunu hastanın yakınına koyun</a:t>
            </a:r>
          </a:p>
          <a:p>
            <a:pPr marL="0" indent="0">
              <a:buNone/>
            </a:pPr>
            <a:endParaRPr lang="tr-TR" dirty="0"/>
          </a:p>
        </p:txBody>
      </p:sp>
    </p:spTree>
    <p:extLst>
      <p:ext uri="{BB962C8B-B14F-4D97-AF65-F5344CB8AC3E}">
        <p14:creationId xmlns:p14="http://schemas.microsoft.com/office/powerpoint/2010/main" val="2313623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D885E5-63BA-B96A-7113-D8A17C03C63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247537-E81E-8B35-F029-B5776116ACD9}"/>
              </a:ext>
            </a:extLst>
          </p:cNvPr>
          <p:cNvSpPr>
            <a:spLocks noGrp="1"/>
          </p:cNvSpPr>
          <p:nvPr>
            <p:ph idx="1"/>
          </p:nvPr>
        </p:nvSpPr>
        <p:spPr/>
        <p:txBody>
          <a:bodyPr>
            <a:normAutofit lnSpcReduction="10000"/>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tr-TR" b="0" i="0" u="none" strike="noStrike" kern="1200" cap="none" spc="0" normalizeH="0" baseline="0" noProof="0" dirty="0">
                <a:ln>
                  <a:noFill/>
                </a:ln>
                <a:effectLst/>
                <a:uLnTx/>
                <a:uFillTx/>
                <a:latin typeface="Aptos" panose="020B0004020202020204" pitchFamily="34" charset="0"/>
                <a:ea typeface="+mj-ea"/>
                <a:cs typeface="+mj-cs"/>
              </a:rPr>
              <a:t>Tek kullanımlık temiz eldiven giyin ve aspirasyon tüpünün basıncını kontrol etmek için bağlantı tüpünün ucunu parmağınızı yerleştirin. Eğer </a:t>
            </a:r>
            <a:r>
              <a:rPr kumimoji="0" lang="tr-TR" b="0" i="0" u="none" strike="noStrike" kern="1200" cap="none" spc="0" normalizeH="0" baseline="0" noProof="0" dirty="0" err="1">
                <a:ln>
                  <a:noFill/>
                </a:ln>
                <a:effectLst/>
                <a:uLnTx/>
                <a:uFillTx/>
                <a:latin typeface="Aptos" panose="020B0004020202020204" pitchFamily="34" charset="0"/>
                <a:ea typeface="+mj-ea"/>
                <a:cs typeface="+mj-cs"/>
              </a:rPr>
              <a:t>kullanılıcaksa</a:t>
            </a:r>
            <a:r>
              <a:rPr kumimoji="0" lang="tr-TR" b="0" i="0" u="none" strike="noStrike" kern="1200" cap="none" spc="0" normalizeH="0" baseline="0" noProof="0" dirty="0">
                <a:ln>
                  <a:noFill/>
                </a:ln>
                <a:effectLst/>
                <a:uLnTx/>
                <a:uFillTx/>
                <a:latin typeface="Aptos" panose="020B0004020202020204" pitchFamily="34" charset="0"/>
                <a:ea typeface="+mj-ea"/>
                <a:cs typeface="+mj-cs"/>
              </a:rPr>
              <a:t> oksijene bağlı resüsitasyon çantasını </a:t>
            </a:r>
            <a:r>
              <a:rPr kumimoji="0" lang="tr-TR" b="0" i="0" u="none" strike="noStrike" kern="1200" cap="none" spc="0" normalizeH="0" baseline="0" noProof="0" dirty="0" err="1">
                <a:ln>
                  <a:noFill/>
                </a:ln>
                <a:effectLst/>
                <a:uLnTx/>
                <a:uFillTx/>
                <a:latin typeface="Aptos" panose="020B0004020202020204" pitchFamily="34" charset="0"/>
                <a:ea typeface="+mj-ea"/>
                <a:cs typeface="+mj-cs"/>
              </a:rPr>
              <a:t>ulaşılabilEcek</a:t>
            </a:r>
            <a:r>
              <a:rPr kumimoji="0" lang="tr-TR" b="0" i="0" u="none" strike="noStrike" kern="1200" cap="none" spc="0" normalizeH="0" baseline="0" noProof="0" dirty="0">
                <a:ln>
                  <a:noFill/>
                </a:ln>
                <a:effectLst/>
                <a:uLnTx/>
                <a:uFillTx/>
                <a:latin typeface="Aptos" panose="020B0004020202020204" pitchFamily="34" charset="0"/>
                <a:ea typeface="+mj-ea"/>
                <a:cs typeface="+mj-cs"/>
              </a:rPr>
              <a:t> yere koyun.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tr-TR" b="0" i="0" u="none" strike="noStrike" kern="1200" cap="none" spc="0" normalizeH="0" baseline="0" noProof="0" dirty="0">
                <a:ln>
                  <a:noFill/>
                </a:ln>
                <a:effectLst/>
                <a:uLnTx/>
                <a:uFillTx/>
                <a:latin typeface="Aptos" panose="020B0004020202020204" pitchFamily="34" charset="0"/>
                <a:ea typeface="+mj-ea"/>
                <a:cs typeface="+mj-cs"/>
              </a:rPr>
              <a:t>Aseptik teknik kullanarak, steril aspirasyon paketini ve ya katateri açın.</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tr-TR" b="0" i="0" u="none" strike="noStrike" kern="1200" cap="none" spc="0" normalizeH="0" baseline="0" noProof="0" dirty="0">
                <a:ln>
                  <a:noFill/>
                </a:ln>
                <a:effectLst/>
                <a:uLnTx/>
                <a:uFillTx/>
                <a:latin typeface="Aptos" panose="020B0004020202020204" pitchFamily="34" charset="0"/>
                <a:ea typeface="+mj-ea"/>
                <a:cs typeface="+mj-cs"/>
              </a:rPr>
              <a:t>Aspirasyon kataterinin steril olmayan yüzeylere temas etmesine izin vermeyin. Açılan aspirasyon paketini, diğer malzemeleri kataterin yerleştirileceği steril bir yüzey olarak yatak başından tutun .</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None/>
              <a:tabLst/>
              <a:defRPr/>
            </a:pPr>
            <a:endParaRPr kumimoji="0" lang="tr-TR" sz="2000" b="0" i="0" u="none" strike="noStrike" kern="1200" cap="none" spc="0" normalizeH="0" baseline="0" noProof="0" dirty="0">
              <a:ln>
                <a:noFill/>
              </a:ln>
              <a:effectLst/>
              <a:uLnTx/>
              <a:uFillTx/>
              <a:latin typeface="Century Gothic" panose="020B0502020202020204"/>
              <a:ea typeface="+mj-ea"/>
              <a:cs typeface="+mj-cs"/>
            </a:endParaRPr>
          </a:p>
          <a:p>
            <a:endParaRPr lang="tr-TR" dirty="0"/>
          </a:p>
        </p:txBody>
      </p:sp>
    </p:spTree>
    <p:extLst>
      <p:ext uri="{BB962C8B-B14F-4D97-AF65-F5344CB8AC3E}">
        <p14:creationId xmlns:p14="http://schemas.microsoft.com/office/powerpoint/2010/main" val="185906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6576CF-08B8-8BA3-3E4F-5E330F52732A}"/>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375A01CD-B1AB-43D1-4D32-869562CEC31D}"/>
              </a:ext>
            </a:extLst>
          </p:cNvPr>
          <p:cNvSpPr>
            <a:spLocks noGrp="1"/>
          </p:cNvSpPr>
          <p:nvPr>
            <p:ph type="body" idx="1"/>
          </p:nvPr>
        </p:nvSpPr>
        <p:spPr>
          <a:xfrm flipV="1">
            <a:off x="839788" y="857251"/>
            <a:ext cx="5157787" cy="823912"/>
          </a:xfrm>
        </p:spPr>
        <p:txBody>
          <a:bodyPr/>
          <a:lstStyle/>
          <a:p>
            <a:endParaRPr lang="tr-TR" dirty="0"/>
          </a:p>
        </p:txBody>
      </p:sp>
      <p:sp>
        <p:nvSpPr>
          <p:cNvPr id="4" name="İçerik Yer Tutucusu 3">
            <a:extLst>
              <a:ext uri="{FF2B5EF4-FFF2-40B4-BE49-F238E27FC236}">
                <a16:creationId xmlns:a16="http://schemas.microsoft.com/office/drawing/2014/main" id="{541CA11D-51BC-8533-7C7C-3341DBC9E81E}"/>
              </a:ext>
            </a:extLst>
          </p:cNvPr>
          <p:cNvSpPr>
            <a:spLocks noGrp="1"/>
          </p:cNvSpPr>
          <p:nvPr>
            <p:ph sz="half" idx="2"/>
          </p:nvPr>
        </p:nvSpPr>
        <p:spPr>
          <a:xfrm>
            <a:off x="839788" y="1828800"/>
            <a:ext cx="5157787" cy="4360863"/>
          </a:xfrm>
        </p:spPr>
        <p:txBody>
          <a:bodyPr>
            <a:normAutofit fontScale="92500" lnSpcReduction="20000"/>
          </a:bodyPr>
          <a:lstStyle/>
          <a:p>
            <a:r>
              <a:rPr lang="tr-TR" dirty="0"/>
              <a:t>Steril kabı ambalajından çıkarın ve komodinin üzerine yerleştirin, içine dokunmamaya dikkat edin. Yaklaşık 100 ml steril normal </a:t>
            </a:r>
            <a:r>
              <a:rPr lang="tr-TR" dirty="0" err="1"/>
              <a:t>salin</a:t>
            </a:r>
            <a:r>
              <a:rPr lang="tr-TR" dirty="0"/>
              <a:t> solüsyonu ve ya su ile doldurun.</a:t>
            </a:r>
          </a:p>
          <a:p>
            <a:endParaRPr lang="tr-TR" dirty="0"/>
          </a:p>
          <a:p>
            <a:r>
              <a:rPr lang="tr-TR" dirty="0"/>
              <a:t>Steril eldivenleri giyin. Baskın el katateri tutacağı için steril olmalıdır baskın olmayan el sterilden ziyade temiz olarak düşünülür katater üzerindeki aspirasyon kapağını kontrol edecektir</a:t>
            </a:r>
          </a:p>
        </p:txBody>
      </p:sp>
      <p:sp>
        <p:nvSpPr>
          <p:cNvPr id="5" name="Metin Yer Tutucusu 4">
            <a:extLst>
              <a:ext uri="{FF2B5EF4-FFF2-40B4-BE49-F238E27FC236}">
                <a16:creationId xmlns:a16="http://schemas.microsoft.com/office/drawing/2014/main" id="{A86139CE-33FA-6A0D-28F4-9E56E0A59B4E}"/>
              </a:ext>
            </a:extLst>
          </p:cNvPr>
          <p:cNvSpPr>
            <a:spLocks noGrp="1"/>
          </p:cNvSpPr>
          <p:nvPr>
            <p:ph type="body" sz="quarter" idx="3"/>
          </p:nvPr>
        </p:nvSpPr>
        <p:spPr/>
        <p:txBody>
          <a:bodyPr/>
          <a:lstStyle/>
          <a:p>
            <a:endParaRPr lang="tr-TR"/>
          </a:p>
        </p:txBody>
      </p:sp>
      <p:pic>
        <p:nvPicPr>
          <p:cNvPr id="7" name="İçerik Yer Tutucusu 6" descr="Steril kabı yaklaşık 100 mL steril normal salin solüsyonu veya suyla doldurun">
            <a:hlinkClick r:id="rId2"/>
            <a:extLst>
              <a:ext uri="{FF2B5EF4-FFF2-40B4-BE49-F238E27FC236}">
                <a16:creationId xmlns:a16="http://schemas.microsoft.com/office/drawing/2014/main" id="{8396B98E-46F9-2D2C-2410-C6548DF3A50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43720" y="1681163"/>
            <a:ext cx="4829080" cy="2464117"/>
          </a:xfrm>
          <a:prstGeom prst="rect">
            <a:avLst/>
          </a:prstGeom>
          <a:noFill/>
          <a:ln>
            <a:noFill/>
          </a:ln>
        </p:spPr>
      </p:pic>
      <p:pic>
        <p:nvPicPr>
          <p:cNvPr id="8" name="Resim 7" descr="Her bir ele steril eldiven uygulayın veya steril olmayan eldiveni baskın olmayan ele ve steril eldiveni baskın ele uygulayın">
            <a:hlinkClick r:id="rId4"/>
            <a:extLst>
              <a:ext uri="{FF2B5EF4-FFF2-40B4-BE49-F238E27FC236}">
                <a16:creationId xmlns:a16="http://schemas.microsoft.com/office/drawing/2014/main" id="{4BEE4C01-68A2-F02E-D003-A21EC5FD16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7660" y="4464332"/>
            <a:ext cx="4521200" cy="2028543"/>
          </a:xfrm>
          <a:prstGeom prst="rect">
            <a:avLst/>
          </a:prstGeom>
          <a:noFill/>
          <a:ln>
            <a:noFill/>
          </a:ln>
        </p:spPr>
      </p:pic>
    </p:spTree>
    <p:extLst>
      <p:ext uri="{BB962C8B-B14F-4D97-AF65-F5344CB8AC3E}">
        <p14:creationId xmlns:p14="http://schemas.microsoft.com/office/powerpoint/2010/main" val="368393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C3713516-AFFD-EE69-3392-524E58C7AC38}"/>
              </a:ext>
            </a:extLst>
          </p:cNvPr>
          <p:cNvSpPr>
            <a:spLocks noGrp="1"/>
          </p:cNvSpPr>
          <p:nvPr>
            <p:ph type="title"/>
          </p:nvPr>
        </p:nvSpPr>
        <p:spPr>
          <a:xfrm>
            <a:off x="4654296" y="329184"/>
            <a:ext cx="6894576" cy="1783080"/>
          </a:xfrm>
        </p:spPr>
        <p:txBody>
          <a:bodyPr anchor="b">
            <a:normAutofit/>
          </a:bodyPr>
          <a:lstStyle/>
          <a:p>
            <a:endParaRPr lang="tr-TR" sz="5400"/>
          </a:p>
        </p:txBody>
      </p:sp>
      <p:pic>
        <p:nvPicPr>
          <p:cNvPr id="7" name="İçerik Yer Tutucusu 6" descr="Emme kateterini emme hortumuna takmak için aseptik teknik kullanın">
            <a:hlinkClick r:id="rId2"/>
            <a:extLst>
              <a:ext uri="{FF2B5EF4-FFF2-40B4-BE49-F238E27FC236}">
                <a16:creationId xmlns:a16="http://schemas.microsoft.com/office/drawing/2014/main" id="{26EB93CD-A787-7857-25CF-7301013F483D}"/>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3635" r="-1" b="-1"/>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p:spPr>
      </p:pic>
      <p:pic>
        <p:nvPicPr>
          <p:cNvPr id="8" name="Resim 7" descr="Steril kaptan az miktarda steril normal salin veya su emerek ekipmanın düzgün çalışıp çalışmadığını kontrol edin">
            <a:hlinkClick r:id="rId4"/>
            <a:extLst>
              <a:ext uri="{FF2B5EF4-FFF2-40B4-BE49-F238E27FC236}">
                <a16:creationId xmlns:a16="http://schemas.microsoft.com/office/drawing/2014/main" id="{7F885A38-F20A-B83A-A69D-B8F3A7F778A3}"/>
              </a:ext>
            </a:extLst>
          </p:cNvPr>
          <p:cNvPicPr>
            <a:picLocks noChangeAspect="1"/>
          </p:cNvPicPr>
          <p:nvPr/>
        </p:nvPicPr>
        <p:blipFill rotWithShape="1">
          <a:blip r:embed="rId5">
            <a:extLst>
              <a:ext uri="{28A0092B-C50C-407E-A947-70E740481C1C}">
                <a14:useLocalDpi xmlns:a14="http://schemas.microsoft.com/office/drawing/2010/main" val="0"/>
              </a:ext>
            </a:extLst>
          </a:blip>
          <a:srcRect t="4326" r="-1" b="31721"/>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p:spPr>
      </p:pic>
      <p:sp>
        <p:nvSpPr>
          <p:cNvPr id="4" name="İçerik Yer Tutucusu 3">
            <a:extLst>
              <a:ext uri="{FF2B5EF4-FFF2-40B4-BE49-F238E27FC236}">
                <a16:creationId xmlns:a16="http://schemas.microsoft.com/office/drawing/2014/main" id="{7510F4AE-36ED-EC8B-A549-174D7791F50C}"/>
              </a:ext>
            </a:extLst>
          </p:cNvPr>
          <p:cNvSpPr>
            <a:spLocks noGrp="1"/>
          </p:cNvSpPr>
          <p:nvPr>
            <p:ph idx="1"/>
          </p:nvPr>
        </p:nvSpPr>
        <p:spPr>
          <a:xfrm>
            <a:off x="4654296" y="2706624"/>
            <a:ext cx="6894576" cy="3483864"/>
          </a:xfrm>
        </p:spPr>
        <p:txBody>
          <a:bodyPr>
            <a:normAutofit/>
          </a:bodyPr>
          <a:lstStyle/>
          <a:p>
            <a:r>
              <a:rPr lang="tr-TR" sz="2200"/>
              <a:t>Baskın elinizle aspirasyon kataterini steril olmayan yüzeylere dokunmadan alın.Bağlantı hortumunu baskın olmayan elinizle alın ve ikisini biribirine monte edin </a:t>
            </a:r>
          </a:p>
          <a:p>
            <a:endParaRPr lang="tr-TR" sz="2200"/>
          </a:p>
          <a:p>
            <a:r>
              <a:rPr lang="tr-TR" sz="2200"/>
              <a:t>Steril kaptan az miktarda steril normal salin veya su aspire ederek ekipmanın düzgün çalışıp çalışmadığını kontrol edin </a:t>
            </a:r>
          </a:p>
        </p:txBody>
      </p:sp>
    </p:spTree>
    <p:extLst>
      <p:ext uri="{BB962C8B-B14F-4D97-AF65-F5344CB8AC3E}">
        <p14:creationId xmlns:p14="http://schemas.microsoft.com/office/powerpoint/2010/main" val="37914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0ABD9BF6-6AD9-9F67-D705-B415A37592DA}"/>
              </a:ext>
            </a:extLst>
          </p:cNvPr>
          <p:cNvSpPr>
            <a:spLocks noGrp="1"/>
          </p:cNvSpPr>
          <p:nvPr>
            <p:ph sz="half" idx="4294967295"/>
          </p:nvPr>
        </p:nvSpPr>
        <p:spPr>
          <a:xfrm>
            <a:off x="-1" y="884903"/>
            <a:ext cx="6651523" cy="5338097"/>
          </a:xfrm>
        </p:spPr>
        <p:txBody>
          <a:bodyPr>
            <a:normAutofit/>
          </a:bodyPr>
          <a:lstStyle/>
          <a:p>
            <a:pPr algn="just"/>
            <a:r>
              <a:rPr lang="tr-TR" dirty="0"/>
              <a:t>Baskın olmayan el ile </a:t>
            </a:r>
            <a:r>
              <a:rPr lang="tr-TR" dirty="0" err="1"/>
              <a:t>ambu</a:t>
            </a:r>
            <a:r>
              <a:rPr lang="tr-TR" dirty="0"/>
              <a:t> kullanarak 3-6 kez hızlı ve derin bir şekilde nefes aldırın ya da mekanik ventilatördeki %100 FİO2 ayarını kullanın. Mekanik ventilatör tüpü üzerindeki adaptörü açın ya da </a:t>
            </a:r>
            <a:r>
              <a:rPr lang="tr-TR" dirty="0" err="1"/>
              <a:t>ambuyu</a:t>
            </a:r>
            <a:r>
              <a:rPr lang="tr-TR" dirty="0"/>
              <a:t> baskın olmayan elle kaldırın</a:t>
            </a:r>
          </a:p>
          <a:p>
            <a:pPr algn="just"/>
            <a:r>
              <a:rPr lang="tr-TR" dirty="0"/>
              <a:t>Baskın eli kullanarak aspirasyon kataterini trakeostomiye direnç hissedilene kadar nazikçe ve hızlıca ilerletin, ardından yaklaşık 1-1,5 cm geri çekin. Aspirasyon kataterini ilerletirken aspirasyon üzerindeki deliği tıkamayın </a:t>
            </a:r>
          </a:p>
          <a:p>
            <a:endParaRPr lang="tr-TR" dirty="0"/>
          </a:p>
        </p:txBody>
      </p:sp>
      <p:pic>
        <p:nvPicPr>
          <p:cNvPr id="10" name="İçerik Yer Tutucusu 9" descr="Aspirasyon tüpü üzerindeki deliği başparmağınızla kapatarak aspirasyon başlatılır.">
            <a:hlinkClick r:id="rId2"/>
            <a:extLst>
              <a:ext uri="{FF2B5EF4-FFF2-40B4-BE49-F238E27FC236}">
                <a16:creationId xmlns:a16="http://schemas.microsoft.com/office/drawing/2014/main" id="{EE3B059A-3B42-42C3-B3E5-FEAE6A91405E}"/>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7419097" y="674738"/>
            <a:ext cx="3996154" cy="2411361"/>
          </a:xfrm>
          <a:prstGeom prst="rect">
            <a:avLst/>
          </a:prstGeom>
          <a:noFill/>
          <a:ln>
            <a:noFill/>
          </a:ln>
        </p:spPr>
      </p:pic>
      <p:pic>
        <p:nvPicPr>
          <p:cNvPr id="11" name="Resim 10" descr="Direnç hissedilene kadar emme kateterini trakeostomiye sokun, ardından yaklaşık 1/2 inç geri çekin">
            <a:hlinkClick r:id="rId4"/>
            <a:extLst>
              <a:ext uri="{FF2B5EF4-FFF2-40B4-BE49-F238E27FC236}">
                <a16:creationId xmlns:a16="http://schemas.microsoft.com/office/drawing/2014/main" id="{68550EEC-43FA-A223-5C79-D0BE0C7627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9097" y="3771902"/>
            <a:ext cx="4396339" cy="2746885"/>
          </a:xfrm>
          <a:prstGeom prst="rect">
            <a:avLst/>
          </a:prstGeom>
          <a:noFill/>
          <a:ln>
            <a:noFill/>
          </a:ln>
        </p:spPr>
      </p:pic>
    </p:spTree>
    <p:extLst>
      <p:ext uri="{BB962C8B-B14F-4D97-AF65-F5344CB8AC3E}">
        <p14:creationId xmlns:p14="http://schemas.microsoft.com/office/powerpoint/2010/main" val="64509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7137CF31-0CDD-E94D-ED65-CB5BA4C09A6E}"/>
              </a:ext>
            </a:extLst>
          </p:cNvPr>
          <p:cNvSpPr>
            <a:spLocks noGrp="1"/>
          </p:cNvSpPr>
          <p:nvPr>
            <p:ph sz="half" idx="4294967295"/>
          </p:nvPr>
        </p:nvSpPr>
        <p:spPr>
          <a:xfrm>
            <a:off x="0" y="1135626"/>
            <a:ext cx="7374194" cy="5054037"/>
          </a:xfrm>
        </p:spPr>
        <p:txBody>
          <a:bodyPr>
            <a:normAutofit/>
          </a:bodyPr>
          <a:lstStyle/>
          <a:p>
            <a:pPr algn="just"/>
            <a:r>
              <a:rPr lang="tr-TR" dirty="0"/>
              <a:t>Baskın olmayan elin baş parmağı ile katater üzerinde ki Y portunu aralıklı olarak kapatarak ve geri çekerken nazikçe döndürerek aspire edin. Bir kerede </a:t>
            </a:r>
            <a:r>
              <a:rPr lang="tr-TR" dirty="0">
                <a:solidFill>
                  <a:srgbClr val="FF0000"/>
                </a:solidFill>
              </a:rPr>
              <a:t>maksimum 10-15 sn aspirasyon yapın. </a:t>
            </a:r>
            <a:r>
              <a:rPr lang="tr-TR" dirty="0"/>
              <a:t>Hastayı yeniden oksijenlendirmek için hemen yeniden </a:t>
            </a:r>
            <a:r>
              <a:rPr lang="tr-TR" dirty="0" err="1"/>
              <a:t>ambu</a:t>
            </a:r>
            <a:r>
              <a:rPr lang="tr-TR" dirty="0"/>
              <a:t> kullanarak 3-6 kez hızlı ve derin bir şekilde nefes aldırın yada mekanik ventilatörde ki %100 FİO2 ayarını kullanarak </a:t>
            </a:r>
            <a:r>
              <a:rPr lang="tr-TR" dirty="0" err="1"/>
              <a:t>oksiijen</a:t>
            </a:r>
            <a:r>
              <a:rPr lang="tr-TR" dirty="0"/>
              <a:t> uygulayın</a:t>
            </a:r>
          </a:p>
        </p:txBody>
      </p:sp>
      <p:pic>
        <p:nvPicPr>
          <p:cNvPr id="7" name="İçerik Yer Tutucusu 6" descr="Kateteri maksimum 10 saniye boyunca aynı anda döndürürken ve çekerken aralıklı olarak aspirasyon">
            <a:hlinkClick r:id="rId2"/>
            <a:extLst>
              <a:ext uri="{FF2B5EF4-FFF2-40B4-BE49-F238E27FC236}">
                <a16:creationId xmlns:a16="http://schemas.microsoft.com/office/drawing/2014/main" id="{51D694A3-9D3A-E814-29E8-1D86791C2738}"/>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7819922" y="1155930"/>
            <a:ext cx="3708400" cy="4546140"/>
          </a:xfrm>
          <a:prstGeom prst="rect">
            <a:avLst/>
          </a:prstGeom>
          <a:noFill/>
          <a:ln>
            <a:noFill/>
          </a:ln>
        </p:spPr>
      </p:pic>
    </p:spTree>
    <p:extLst>
      <p:ext uri="{BB962C8B-B14F-4D97-AF65-F5344CB8AC3E}">
        <p14:creationId xmlns:p14="http://schemas.microsoft.com/office/powerpoint/2010/main" val="403435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0FC1FF6F-A6FA-4509-CCD1-03C6D9659FC4}"/>
              </a:ext>
            </a:extLst>
          </p:cNvPr>
          <p:cNvSpPr>
            <a:spLocks noGrp="1"/>
          </p:cNvSpPr>
          <p:nvPr>
            <p:ph sz="half" idx="4294967295"/>
          </p:nvPr>
        </p:nvSpPr>
        <p:spPr>
          <a:xfrm>
            <a:off x="572493" y="840659"/>
            <a:ext cx="6772204" cy="5349830"/>
          </a:xfrm>
        </p:spPr>
        <p:txBody>
          <a:bodyPr vert="horz" lIns="91440" tIns="45720" rIns="91440" bIns="45720" rtlCol="0" anchor="t">
            <a:normAutofit fontScale="92500"/>
          </a:bodyPr>
          <a:lstStyle/>
          <a:p>
            <a:pPr algn="just">
              <a:lnSpc>
                <a:spcPct val="100000"/>
              </a:lnSpc>
            </a:pPr>
            <a:r>
              <a:rPr lang="en-US" dirty="0" err="1">
                <a:solidFill>
                  <a:srgbClr val="FF0000"/>
                </a:solidFill>
              </a:rPr>
              <a:t>Nazofaringeal</a:t>
            </a:r>
            <a:r>
              <a:rPr lang="en-US" dirty="0">
                <a:solidFill>
                  <a:srgbClr val="FF0000"/>
                </a:solidFill>
              </a:rPr>
              <a:t> </a:t>
            </a:r>
            <a:r>
              <a:rPr lang="en-US" dirty="0" err="1">
                <a:solidFill>
                  <a:srgbClr val="FF0000"/>
                </a:solidFill>
              </a:rPr>
              <a:t>Aspirasyon</a:t>
            </a:r>
            <a:r>
              <a:rPr lang="en-US" dirty="0">
                <a:solidFill>
                  <a:srgbClr val="FF0000"/>
                </a:solidFill>
              </a:rPr>
              <a:t> </a:t>
            </a:r>
            <a:r>
              <a:rPr lang="en-US" dirty="0" err="1">
                <a:solidFill>
                  <a:srgbClr val="FF0000"/>
                </a:solidFill>
              </a:rPr>
              <a:t>İçin</a:t>
            </a:r>
            <a:r>
              <a:rPr lang="en-US" dirty="0">
                <a:solidFill>
                  <a:srgbClr val="FF0000"/>
                </a:solidFill>
              </a:rPr>
              <a:t>:</a:t>
            </a:r>
            <a:r>
              <a:rPr lang="tr-TR" dirty="0">
                <a:solidFill>
                  <a:srgbClr val="FF0000"/>
                </a:solidFill>
              </a:rPr>
              <a:t> </a:t>
            </a:r>
            <a:r>
              <a:rPr lang="en-US" dirty="0" err="1"/>
              <a:t>Katateri</a:t>
            </a:r>
            <a:r>
              <a:rPr lang="en-US" dirty="0"/>
              <a:t> </a:t>
            </a:r>
            <a:r>
              <a:rPr lang="en-US" dirty="0" err="1"/>
              <a:t>yavaşça</a:t>
            </a:r>
            <a:r>
              <a:rPr lang="en-US" dirty="0"/>
              <a:t> </a:t>
            </a:r>
            <a:r>
              <a:rPr lang="en-US" dirty="0" err="1"/>
              <a:t>hastanın</a:t>
            </a:r>
            <a:r>
              <a:rPr lang="en-US" dirty="0"/>
              <a:t> </a:t>
            </a:r>
            <a:r>
              <a:rPr lang="en-US" dirty="0" err="1"/>
              <a:t>burun</a:t>
            </a:r>
            <a:r>
              <a:rPr lang="en-US" dirty="0"/>
              <a:t> </a:t>
            </a:r>
            <a:r>
              <a:rPr lang="en-US" dirty="0" err="1"/>
              <a:t>deliklerine</a:t>
            </a:r>
            <a:r>
              <a:rPr lang="en-US" dirty="0"/>
              <a:t> </a:t>
            </a:r>
            <a:r>
              <a:rPr lang="en-US" dirty="0" err="1"/>
              <a:t>sokun</a:t>
            </a:r>
            <a:r>
              <a:rPr lang="en-US" dirty="0"/>
              <a:t> </a:t>
            </a:r>
            <a:r>
              <a:rPr lang="en-US" dirty="0" err="1"/>
              <a:t>ve</a:t>
            </a:r>
            <a:r>
              <a:rPr lang="en-US" dirty="0"/>
              <a:t> </a:t>
            </a:r>
            <a:r>
              <a:rPr lang="en-US" dirty="0" err="1"/>
              <a:t>burun</a:t>
            </a:r>
            <a:r>
              <a:rPr lang="en-US" dirty="0"/>
              <a:t> </a:t>
            </a:r>
            <a:r>
              <a:rPr lang="en-US" dirty="0" err="1"/>
              <a:t>tabanına</a:t>
            </a:r>
            <a:r>
              <a:rPr lang="en-US" dirty="0"/>
              <a:t> </a:t>
            </a:r>
            <a:r>
              <a:rPr lang="en-US" dirty="0" err="1"/>
              <a:t>paralel</a:t>
            </a:r>
            <a:r>
              <a:rPr lang="en-US" dirty="0"/>
              <a:t> </a:t>
            </a:r>
            <a:r>
              <a:rPr lang="en-US" dirty="0" err="1"/>
              <a:t>olarak</a:t>
            </a:r>
            <a:r>
              <a:rPr lang="en-US" dirty="0"/>
              <a:t> </a:t>
            </a:r>
            <a:r>
              <a:rPr lang="en-US" dirty="0" err="1"/>
              <a:t>trakeaya</a:t>
            </a:r>
            <a:r>
              <a:rPr lang="en-US" dirty="0"/>
              <a:t> </a:t>
            </a:r>
            <a:r>
              <a:rPr lang="en-US" dirty="0" err="1"/>
              <a:t>ilerletin</a:t>
            </a:r>
            <a:r>
              <a:rPr lang="en-US" dirty="0"/>
              <a:t>.</a:t>
            </a:r>
            <a:r>
              <a:rPr lang="tr-TR" dirty="0"/>
              <a:t> </a:t>
            </a:r>
            <a:r>
              <a:rPr lang="en-US" dirty="0" err="1"/>
              <a:t>İlerlemesini</a:t>
            </a:r>
            <a:r>
              <a:rPr lang="en-US" dirty="0"/>
              <a:t> </a:t>
            </a:r>
            <a:r>
              <a:rPr lang="en-US" dirty="0" err="1"/>
              <a:t>kolaylaştırmak</a:t>
            </a:r>
            <a:r>
              <a:rPr lang="en-US" dirty="0"/>
              <a:t> </a:t>
            </a:r>
            <a:r>
              <a:rPr lang="en-US" dirty="0" err="1"/>
              <a:t>için</a:t>
            </a:r>
            <a:r>
              <a:rPr lang="en-US" dirty="0"/>
              <a:t> </a:t>
            </a:r>
            <a:r>
              <a:rPr lang="en-US" dirty="0" err="1"/>
              <a:t>katateri</a:t>
            </a:r>
            <a:r>
              <a:rPr lang="en-US" dirty="0"/>
              <a:t> </a:t>
            </a:r>
            <a:r>
              <a:rPr lang="en-US" dirty="0" err="1"/>
              <a:t>parmaklarınızın</a:t>
            </a:r>
            <a:r>
              <a:rPr lang="en-US" dirty="0"/>
              <a:t> </a:t>
            </a:r>
            <a:r>
              <a:rPr lang="en-US" dirty="0" err="1"/>
              <a:t>arasında</a:t>
            </a:r>
            <a:r>
              <a:rPr lang="en-US" dirty="0"/>
              <a:t> </a:t>
            </a:r>
            <a:r>
              <a:rPr lang="en-US" dirty="0" err="1"/>
              <a:t>döndürün</a:t>
            </a:r>
            <a:r>
              <a:rPr lang="en-US" dirty="0"/>
              <a:t>.</a:t>
            </a:r>
            <a:r>
              <a:rPr lang="tr-TR" dirty="0"/>
              <a:t> </a:t>
            </a:r>
            <a:r>
              <a:rPr lang="en-US" dirty="0" err="1"/>
              <a:t>Farenkse</a:t>
            </a:r>
            <a:r>
              <a:rPr lang="en-US" dirty="0"/>
              <a:t> </a:t>
            </a:r>
            <a:r>
              <a:rPr lang="en-US" dirty="0" err="1"/>
              <a:t>ulaşmak</a:t>
            </a:r>
            <a:r>
              <a:rPr lang="en-US" dirty="0"/>
              <a:t> </a:t>
            </a:r>
            <a:r>
              <a:rPr lang="en-US" dirty="0" err="1"/>
              <a:t>için</a:t>
            </a:r>
            <a:r>
              <a:rPr lang="en-US" dirty="0"/>
              <a:t> 12-15 cm </a:t>
            </a:r>
            <a:r>
              <a:rPr lang="en-US" dirty="0" err="1"/>
              <a:t>ilerletin</a:t>
            </a:r>
            <a:r>
              <a:rPr lang="en-US" dirty="0"/>
              <a:t> </a:t>
            </a:r>
            <a:endParaRPr lang="tr-TR" dirty="0"/>
          </a:p>
          <a:p>
            <a:pPr algn="just">
              <a:lnSpc>
                <a:spcPct val="100000"/>
              </a:lnSpc>
            </a:pPr>
            <a:endParaRPr lang="tr-TR" dirty="0"/>
          </a:p>
          <a:p>
            <a:pPr algn="just">
              <a:lnSpc>
                <a:spcPct val="100000"/>
              </a:lnSpc>
            </a:pPr>
            <a:endParaRPr lang="en-US" dirty="0"/>
          </a:p>
          <a:p>
            <a:pPr algn="just">
              <a:lnSpc>
                <a:spcPct val="100000"/>
              </a:lnSpc>
            </a:pPr>
            <a:r>
              <a:rPr lang="en-US" dirty="0" err="1">
                <a:solidFill>
                  <a:srgbClr val="FF0000"/>
                </a:solidFill>
              </a:rPr>
              <a:t>Orofaringeal</a:t>
            </a:r>
            <a:r>
              <a:rPr lang="en-US" dirty="0">
                <a:solidFill>
                  <a:srgbClr val="FF0000"/>
                </a:solidFill>
              </a:rPr>
              <a:t> </a:t>
            </a:r>
            <a:r>
              <a:rPr lang="en-US" dirty="0" err="1">
                <a:solidFill>
                  <a:srgbClr val="FF0000"/>
                </a:solidFill>
              </a:rPr>
              <a:t>Aspirasyon</a:t>
            </a:r>
            <a:r>
              <a:rPr lang="en-US" dirty="0">
                <a:solidFill>
                  <a:srgbClr val="FF0000"/>
                </a:solidFill>
              </a:rPr>
              <a:t> </a:t>
            </a:r>
            <a:r>
              <a:rPr lang="en-US" dirty="0" err="1">
                <a:solidFill>
                  <a:srgbClr val="FF0000"/>
                </a:solidFill>
              </a:rPr>
              <a:t>İçin</a:t>
            </a:r>
            <a:r>
              <a:rPr lang="en-US" dirty="0"/>
              <a:t>:</a:t>
            </a:r>
            <a:r>
              <a:rPr lang="tr-TR" dirty="0"/>
              <a:t> </a:t>
            </a:r>
            <a:r>
              <a:rPr lang="en-US" dirty="0" err="1"/>
              <a:t>Katateri</a:t>
            </a:r>
            <a:r>
              <a:rPr lang="en-US" dirty="0"/>
              <a:t> </a:t>
            </a:r>
            <a:r>
              <a:rPr lang="en-US" dirty="0" err="1"/>
              <a:t>ağız</a:t>
            </a:r>
            <a:r>
              <a:rPr lang="en-US" dirty="0"/>
              <a:t> </a:t>
            </a:r>
            <a:r>
              <a:rPr lang="en-US" dirty="0" err="1"/>
              <a:t>yoluyla</a:t>
            </a:r>
            <a:r>
              <a:rPr lang="en-US" dirty="0"/>
              <a:t> </a:t>
            </a:r>
            <a:r>
              <a:rPr lang="en-US" dirty="0" err="1"/>
              <a:t>ve</a:t>
            </a:r>
            <a:r>
              <a:rPr lang="en-US" dirty="0"/>
              <a:t> </a:t>
            </a:r>
            <a:r>
              <a:rPr lang="en-US" dirty="0" err="1"/>
              <a:t>ya</a:t>
            </a:r>
            <a:r>
              <a:rPr lang="en-US" dirty="0"/>
              <a:t> </a:t>
            </a:r>
            <a:r>
              <a:rPr lang="en-US" dirty="0" err="1"/>
              <a:t>ağzın</a:t>
            </a:r>
            <a:r>
              <a:rPr lang="en-US" dirty="0"/>
              <a:t> </a:t>
            </a:r>
            <a:r>
              <a:rPr lang="en-US" dirty="0" err="1"/>
              <a:t>yan</a:t>
            </a:r>
            <a:r>
              <a:rPr lang="en-US" dirty="0"/>
              <a:t> </a:t>
            </a:r>
            <a:r>
              <a:rPr lang="en-US" dirty="0" err="1"/>
              <a:t>tarafından</a:t>
            </a:r>
            <a:r>
              <a:rPr lang="en-US" dirty="0"/>
              <a:t> </a:t>
            </a:r>
            <a:r>
              <a:rPr lang="en-US" dirty="0" err="1"/>
              <a:t>trakeaya</a:t>
            </a:r>
            <a:r>
              <a:rPr lang="en-US" dirty="0"/>
              <a:t> </a:t>
            </a:r>
            <a:r>
              <a:rPr lang="en-US" dirty="0" err="1"/>
              <a:t>doğru</a:t>
            </a:r>
            <a:r>
              <a:rPr lang="en-US" dirty="0"/>
              <a:t> </a:t>
            </a:r>
            <a:r>
              <a:rPr lang="en-US" dirty="0" err="1"/>
              <a:t>ilerletin</a:t>
            </a:r>
            <a:r>
              <a:rPr lang="en-US" dirty="0"/>
              <a:t>.</a:t>
            </a:r>
            <a:r>
              <a:rPr lang="tr-TR" dirty="0"/>
              <a:t> </a:t>
            </a:r>
            <a:r>
              <a:rPr lang="en-US" dirty="0" err="1"/>
              <a:t>Farenkse</a:t>
            </a:r>
            <a:r>
              <a:rPr lang="en-US" dirty="0"/>
              <a:t> </a:t>
            </a:r>
            <a:r>
              <a:rPr lang="en-US" dirty="0" err="1"/>
              <a:t>ulaşmak</a:t>
            </a:r>
            <a:r>
              <a:rPr lang="en-US" dirty="0"/>
              <a:t> </a:t>
            </a:r>
            <a:r>
              <a:rPr lang="en-US" dirty="0" err="1"/>
              <a:t>için</a:t>
            </a:r>
            <a:r>
              <a:rPr lang="en-US" dirty="0"/>
              <a:t> </a:t>
            </a:r>
            <a:r>
              <a:rPr lang="en-US" dirty="0" err="1"/>
              <a:t>katateri</a:t>
            </a:r>
            <a:r>
              <a:rPr lang="en-US" dirty="0"/>
              <a:t> 7,5-10 cm </a:t>
            </a:r>
            <a:r>
              <a:rPr lang="en-US" dirty="0" err="1"/>
              <a:t>ilerletin</a:t>
            </a:r>
            <a:r>
              <a:rPr lang="tr-TR" dirty="0"/>
              <a:t>.</a:t>
            </a:r>
            <a:endParaRPr lang="en-US" dirty="0"/>
          </a:p>
        </p:txBody>
      </p:sp>
      <p:pic>
        <p:nvPicPr>
          <p:cNvPr id="7" name="İçerik Yer Tutucusu 6" descr="nsert Yankauer and apply suction by covering the thumb hole">
            <a:extLst>
              <a:ext uri="{FF2B5EF4-FFF2-40B4-BE49-F238E27FC236}">
                <a16:creationId xmlns:a16="http://schemas.microsoft.com/office/drawing/2014/main" id="{DD994400-30B7-65CA-F5B5-870DAD14D6A9}"/>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3795"/>
          <a:stretch/>
        </p:blipFill>
        <p:spPr bwMode="auto">
          <a:xfrm>
            <a:off x="8000123" y="1069259"/>
            <a:ext cx="3941064" cy="4892630"/>
          </a:xfrm>
          <a:prstGeom prst="rect">
            <a:avLst/>
          </a:prstGeom>
          <a:noFill/>
        </p:spPr>
      </p:pic>
    </p:spTree>
    <p:extLst>
      <p:ext uri="{BB962C8B-B14F-4D97-AF65-F5344CB8AC3E}">
        <p14:creationId xmlns:p14="http://schemas.microsoft.com/office/powerpoint/2010/main" val="3341629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4193B-9525-8CA0-31D8-4DB6E26A80D9}"/>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E60CCA5D-52C6-EAB9-7196-8749987FA8DA}"/>
              </a:ext>
            </a:extLst>
          </p:cNvPr>
          <p:cNvSpPr>
            <a:spLocks noGrp="1"/>
          </p:cNvSpPr>
          <p:nvPr>
            <p:ph type="body" idx="1"/>
          </p:nvPr>
        </p:nvSpPr>
        <p:spPr>
          <a:xfrm flipV="1">
            <a:off x="839788" y="668337"/>
            <a:ext cx="5157787" cy="1012826"/>
          </a:xfrm>
        </p:spPr>
        <p:txBody>
          <a:bodyPr/>
          <a:lstStyle/>
          <a:p>
            <a:endParaRPr lang="tr-TR" dirty="0"/>
          </a:p>
        </p:txBody>
      </p:sp>
      <p:sp>
        <p:nvSpPr>
          <p:cNvPr id="4" name="İçerik Yer Tutucusu 3">
            <a:extLst>
              <a:ext uri="{FF2B5EF4-FFF2-40B4-BE49-F238E27FC236}">
                <a16:creationId xmlns:a16="http://schemas.microsoft.com/office/drawing/2014/main" id="{FFFA0206-B746-EA6B-3423-329945356383}"/>
              </a:ext>
            </a:extLst>
          </p:cNvPr>
          <p:cNvSpPr>
            <a:spLocks noGrp="1"/>
          </p:cNvSpPr>
          <p:nvPr>
            <p:ph sz="half" idx="2"/>
          </p:nvPr>
        </p:nvSpPr>
        <p:spPr>
          <a:xfrm>
            <a:off x="353962" y="1681163"/>
            <a:ext cx="5643614" cy="4508500"/>
          </a:xfrm>
        </p:spPr>
        <p:txBody>
          <a:bodyPr>
            <a:normAutofit/>
          </a:bodyPr>
          <a:lstStyle/>
          <a:p>
            <a:r>
              <a:rPr lang="tr-TR" dirty="0"/>
              <a:t>Steril kaptan steril normal </a:t>
            </a:r>
            <a:r>
              <a:rPr lang="tr-TR" dirty="0" err="1"/>
              <a:t>salin</a:t>
            </a:r>
            <a:r>
              <a:rPr lang="tr-TR" dirty="0"/>
              <a:t> ve ya su çekerek aspirasyon kataterindeki sekresyonları temizleyin. </a:t>
            </a:r>
          </a:p>
          <a:p>
            <a:r>
              <a:rPr lang="tr-TR" dirty="0"/>
              <a:t>Aspirasyonun etkinliğini değerlendirin, gerekliyse hastanın toleransına göre tekrarlayın. </a:t>
            </a:r>
          </a:p>
          <a:p>
            <a:r>
              <a:rPr lang="tr-TR" dirty="0"/>
              <a:t>Girişimler esnasında katateri baskın elin </a:t>
            </a:r>
            <a:r>
              <a:rPr lang="tr-TR" dirty="0" err="1"/>
              <a:t>elin</a:t>
            </a:r>
            <a:r>
              <a:rPr lang="tr-TR" dirty="0"/>
              <a:t> çevresini sarın</a:t>
            </a:r>
          </a:p>
        </p:txBody>
      </p:sp>
      <p:sp>
        <p:nvSpPr>
          <p:cNvPr id="5" name="Metin Yer Tutucusu 4">
            <a:extLst>
              <a:ext uri="{FF2B5EF4-FFF2-40B4-BE49-F238E27FC236}">
                <a16:creationId xmlns:a16="http://schemas.microsoft.com/office/drawing/2014/main" id="{9AB56925-5705-6873-0852-C952E971D383}"/>
              </a:ext>
            </a:extLst>
          </p:cNvPr>
          <p:cNvSpPr>
            <a:spLocks noGrp="1"/>
          </p:cNvSpPr>
          <p:nvPr>
            <p:ph type="body" sz="quarter" idx="3"/>
          </p:nvPr>
        </p:nvSpPr>
        <p:spPr/>
        <p:txBody>
          <a:bodyPr/>
          <a:lstStyle/>
          <a:p>
            <a:endParaRPr lang="tr-TR"/>
          </a:p>
        </p:txBody>
      </p:sp>
      <p:pic>
        <p:nvPicPr>
          <p:cNvPr id="7" name="İçerik Yer Tutucusu 6" descr="Steril kaptan steril normal salin veya su emerek emme kateterindeki sekresyonları temizleyin">
            <a:hlinkClick r:id="rId2"/>
            <a:extLst>
              <a:ext uri="{FF2B5EF4-FFF2-40B4-BE49-F238E27FC236}">
                <a16:creationId xmlns:a16="http://schemas.microsoft.com/office/drawing/2014/main" id="{0033249C-F39C-AAA4-B2E5-DBD2D1CDA23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83401" y="1268361"/>
            <a:ext cx="4573311" cy="4354897"/>
          </a:xfrm>
          <a:prstGeom prst="rect">
            <a:avLst/>
          </a:prstGeom>
          <a:noFill/>
          <a:ln>
            <a:noFill/>
          </a:ln>
        </p:spPr>
      </p:pic>
    </p:spTree>
    <p:extLst>
      <p:ext uri="{BB962C8B-B14F-4D97-AF65-F5344CB8AC3E}">
        <p14:creationId xmlns:p14="http://schemas.microsoft.com/office/powerpoint/2010/main" val="2103822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B41A27F6-2CC3-6015-FA47-7ED81F5FFFC0}"/>
              </a:ext>
            </a:extLst>
          </p:cNvPr>
          <p:cNvSpPr>
            <a:spLocks noGrp="1"/>
          </p:cNvSpPr>
          <p:nvPr>
            <p:ph sz="half" idx="4294967295"/>
          </p:nvPr>
        </p:nvSpPr>
        <p:spPr>
          <a:xfrm>
            <a:off x="280310" y="575187"/>
            <a:ext cx="7433095" cy="6002593"/>
          </a:xfrm>
        </p:spPr>
        <p:txBody>
          <a:bodyPr vert="horz" lIns="91440" tIns="45720" rIns="91440" bIns="45720" rtlCol="0" anchor="t">
            <a:normAutofit/>
          </a:bodyPr>
          <a:lstStyle/>
          <a:p>
            <a:r>
              <a:rPr lang="en-US" sz="2200" dirty="0" err="1"/>
              <a:t>Aspirasyon</a:t>
            </a:r>
            <a:r>
              <a:rPr lang="en-US" sz="2200" dirty="0"/>
              <a:t> </a:t>
            </a:r>
            <a:r>
              <a:rPr lang="en-US" sz="2200" dirty="0" err="1"/>
              <a:t>arasında</a:t>
            </a:r>
            <a:r>
              <a:rPr lang="en-US" sz="2200" dirty="0"/>
              <a:t> </a:t>
            </a:r>
            <a:r>
              <a:rPr lang="en-US" sz="2200" dirty="0" err="1"/>
              <a:t>dinlenme</a:t>
            </a:r>
            <a:r>
              <a:rPr lang="en-US" sz="2200" dirty="0"/>
              <a:t> </a:t>
            </a:r>
            <a:r>
              <a:rPr lang="en-US" sz="2200" b="1" dirty="0" err="1"/>
              <a:t>sürelerine</a:t>
            </a:r>
            <a:r>
              <a:rPr lang="en-US" sz="2200" b="1" dirty="0"/>
              <a:t> 30sn-1 dk </a:t>
            </a:r>
            <a:r>
              <a:rPr lang="en-US" sz="2200" b="1" dirty="0" err="1"/>
              <a:t>ara</a:t>
            </a:r>
            <a:r>
              <a:rPr lang="en-US" sz="2200" b="1" dirty="0"/>
              <a:t> </a:t>
            </a:r>
            <a:r>
              <a:rPr lang="en-US" sz="2200" b="1" dirty="0" err="1"/>
              <a:t>ile</a:t>
            </a:r>
            <a:r>
              <a:rPr lang="en-US" sz="2200" b="1" dirty="0"/>
              <a:t> </a:t>
            </a:r>
            <a:r>
              <a:rPr lang="en-US" sz="2200" b="1" dirty="0" err="1"/>
              <a:t>izin</a:t>
            </a:r>
            <a:r>
              <a:rPr lang="en-US" sz="2200" b="1" dirty="0"/>
              <a:t> </a:t>
            </a:r>
            <a:r>
              <a:rPr lang="en-US" sz="2200" b="1" dirty="0" err="1"/>
              <a:t>verin</a:t>
            </a:r>
            <a:r>
              <a:rPr lang="en-US" sz="2200" b="1" dirty="0"/>
              <a:t>.</a:t>
            </a:r>
            <a:endParaRPr lang="tr-TR" sz="2200" b="1" dirty="0"/>
          </a:p>
          <a:p>
            <a:r>
              <a:rPr lang="en-US" sz="2200" dirty="0" err="1"/>
              <a:t>Aspirasyon</a:t>
            </a:r>
            <a:r>
              <a:rPr lang="en-US" sz="2200" dirty="0"/>
              <a:t> </a:t>
            </a:r>
            <a:r>
              <a:rPr lang="en-US" sz="2200" dirty="0" err="1"/>
              <a:t>arasındaki</a:t>
            </a:r>
            <a:r>
              <a:rPr lang="en-US" sz="2200" dirty="0"/>
              <a:t> </a:t>
            </a:r>
            <a:r>
              <a:rPr lang="en-US" sz="2200" dirty="0" err="1"/>
              <a:t>süre</a:t>
            </a:r>
            <a:r>
              <a:rPr lang="en-US" sz="2200" dirty="0"/>
              <a:t> </a:t>
            </a:r>
            <a:r>
              <a:rPr lang="en-US" sz="2200" dirty="0" err="1"/>
              <a:t>hastanın</a:t>
            </a:r>
            <a:r>
              <a:rPr lang="en-US" sz="2200" dirty="0"/>
              <a:t> </a:t>
            </a:r>
            <a:r>
              <a:rPr lang="en-US" sz="2200" dirty="0" err="1"/>
              <a:t>toleransına</a:t>
            </a:r>
            <a:r>
              <a:rPr lang="en-US" sz="2200" dirty="0"/>
              <a:t> </a:t>
            </a:r>
            <a:r>
              <a:rPr lang="en-US" sz="2200" dirty="0" err="1"/>
              <a:t>bağlıdır</a:t>
            </a:r>
            <a:r>
              <a:rPr lang="en-US" sz="2200" dirty="0"/>
              <a:t>.</a:t>
            </a:r>
            <a:endParaRPr lang="tr-TR" sz="2200" dirty="0"/>
          </a:p>
          <a:p>
            <a:r>
              <a:rPr lang="en-US" sz="2200" dirty="0" err="1"/>
              <a:t>Aynı</a:t>
            </a:r>
            <a:r>
              <a:rPr lang="en-US" sz="2200" dirty="0"/>
              <a:t> </a:t>
            </a:r>
            <a:r>
              <a:rPr lang="en-US" sz="2200" dirty="0" err="1"/>
              <a:t>aspirasyon</a:t>
            </a:r>
            <a:r>
              <a:rPr lang="en-US" sz="2200" dirty="0"/>
              <a:t> </a:t>
            </a:r>
            <a:r>
              <a:rPr lang="en-US" sz="2200" dirty="0" err="1"/>
              <a:t>katateri</a:t>
            </a:r>
            <a:r>
              <a:rPr lang="en-US" sz="2200" dirty="0"/>
              <a:t> </a:t>
            </a:r>
            <a:r>
              <a:rPr lang="en-US" sz="2200" dirty="0" err="1"/>
              <a:t>ile</a:t>
            </a:r>
            <a:r>
              <a:rPr lang="en-US" sz="2200" dirty="0"/>
              <a:t> </a:t>
            </a:r>
            <a:r>
              <a:rPr lang="en-US" sz="2200" b="1" dirty="0"/>
              <a:t>hasta 3 </a:t>
            </a:r>
            <a:r>
              <a:rPr lang="en-US" sz="2200" b="1" dirty="0" err="1"/>
              <a:t>defaya</a:t>
            </a:r>
            <a:r>
              <a:rPr lang="en-US" sz="2200" b="1" dirty="0"/>
              <a:t> </a:t>
            </a:r>
            <a:r>
              <a:rPr lang="en-US" sz="2200" b="1" dirty="0" err="1"/>
              <a:t>kadar</a:t>
            </a:r>
            <a:r>
              <a:rPr lang="en-US" sz="2200" b="1" dirty="0"/>
              <a:t> aspire </a:t>
            </a:r>
            <a:r>
              <a:rPr lang="en-US" sz="2200" b="1" dirty="0" err="1"/>
              <a:t>edilebilir</a:t>
            </a:r>
            <a:r>
              <a:rPr lang="en-US" sz="2200" b="1" dirty="0"/>
              <a:t>.</a:t>
            </a:r>
            <a:r>
              <a:rPr lang="tr-TR" sz="2200" b="1" dirty="0"/>
              <a:t> </a:t>
            </a:r>
            <a:r>
              <a:rPr lang="en-US" sz="2200" b="1" dirty="0" err="1"/>
              <a:t>Aspirasyon</a:t>
            </a:r>
            <a:r>
              <a:rPr lang="en-US" sz="2200" b="1" dirty="0"/>
              <a:t> </a:t>
            </a:r>
            <a:r>
              <a:rPr lang="en-US" sz="2200" b="1" dirty="0" err="1"/>
              <a:t>kataterini</a:t>
            </a:r>
            <a:r>
              <a:rPr lang="en-US" sz="2200" b="1" dirty="0"/>
              <a:t> 3 </a:t>
            </a:r>
            <a:r>
              <a:rPr lang="en-US" sz="2200" b="1" dirty="0" err="1"/>
              <a:t>defadan</a:t>
            </a:r>
            <a:r>
              <a:rPr lang="en-US" sz="2200" b="1" dirty="0"/>
              <a:t> </a:t>
            </a:r>
            <a:r>
              <a:rPr lang="en-US" sz="2200" b="1" dirty="0" err="1"/>
              <a:t>fazla</a:t>
            </a:r>
            <a:r>
              <a:rPr lang="en-US" sz="2200" b="1" dirty="0"/>
              <a:t> </a:t>
            </a:r>
            <a:r>
              <a:rPr lang="en-US" sz="2200" b="1" dirty="0" err="1"/>
              <a:t>kullanmayın</a:t>
            </a:r>
            <a:endParaRPr lang="en-US" sz="2200" b="1" dirty="0"/>
          </a:p>
          <a:p>
            <a:r>
              <a:rPr lang="en-US" sz="2200" dirty="0" err="1"/>
              <a:t>Aspirasyon</a:t>
            </a:r>
            <a:r>
              <a:rPr lang="en-US" sz="2200" dirty="0"/>
              <a:t> </a:t>
            </a:r>
            <a:r>
              <a:rPr lang="en-US" sz="2200" dirty="0" err="1"/>
              <a:t>tamamlandığında,katateri</a:t>
            </a:r>
            <a:r>
              <a:rPr lang="en-US" sz="2200" dirty="0"/>
              <a:t> </a:t>
            </a:r>
            <a:r>
              <a:rPr lang="en-US" sz="2200" dirty="0" err="1"/>
              <a:t>eldivenli</a:t>
            </a:r>
            <a:r>
              <a:rPr lang="en-US" sz="2200" dirty="0"/>
              <a:t> </a:t>
            </a:r>
            <a:r>
              <a:rPr lang="en-US" sz="2200" dirty="0" err="1"/>
              <a:t>elin</a:t>
            </a:r>
            <a:r>
              <a:rPr lang="en-US" sz="2200" dirty="0"/>
              <a:t> </a:t>
            </a:r>
            <a:r>
              <a:rPr lang="en-US" sz="2200" dirty="0" err="1"/>
              <a:t>etrafına</a:t>
            </a:r>
            <a:r>
              <a:rPr lang="en-US" sz="2200" dirty="0"/>
              <a:t> </a:t>
            </a:r>
            <a:r>
              <a:rPr lang="en-US" sz="2200" dirty="0" err="1"/>
              <a:t>sarın</a:t>
            </a:r>
            <a:r>
              <a:rPr lang="en-US" sz="2200" dirty="0"/>
              <a:t> ,</a:t>
            </a:r>
            <a:r>
              <a:rPr lang="en-US" sz="2200" dirty="0" err="1"/>
              <a:t>eldiveni</a:t>
            </a:r>
            <a:r>
              <a:rPr lang="en-US" sz="2200" dirty="0"/>
              <a:t> </a:t>
            </a:r>
            <a:r>
              <a:rPr lang="en-US" sz="2200" dirty="0" err="1"/>
              <a:t>kataterin</a:t>
            </a:r>
            <a:r>
              <a:rPr lang="en-US" sz="2200" dirty="0"/>
              <a:t> </a:t>
            </a:r>
            <a:r>
              <a:rPr lang="en-US" sz="2200" dirty="0" err="1"/>
              <a:t>üzerine</a:t>
            </a:r>
            <a:r>
              <a:rPr lang="en-US" sz="2200" dirty="0"/>
              <a:t> </a:t>
            </a:r>
            <a:r>
              <a:rPr lang="en-US" sz="2200" dirty="0" err="1"/>
              <a:t>çekin</a:t>
            </a:r>
            <a:r>
              <a:rPr lang="en-US" sz="2200" dirty="0"/>
              <a:t> </a:t>
            </a:r>
            <a:r>
              <a:rPr lang="en-US" sz="2200" dirty="0" err="1"/>
              <a:t>ve</a:t>
            </a:r>
            <a:r>
              <a:rPr lang="en-US" sz="2200" dirty="0"/>
              <a:t> </a:t>
            </a:r>
            <a:r>
              <a:rPr lang="en-US" sz="2200" dirty="0" err="1"/>
              <a:t>aspirasyondan</a:t>
            </a:r>
            <a:r>
              <a:rPr lang="en-US" sz="2200" dirty="0"/>
              <a:t> </a:t>
            </a:r>
            <a:r>
              <a:rPr lang="en-US" sz="2200" dirty="0" err="1"/>
              <a:t>ayırın</a:t>
            </a:r>
            <a:r>
              <a:rPr lang="en-US" sz="2200" dirty="0"/>
              <a:t>.</a:t>
            </a:r>
            <a:r>
              <a:rPr lang="tr-TR" sz="2200" dirty="0"/>
              <a:t> </a:t>
            </a:r>
            <a:r>
              <a:rPr lang="en-US" sz="2200" dirty="0" err="1"/>
              <a:t>Sarf</a:t>
            </a:r>
            <a:r>
              <a:rPr lang="en-US" sz="2200" dirty="0"/>
              <a:t> </a:t>
            </a:r>
            <a:r>
              <a:rPr lang="en-US" sz="2200" dirty="0" err="1"/>
              <a:t>malzemelerini</a:t>
            </a:r>
            <a:r>
              <a:rPr lang="en-US" sz="2200" dirty="0"/>
              <a:t> </a:t>
            </a:r>
            <a:r>
              <a:rPr lang="en-US" sz="2200" dirty="0" err="1"/>
              <a:t>uygun</a:t>
            </a:r>
            <a:r>
              <a:rPr lang="en-US" sz="2200" dirty="0"/>
              <a:t> </a:t>
            </a:r>
            <a:r>
              <a:rPr lang="en-US" sz="2200" dirty="0" err="1"/>
              <a:t>çöp</a:t>
            </a:r>
            <a:r>
              <a:rPr lang="en-US" sz="2200" dirty="0"/>
              <a:t> </a:t>
            </a:r>
            <a:r>
              <a:rPr lang="en-US" sz="2200" dirty="0" err="1"/>
              <a:t>torbalarına</a:t>
            </a:r>
            <a:r>
              <a:rPr lang="en-US" sz="2200" dirty="0"/>
              <a:t> </a:t>
            </a:r>
            <a:r>
              <a:rPr lang="en-US" sz="2200" dirty="0" err="1"/>
              <a:t>atın</a:t>
            </a:r>
            <a:r>
              <a:rPr lang="tr-TR" sz="2200" dirty="0"/>
              <a:t> </a:t>
            </a:r>
            <a:r>
              <a:rPr lang="en-US" sz="2200" dirty="0"/>
              <a:t>.</a:t>
            </a:r>
            <a:r>
              <a:rPr lang="tr-TR" sz="2200" dirty="0"/>
              <a:t> </a:t>
            </a:r>
            <a:r>
              <a:rPr lang="en-US" sz="2200" dirty="0" err="1"/>
              <a:t>Aspiratörü</a:t>
            </a:r>
            <a:r>
              <a:rPr lang="en-US" sz="2200" dirty="0"/>
              <a:t> </a:t>
            </a:r>
            <a:r>
              <a:rPr lang="en-US" sz="2200" dirty="0" err="1"/>
              <a:t>kapatın</a:t>
            </a:r>
            <a:r>
              <a:rPr lang="en-US" sz="2200" dirty="0"/>
              <a:t>.</a:t>
            </a:r>
            <a:endParaRPr lang="tr-TR" sz="2200" dirty="0"/>
          </a:p>
          <a:p>
            <a:r>
              <a:rPr lang="en-US" sz="2200" dirty="0" err="1"/>
              <a:t>Hastaya</a:t>
            </a:r>
            <a:r>
              <a:rPr lang="en-US" sz="2200" dirty="0"/>
              <a:t> </a:t>
            </a:r>
            <a:r>
              <a:rPr lang="en-US" sz="2200" dirty="0" err="1"/>
              <a:t>rahat</a:t>
            </a:r>
            <a:r>
              <a:rPr lang="en-US" sz="2200" dirty="0"/>
              <a:t> </a:t>
            </a:r>
            <a:r>
              <a:rPr lang="en-US" sz="2200" dirty="0" err="1"/>
              <a:t>pozisyon</a:t>
            </a:r>
            <a:r>
              <a:rPr lang="en-US" sz="2200" dirty="0"/>
              <a:t> </a:t>
            </a:r>
            <a:r>
              <a:rPr lang="en-US" sz="2200" dirty="0" err="1"/>
              <a:t>verip</a:t>
            </a:r>
            <a:r>
              <a:rPr lang="en-US" sz="2200" dirty="0"/>
              <a:t> </a:t>
            </a:r>
            <a:r>
              <a:rPr lang="en-US" sz="2200" dirty="0" err="1"/>
              <a:t>yatak</a:t>
            </a:r>
            <a:r>
              <a:rPr lang="en-US" sz="2200" dirty="0"/>
              <a:t> </a:t>
            </a:r>
            <a:r>
              <a:rPr lang="en-US" sz="2200" dirty="0" err="1"/>
              <a:t>kenarlarını</a:t>
            </a:r>
            <a:r>
              <a:rPr lang="en-US" sz="2200" dirty="0"/>
              <a:t> </a:t>
            </a:r>
            <a:r>
              <a:rPr lang="en-US" sz="2200" dirty="0" err="1"/>
              <a:t>kaldırın</a:t>
            </a:r>
            <a:endParaRPr lang="en-US" sz="2200" dirty="0"/>
          </a:p>
          <a:p>
            <a:r>
              <a:rPr lang="en-US" sz="2200" dirty="0" err="1"/>
              <a:t>Yüz</a:t>
            </a:r>
            <a:r>
              <a:rPr lang="en-US" sz="2200" dirty="0"/>
              <a:t> </a:t>
            </a:r>
            <a:r>
              <a:rPr lang="en-US" sz="2200" dirty="0" err="1"/>
              <a:t>korumasını</a:t>
            </a:r>
            <a:r>
              <a:rPr lang="en-US" sz="2200" dirty="0"/>
              <a:t>,</a:t>
            </a:r>
            <a:r>
              <a:rPr lang="tr-TR" sz="2200" dirty="0"/>
              <a:t> </a:t>
            </a:r>
            <a:r>
              <a:rPr lang="en-US" sz="2200" dirty="0" err="1"/>
              <a:t>gözlüğü</a:t>
            </a:r>
            <a:r>
              <a:rPr lang="en-US" sz="2200" dirty="0"/>
              <a:t> yada </a:t>
            </a:r>
            <a:r>
              <a:rPr lang="en-US" sz="2200" dirty="0" err="1"/>
              <a:t>maskeyi</a:t>
            </a:r>
            <a:r>
              <a:rPr lang="en-US" sz="2200" dirty="0"/>
              <a:t> </a:t>
            </a:r>
            <a:r>
              <a:rPr lang="en-US" sz="2200" dirty="0" err="1"/>
              <a:t>çıkarın</a:t>
            </a:r>
            <a:r>
              <a:rPr lang="tr-TR" sz="2200" dirty="0"/>
              <a:t> </a:t>
            </a:r>
            <a:r>
              <a:rPr lang="en-US" sz="2200" dirty="0"/>
              <a:t>.El </a:t>
            </a:r>
            <a:r>
              <a:rPr lang="en-US" sz="2200" dirty="0" err="1"/>
              <a:t>hijyenini</a:t>
            </a:r>
            <a:r>
              <a:rPr lang="en-US" sz="2200" dirty="0"/>
              <a:t> </a:t>
            </a:r>
            <a:r>
              <a:rPr lang="en-US" sz="2200" dirty="0" err="1"/>
              <a:t>sağlayın</a:t>
            </a:r>
            <a:r>
              <a:rPr lang="tr-TR" sz="2200" dirty="0"/>
              <a:t> </a:t>
            </a:r>
            <a:endParaRPr lang="en-US" sz="2200" dirty="0"/>
          </a:p>
          <a:p>
            <a:endParaRPr lang="en-US" sz="2200" dirty="0"/>
          </a:p>
        </p:txBody>
      </p:sp>
      <p:pic>
        <p:nvPicPr>
          <p:cNvPr id="7" name="İçerik Yer Tutucusu 6" descr="Aspirasyon kateterini eldivene sarın ve atın">
            <a:hlinkClick r:id="rId2"/>
            <a:extLst>
              <a:ext uri="{FF2B5EF4-FFF2-40B4-BE49-F238E27FC236}">
                <a16:creationId xmlns:a16="http://schemas.microsoft.com/office/drawing/2014/main" id="{892B5CFF-C7F3-E554-E8D3-42198F420733}"/>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3795"/>
          <a:stretch/>
        </p:blipFill>
        <p:spPr bwMode="auto">
          <a:xfrm>
            <a:off x="7970626" y="722671"/>
            <a:ext cx="3941064" cy="5191432"/>
          </a:xfrm>
          <a:prstGeom prst="rect">
            <a:avLst/>
          </a:prstGeom>
          <a:noFill/>
        </p:spPr>
      </p:pic>
    </p:spTree>
    <p:extLst>
      <p:ext uri="{BB962C8B-B14F-4D97-AF65-F5344CB8AC3E}">
        <p14:creationId xmlns:p14="http://schemas.microsoft.com/office/powerpoint/2010/main" val="20111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D7E5F-198C-DC50-24C5-F78D134F6970}"/>
              </a:ext>
            </a:extLst>
          </p:cNvPr>
          <p:cNvSpPr>
            <a:spLocks noGrp="1"/>
          </p:cNvSpPr>
          <p:nvPr>
            <p:ph type="title"/>
          </p:nvPr>
        </p:nvSpPr>
        <p:spPr>
          <a:xfrm>
            <a:off x="838200" y="365125"/>
            <a:ext cx="10515600" cy="180975"/>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C1C6679-BCC7-20FE-E0BA-CB52D53D471A}"/>
              </a:ext>
            </a:extLst>
          </p:cNvPr>
          <p:cNvSpPr>
            <a:spLocks noGrp="1"/>
          </p:cNvSpPr>
          <p:nvPr>
            <p:ph idx="1"/>
          </p:nvPr>
        </p:nvSpPr>
        <p:spPr>
          <a:xfrm>
            <a:off x="838200" y="958645"/>
            <a:ext cx="10515600" cy="5218318"/>
          </a:xfrm>
        </p:spPr>
        <p:txBody>
          <a:bodyPr/>
          <a:lstStyle/>
          <a:p>
            <a:r>
              <a:rPr lang="tr-TR" sz="2800" kern="0" dirty="0">
                <a:effectLst/>
                <a:latin typeface="Times New Roman" panose="02020603050405020304" pitchFamily="18" charset="0"/>
                <a:ea typeface="Univers-CondensedTr"/>
                <a:cs typeface="Arial" panose="020B0604020202020204" pitchFamily="34" charset="0"/>
              </a:rPr>
              <a:t>Oksijen tedavisi; nazal kanül, basit yüz maskesi, kısmi geri dönüşümlü maske, geri dönüşümsüz maske gibi düşük akımlı sistemler (&lt;15 L/dk) veya </a:t>
            </a:r>
            <a:r>
              <a:rPr lang="tr-TR" sz="2800" kern="0" dirty="0" err="1">
                <a:effectLst/>
                <a:latin typeface="Times New Roman" panose="02020603050405020304" pitchFamily="18" charset="0"/>
                <a:ea typeface="Univers-CondensedTr"/>
                <a:cs typeface="Arial" panose="020B0604020202020204" pitchFamily="34" charset="0"/>
              </a:rPr>
              <a:t>venturi</a:t>
            </a:r>
            <a:r>
              <a:rPr lang="tr-TR" sz="2800" kern="0" dirty="0">
                <a:effectLst/>
                <a:latin typeface="Times New Roman" panose="02020603050405020304" pitchFamily="18" charset="0"/>
                <a:ea typeface="Univers-CondensedTr"/>
                <a:cs typeface="Arial" panose="020B0604020202020204" pitchFamily="34" charset="0"/>
              </a:rPr>
              <a:t> maske gibi yüksek akımlı sistemler ile uygulanabilir.</a:t>
            </a:r>
            <a:r>
              <a:rPr lang="tr-TR" sz="2800" kern="0" baseline="30000" dirty="0">
                <a:effectLst/>
                <a:latin typeface="Times New Roman" panose="02020603050405020304" pitchFamily="18" charset="0"/>
                <a:ea typeface="Univers-CondensedTr"/>
                <a:cs typeface="Arial" panose="020B0604020202020204" pitchFamily="34" charset="0"/>
              </a:rPr>
              <a:t> </a:t>
            </a:r>
            <a:r>
              <a:rPr lang="tr-TR" sz="2800" kern="0" dirty="0">
                <a:effectLst/>
                <a:latin typeface="Times New Roman" panose="02020603050405020304" pitchFamily="18" charset="0"/>
                <a:ea typeface="Univers-CondensedTr"/>
                <a:cs typeface="Arial" panose="020B0604020202020204" pitchFamily="34" charset="0"/>
              </a:rPr>
              <a:t>Oksijen uygulama yöntemlerinden Tablo 13.1’de bahsedilmiştir. </a:t>
            </a:r>
            <a:endParaRPr lang="tr-TR" sz="2800" kern="1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pic>
        <p:nvPicPr>
          <p:cNvPr id="4" name="Resim 3" descr="tas, şişe içeren bir resim&#10;&#10;Açıklama otomatik olarak oluşturuldu">
            <a:extLst>
              <a:ext uri="{FF2B5EF4-FFF2-40B4-BE49-F238E27FC236}">
                <a16:creationId xmlns:a16="http://schemas.microsoft.com/office/drawing/2014/main" id="{2D7DACEE-19F2-B484-B578-EDC634B89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22" y="3858295"/>
            <a:ext cx="2578998" cy="276153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İçerik Yer Tutucusu 3">
            <a:extLst>
              <a:ext uri="{FF2B5EF4-FFF2-40B4-BE49-F238E27FC236}">
                <a16:creationId xmlns:a16="http://schemas.microsoft.com/office/drawing/2014/main" id="{C52B2718-FEAC-DF1D-722C-3DAC8DAF479A}"/>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261382" y="3905879"/>
            <a:ext cx="2764631" cy="294300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İçerik Yer Tutucusu 3">
            <a:extLst>
              <a:ext uri="{FF2B5EF4-FFF2-40B4-BE49-F238E27FC236}">
                <a16:creationId xmlns:a16="http://schemas.microsoft.com/office/drawing/2014/main" id="{5E3718F5-AFCD-9183-C0F1-C62ECFE90854}"/>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33013" y="4001329"/>
            <a:ext cx="3226968" cy="2310571"/>
          </a:xfrm>
          <a:prstGeom prst="rect">
            <a:avLst/>
          </a:prstGeom>
          <a:noFill/>
        </p:spPr>
      </p:pic>
      <p:pic>
        <p:nvPicPr>
          <p:cNvPr id="7" name="İçerik Yer Tutucusu 3">
            <a:extLst>
              <a:ext uri="{FF2B5EF4-FFF2-40B4-BE49-F238E27FC236}">
                <a16:creationId xmlns:a16="http://schemas.microsoft.com/office/drawing/2014/main" id="{1B11295C-39A2-3AA7-8F8C-821343185134}"/>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9117654" y="3731342"/>
            <a:ext cx="2994940" cy="3117537"/>
          </a:xfrm>
          <a:prstGeom prst="rect">
            <a:avLst/>
          </a:prstGeom>
          <a:noFill/>
          <a:ln>
            <a:noFill/>
          </a:ln>
        </p:spPr>
      </p:pic>
    </p:spTree>
    <p:extLst>
      <p:ext uri="{BB962C8B-B14F-4D97-AF65-F5344CB8AC3E}">
        <p14:creationId xmlns:p14="http://schemas.microsoft.com/office/powerpoint/2010/main" val="229579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14E49-955E-3048-BA3F-B21219786B7A}"/>
              </a:ext>
            </a:extLst>
          </p:cNvPr>
          <p:cNvSpPr>
            <a:spLocks noGrp="1"/>
          </p:cNvSpPr>
          <p:nvPr>
            <p:ph type="title"/>
          </p:nvPr>
        </p:nvSpPr>
        <p:spPr/>
        <p:txBody>
          <a:bodyPr/>
          <a:lstStyle/>
          <a:p>
            <a:r>
              <a:rPr lang="tr-TR" dirty="0"/>
              <a:t>Kaynak</a:t>
            </a:r>
          </a:p>
        </p:txBody>
      </p:sp>
      <p:sp>
        <p:nvSpPr>
          <p:cNvPr id="3" name="İçerik Yer Tutucusu 2">
            <a:extLst>
              <a:ext uri="{FF2B5EF4-FFF2-40B4-BE49-F238E27FC236}">
                <a16:creationId xmlns:a16="http://schemas.microsoft.com/office/drawing/2014/main" id="{D23412E1-1729-E957-CEA7-AB671DB3F9C6}"/>
              </a:ext>
            </a:extLst>
          </p:cNvPr>
          <p:cNvSpPr>
            <a:spLocks noGrp="1"/>
          </p:cNvSpPr>
          <p:nvPr>
            <p:ph idx="1"/>
          </p:nvPr>
        </p:nvSpPr>
        <p:spPr/>
        <p:txBody>
          <a:bodyPr/>
          <a:lstStyle/>
          <a:p>
            <a:r>
              <a:rPr lang="tr-TR" dirty="0"/>
              <a:t>Yaşlı bakımına yönelik temel ilke ve uygulamalar. Yayın </a:t>
            </a:r>
            <a:r>
              <a:rPr lang="tr-TR" dirty="0" err="1"/>
              <a:t>Yeri:Ankara</a:t>
            </a:r>
            <a:r>
              <a:rPr lang="tr-TR" dirty="0"/>
              <a:t> Nobel tıp kitabevleri, Editör: Sarı Canan, Okur Elif, Basım sayısı:1, Sayfa sayısı:576, ISBN:978-625-6448-74-2.</a:t>
            </a:r>
          </a:p>
        </p:txBody>
      </p:sp>
    </p:spTree>
    <p:extLst>
      <p:ext uri="{BB962C8B-B14F-4D97-AF65-F5344CB8AC3E}">
        <p14:creationId xmlns:p14="http://schemas.microsoft.com/office/powerpoint/2010/main" val="222661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279575" y="404664"/>
            <a:ext cx="8044295" cy="720080"/>
          </a:xfrm>
        </p:spPr>
        <p:txBody>
          <a:bodyPr>
            <a:normAutofit/>
          </a:bodyPr>
          <a:lstStyle/>
          <a:p>
            <a:r>
              <a:rPr lang="tr-TR" sz="3600" b="1" dirty="0">
                <a:solidFill>
                  <a:srgbClr val="FF0000"/>
                </a:solidFill>
              </a:rPr>
              <a:t>NAZAL KANÜL  (Düşük Akımlı Sistem)</a:t>
            </a:r>
          </a:p>
        </p:txBody>
      </p:sp>
      <p:sp>
        <p:nvSpPr>
          <p:cNvPr id="4" name="İçerik Yer Tutucusu 3"/>
          <p:cNvSpPr>
            <a:spLocks noGrp="1"/>
          </p:cNvSpPr>
          <p:nvPr>
            <p:ph idx="1"/>
          </p:nvPr>
        </p:nvSpPr>
        <p:spPr>
          <a:xfrm>
            <a:off x="5268593" y="1474839"/>
            <a:ext cx="6441626" cy="4675237"/>
          </a:xfrm>
        </p:spPr>
        <p:txBody>
          <a:bodyPr>
            <a:normAutofit/>
          </a:bodyPr>
          <a:lstStyle/>
          <a:p>
            <a:pPr marL="18288" indent="0">
              <a:buNone/>
            </a:pPr>
            <a:r>
              <a:rPr lang="tr-TR" dirty="0">
                <a:solidFill>
                  <a:srgbClr val="00B0F0"/>
                </a:solidFill>
              </a:rPr>
              <a:t>Uygulama şekli;</a:t>
            </a:r>
          </a:p>
          <a:p>
            <a:pPr marL="18288" indent="0" algn="just">
              <a:buNone/>
            </a:pPr>
            <a:r>
              <a:rPr lang="tr-TR" dirty="0"/>
              <a:t>Nazal kanül, doğrudan veya nemlendirilmiş hava yoluyla oksijen sağlamak için iki açık ucu hastanın burun deliklerine yerleştirilen kauçuk ya da plastikten yapılmış ince hortum şeklindedir.</a:t>
            </a:r>
          </a:p>
          <a:p>
            <a:pPr marL="18288" indent="0" algn="just">
              <a:buNone/>
            </a:pPr>
            <a:r>
              <a:rPr lang="tr-TR" dirty="0"/>
              <a:t>Kısa veya uzun süreli tedavi amacıyla (genellikle KOAH hastalarında) düşük miktarda oksijene ihtiyaç duyan stabil hastalarda kullanılır.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02" y="2060848"/>
            <a:ext cx="348010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070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096000" y="1735873"/>
            <a:ext cx="5127522" cy="3694543"/>
          </a:xfrm>
        </p:spPr>
        <p:txBody>
          <a:bodyPr>
            <a:normAutofit fontScale="92500" lnSpcReduction="20000"/>
          </a:bodyPr>
          <a:lstStyle/>
          <a:p>
            <a:pPr marL="18288" indent="0" algn="just">
              <a:buNone/>
            </a:pPr>
            <a:r>
              <a:rPr lang="tr-TR" b="1" dirty="0"/>
              <a:t>Dakikada 1-6 litre arasında (L/</a:t>
            </a:r>
            <a:r>
              <a:rPr lang="tr-TR" b="1" dirty="0" err="1"/>
              <a:t>dk</a:t>
            </a:r>
            <a:r>
              <a:rPr lang="tr-TR" b="1" dirty="0"/>
              <a:t>) akım hızında oksijen verilebilir.</a:t>
            </a:r>
          </a:p>
          <a:p>
            <a:pPr marL="18288" indent="0" algn="just">
              <a:buNone/>
            </a:pPr>
            <a:r>
              <a:rPr lang="tr-TR" b="1" dirty="0"/>
              <a:t>Düşük yoğunlukta (%24-44) oksijen uygulama sistemidir.</a:t>
            </a:r>
          </a:p>
          <a:p>
            <a:pPr marL="18288" indent="0" algn="just">
              <a:buNone/>
            </a:pPr>
            <a:r>
              <a:rPr lang="tr-TR" b="1" dirty="0"/>
              <a:t>Kullanımı rahattır. </a:t>
            </a:r>
          </a:p>
          <a:p>
            <a:pPr marL="18288" indent="0" algn="just">
              <a:buNone/>
            </a:pPr>
            <a:r>
              <a:rPr lang="tr-TR" b="1" dirty="0"/>
              <a:t>Hasta uygulama sırasında konuşabilir, yemek yiyebilir. Yüz hareketlerinden daha az etkilenir.</a:t>
            </a:r>
          </a:p>
          <a:p>
            <a:pPr marL="18288" indent="0" algn="just">
              <a:buNone/>
            </a:pPr>
            <a:r>
              <a:rPr lang="tr-TR" b="1" dirty="0"/>
              <a:t>Kullanımı kolay, düşük maliyetli ve tek kullanımlıktır.</a:t>
            </a:r>
          </a:p>
          <a:p>
            <a:pPr marL="18288"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78" y="1375080"/>
            <a:ext cx="4355690" cy="424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27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32387" y="685802"/>
            <a:ext cx="9306232" cy="5839543"/>
          </a:xfrm>
        </p:spPr>
        <p:txBody>
          <a:bodyPr/>
          <a:lstStyle/>
          <a:p>
            <a:pPr marL="18288" indent="0">
              <a:buNone/>
            </a:pPr>
            <a:r>
              <a:rPr lang="tr-TR" b="1" dirty="0">
                <a:solidFill>
                  <a:srgbClr val="FFFF00"/>
                </a:solidFill>
              </a:rPr>
              <a:t>Dikkat edilecek noktalar/Dezavantajlar</a:t>
            </a:r>
          </a:p>
          <a:p>
            <a:r>
              <a:rPr lang="tr-TR" b="1" dirty="0"/>
              <a:t>Yerinden kolaylıkla çıkabilir.</a:t>
            </a:r>
          </a:p>
          <a:p>
            <a:r>
              <a:rPr lang="tr-TR" b="1" dirty="0"/>
              <a:t>Yanaklarda, burun deliğinde ve kulaklarda nekroza, burun tahrişine veya ağrıya neden olabilir.</a:t>
            </a:r>
          </a:p>
          <a:p>
            <a:r>
              <a:rPr lang="tr-TR" b="1" dirty="0"/>
              <a:t>Burun deliklerini tıkayan </a:t>
            </a:r>
            <a:r>
              <a:rPr lang="tr-TR" b="1" dirty="0" err="1"/>
              <a:t>septum</a:t>
            </a:r>
            <a:r>
              <a:rPr lang="tr-TR" b="1" dirty="0"/>
              <a:t> </a:t>
            </a:r>
            <a:r>
              <a:rPr lang="tr-TR" b="1" dirty="0" err="1"/>
              <a:t>deviasyonları</a:t>
            </a:r>
            <a:r>
              <a:rPr lang="tr-TR" b="1" dirty="0"/>
              <a:t> ve polipleri olan hastalara oksijen istenen düzeyde verilemez.</a:t>
            </a:r>
          </a:p>
          <a:p>
            <a:r>
              <a:rPr lang="tr-TR" b="1" dirty="0"/>
              <a:t>Eğer </a:t>
            </a:r>
            <a:r>
              <a:rPr lang="tr-TR" b="1" dirty="0" err="1"/>
              <a:t>dk’da</a:t>
            </a:r>
            <a:r>
              <a:rPr lang="tr-TR" b="1" dirty="0"/>
              <a:t> 4 litreden fazla kullanılacaksa </a:t>
            </a:r>
            <a:r>
              <a:rPr lang="tr-TR" b="1" dirty="0" err="1"/>
              <a:t>mukoz</a:t>
            </a:r>
            <a:r>
              <a:rPr lang="tr-TR" b="1" dirty="0"/>
              <a:t> </a:t>
            </a:r>
            <a:r>
              <a:rPr lang="tr-TR" b="1" dirty="0" err="1"/>
              <a:t>membranda</a:t>
            </a:r>
            <a:r>
              <a:rPr lang="tr-TR" b="1" dirty="0"/>
              <a:t> kuruma yapabileceği için mutlaka nemlendirici sistem ile kullanılmalıdır.</a:t>
            </a:r>
          </a:p>
          <a:p>
            <a:endParaRPr lang="tr-TR" b="1" dirty="0"/>
          </a:p>
          <a:p>
            <a:pPr marL="18288" indent="0">
              <a:buNone/>
            </a:pPr>
            <a:endParaRPr lang="tr-TR" b="1" dirty="0"/>
          </a:p>
        </p:txBody>
      </p:sp>
    </p:spTree>
    <p:extLst>
      <p:ext uri="{BB962C8B-B14F-4D97-AF65-F5344CB8AC3E}">
        <p14:creationId xmlns:p14="http://schemas.microsoft.com/office/powerpoint/2010/main" val="2040396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86697" y="260649"/>
            <a:ext cx="7742903" cy="5314242"/>
          </a:xfrm>
        </p:spPr>
        <p:txBody>
          <a:bodyPr>
            <a:normAutofit/>
          </a:bodyPr>
          <a:lstStyle/>
          <a:p>
            <a:pPr marL="18288" indent="0">
              <a:buNone/>
            </a:pPr>
            <a:r>
              <a:rPr lang="tr-TR" b="1" dirty="0">
                <a:solidFill>
                  <a:srgbClr val="FF0000"/>
                </a:solidFill>
              </a:rPr>
              <a:t>Basit yüz maskesi (Düşük akımlı sistem</a:t>
            </a:r>
          </a:p>
          <a:p>
            <a:pPr marL="18288" indent="0">
              <a:buNone/>
            </a:pPr>
            <a:endParaRPr lang="tr-TR" b="1" dirty="0">
              <a:solidFill>
                <a:srgbClr val="00B0F0"/>
              </a:solidFill>
            </a:endParaRPr>
          </a:p>
          <a:p>
            <a:pPr marL="18288" indent="0">
              <a:buNone/>
            </a:pPr>
            <a:r>
              <a:rPr lang="tr-TR" b="1" dirty="0">
                <a:solidFill>
                  <a:srgbClr val="00B0F0"/>
                </a:solidFill>
              </a:rPr>
              <a:t>Uygulama şekli</a:t>
            </a:r>
          </a:p>
          <a:p>
            <a:pPr marL="18288" indent="0">
              <a:buNone/>
            </a:pPr>
            <a:endParaRPr lang="tr-TR" b="1" dirty="0">
              <a:solidFill>
                <a:srgbClr val="00B0F0"/>
              </a:solidFill>
            </a:endParaRPr>
          </a:p>
          <a:p>
            <a:r>
              <a:rPr lang="tr-TR" sz="2400" dirty="0"/>
              <a:t>Ağız ve burnu da içine alan maske, başın arkasındaki bir elastik ile yerinde tutulur ve maskenin hastaya daha iyi oturması için bunun üzerinde şekillendirilecek metal bir parçaya sahiptir.</a:t>
            </a:r>
          </a:p>
          <a:p>
            <a:r>
              <a:rPr lang="tr-TR" sz="2400" dirty="0"/>
              <a:t>Maskenin iki tarafındaki delikler özellikle nefes verme sırasında fazla gazların dışarı çıkmasını sağlar.</a:t>
            </a:r>
          </a:p>
          <a:p>
            <a:r>
              <a:rPr lang="tr-TR" sz="2400" dirty="0"/>
              <a:t>Orta yoğunlukta (%40-60) oksijen sağlar.</a:t>
            </a:r>
          </a:p>
          <a:p>
            <a:r>
              <a:rPr lang="tr-TR" sz="2400" dirty="0"/>
              <a:t>Dakikada 6 ila 10 L iletecek şekilde ayarlanmalıdır.</a:t>
            </a:r>
          </a:p>
        </p:txBody>
      </p:sp>
      <p:pic>
        <p:nvPicPr>
          <p:cNvPr id="4" name="Resim 3">
            <a:extLst>
              <a:ext uri="{FF2B5EF4-FFF2-40B4-BE49-F238E27FC236}">
                <a16:creationId xmlns:a16="http://schemas.microsoft.com/office/drawing/2014/main" id="{C5C8E984-9FD1-1AE2-C048-D8CE4788B55D}"/>
              </a:ext>
            </a:extLst>
          </p:cNvPr>
          <p:cNvPicPr>
            <a:picLocks noChangeAspect="1"/>
          </p:cNvPicPr>
          <p:nvPr/>
        </p:nvPicPr>
        <p:blipFill>
          <a:blip r:embed="rId2"/>
          <a:stretch>
            <a:fillRect/>
          </a:stretch>
        </p:blipFill>
        <p:spPr>
          <a:xfrm>
            <a:off x="8337414" y="260648"/>
            <a:ext cx="3367889" cy="4562947"/>
          </a:xfrm>
          <a:prstGeom prst="rect">
            <a:avLst/>
          </a:prstGeom>
        </p:spPr>
      </p:pic>
      <p:pic>
        <p:nvPicPr>
          <p:cNvPr id="5" name="Picture 2">
            <a:extLst>
              <a:ext uri="{FF2B5EF4-FFF2-40B4-BE49-F238E27FC236}">
                <a16:creationId xmlns:a16="http://schemas.microsoft.com/office/drawing/2014/main" id="{7380EE68-2614-FF9C-997D-CCF7132DC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551" y="4439265"/>
            <a:ext cx="3029566" cy="216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4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03911" y="1106129"/>
            <a:ext cx="6539043" cy="5029199"/>
          </a:xfrm>
        </p:spPr>
        <p:txBody>
          <a:bodyPr>
            <a:normAutofit lnSpcReduction="10000"/>
          </a:bodyPr>
          <a:lstStyle/>
          <a:p>
            <a:pPr marL="18288" indent="0">
              <a:buNone/>
            </a:pPr>
            <a:r>
              <a:rPr lang="tr-TR" sz="2400" dirty="0">
                <a:solidFill>
                  <a:srgbClr val="FFC000"/>
                </a:solidFill>
              </a:rPr>
              <a:t>Dikkat edilecek noktalar/Dezavantajlar</a:t>
            </a:r>
          </a:p>
          <a:p>
            <a:r>
              <a:rPr lang="tr-TR" sz="2400" dirty="0"/>
              <a:t>Uzun süre kullanımında basınç nedeniyle yüzde nekroz oluşabilir. </a:t>
            </a:r>
          </a:p>
          <a:p>
            <a:r>
              <a:rPr lang="tr-TR" sz="2400" dirty="0"/>
              <a:t>Yemek sırasında ve konuşurken çıkartılıp nazal </a:t>
            </a:r>
            <a:r>
              <a:rPr lang="tr-TR" sz="2400" dirty="0" err="1"/>
              <a:t>kanüle</a:t>
            </a:r>
            <a:r>
              <a:rPr lang="tr-TR" sz="2400" dirty="0"/>
              <a:t> geçilmelidir.</a:t>
            </a:r>
          </a:p>
          <a:p>
            <a:r>
              <a:rPr lang="tr-TR" sz="2400" dirty="0"/>
              <a:t>Maske içinde </a:t>
            </a:r>
            <a:r>
              <a:rPr lang="tr-TR" sz="2400" dirty="0" err="1"/>
              <a:t>ekspirasyon</a:t>
            </a:r>
            <a:r>
              <a:rPr lang="tr-TR" sz="2400" dirty="0"/>
              <a:t> havasının birikmesini ve bu havayı  hastanın tekrar  solumasını engellemek amacıyla genellikle </a:t>
            </a:r>
            <a:r>
              <a:rPr lang="tr-TR" sz="2400" dirty="0" err="1"/>
              <a:t>dk’da</a:t>
            </a:r>
            <a:r>
              <a:rPr lang="tr-TR" sz="2400" dirty="0"/>
              <a:t> 5 litreden daha fazla (5-10 </a:t>
            </a:r>
            <a:r>
              <a:rPr lang="tr-TR" sz="2400" dirty="0" err="1"/>
              <a:t>lt</a:t>
            </a:r>
            <a:r>
              <a:rPr lang="tr-TR" sz="2400" dirty="0"/>
              <a:t>/</a:t>
            </a:r>
            <a:r>
              <a:rPr lang="tr-TR" sz="2400" dirty="0" err="1"/>
              <a:t>dk</a:t>
            </a:r>
            <a:r>
              <a:rPr lang="tr-TR" sz="2400" dirty="0"/>
              <a:t>) akışta oksijen uygulanması gereken durumlarda kullanılır.</a:t>
            </a:r>
          </a:p>
          <a:p>
            <a:r>
              <a:rPr lang="tr-TR" sz="2400" dirty="0" err="1"/>
              <a:t>Aspirasyon</a:t>
            </a:r>
            <a:r>
              <a:rPr lang="tr-TR" sz="2400" dirty="0"/>
              <a:t> riski için hasta izlenmelidir.</a:t>
            </a:r>
          </a:p>
          <a:p>
            <a:r>
              <a:rPr lang="tr-TR" sz="2400" dirty="0"/>
              <a:t>Hasta klostrofobi hissedebilir, </a:t>
            </a:r>
            <a:r>
              <a:rPr lang="tr-TR" sz="2400" dirty="0" err="1"/>
              <a:t>emosyonel</a:t>
            </a:r>
            <a:r>
              <a:rPr lang="tr-TR" sz="2400" dirty="0"/>
              <a:t> destek verilmelidir.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05" y="1484784"/>
            <a:ext cx="345638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5958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TotalTime>
  <Words>2564</Words>
  <Application>Microsoft Office PowerPoint</Application>
  <PresentationFormat>Geniş ekran</PresentationFormat>
  <Paragraphs>185</Paragraphs>
  <Slides>40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40</vt:i4>
      </vt:variant>
    </vt:vector>
  </HeadingPairs>
  <TitlesOfParts>
    <vt:vector size="50" baseType="lpstr">
      <vt:lpstr>Aptos</vt:lpstr>
      <vt:lpstr>Aptos Display</vt:lpstr>
      <vt:lpstr>Arial</vt:lpstr>
      <vt:lpstr>Calibri</vt:lpstr>
      <vt:lpstr>Century Gothic</vt:lpstr>
      <vt:lpstr>Symbol</vt:lpstr>
      <vt:lpstr>Times New Roman</vt:lpstr>
      <vt:lpstr>TimesNewRomanPSMT</vt:lpstr>
      <vt:lpstr>Wingdings 3</vt:lpstr>
      <vt:lpstr>Office Teması</vt:lpstr>
      <vt:lpstr>OKSİJEN TEDAVİSİ VE ASPİRASYON</vt:lpstr>
      <vt:lpstr>Oksijen Tedavisi </vt:lpstr>
      <vt:lpstr>PowerPoint Sunusu</vt:lpstr>
      <vt:lpstr>PowerPoint Sunusu</vt:lpstr>
      <vt:lpstr>NAZAL KANÜL  (Düşük Akımlı Sistem)</vt:lpstr>
      <vt:lpstr>PowerPoint Sunusu</vt:lpstr>
      <vt:lpstr>PowerPoint Sunusu</vt:lpstr>
      <vt:lpstr>PowerPoint Sunusu</vt:lpstr>
      <vt:lpstr>PowerPoint Sunusu</vt:lpstr>
      <vt:lpstr>Kısmi geri dönüşümlü maske  (Düşük akımlı sistem) </vt:lpstr>
      <vt:lpstr>PowerPoint Sunusu</vt:lpstr>
      <vt:lpstr>PowerPoint Sunusu</vt:lpstr>
      <vt:lpstr>PowerPoint Sunusu</vt:lpstr>
      <vt:lpstr>PowerPoint Sunusu</vt:lpstr>
      <vt:lpstr>Venturi maske (Yüksek akımlı sistem) </vt:lpstr>
      <vt:lpstr>Dikkat edilecek noktalar/Dezavantajlar </vt:lpstr>
      <vt:lpstr>Oksijen Tedavisinin Komplikasyonları </vt:lpstr>
      <vt:lpstr>Atelektazi:</vt:lpstr>
      <vt:lpstr>Oksijen Kaynaklı Hipoventilasyon:</vt:lpstr>
      <vt:lpstr>Oksijen tedavisi alan hastanın bakımı </vt:lpstr>
      <vt:lpstr>     ASPİRASYON NEDİR</vt:lpstr>
      <vt:lpstr>PowerPoint Sunusu</vt:lpstr>
      <vt:lpstr>       Aspirasyonun Komplikasyonları</vt:lpstr>
      <vt:lpstr>                 Oral Aspirasyon</vt:lpstr>
      <vt:lpstr>            Nazofarangeal Aspirasyon </vt:lpstr>
      <vt:lpstr>              Trakeal Aspirasyon </vt:lpstr>
      <vt:lpstr>PowerPoint Sunusu</vt:lpstr>
      <vt:lpstr>Aspirasyonda Dikkat Edilmesi Gereken Noktalar </vt:lpstr>
      <vt:lpstr>PowerPoint Sunusu</vt:lpstr>
      <vt:lpstr>Endotrakeal Aspirasyon Uygulama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 OKUR</dc:creator>
  <cp:lastModifiedBy>ELİF OKUR</cp:lastModifiedBy>
  <cp:revision>10</cp:revision>
  <dcterms:created xsi:type="dcterms:W3CDTF">2024-04-25T09:27:24Z</dcterms:created>
  <dcterms:modified xsi:type="dcterms:W3CDTF">2025-06-19T12:42:34Z</dcterms:modified>
</cp:coreProperties>
</file>