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64" r:id="rId3"/>
    <p:sldId id="265" r:id="rId4"/>
    <p:sldId id="271" r:id="rId5"/>
    <p:sldId id="272" r:id="rId6"/>
    <p:sldId id="278" r:id="rId7"/>
    <p:sldId id="273" r:id="rId8"/>
    <p:sldId id="294" r:id="rId9"/>
    <p:sldId id="293" r:id="rId10"/>
    <p:sldId id="295" r:id="rId11"/>
    <p:sldId id="292" r:id="rId12"/>
    <p:sldId id="291" r:id="rId13"/>
    <p:sldId id="290" r:id="rId14"/>
    <p:sldId id="289" r:id="rId15"/>
    <p:sldId id="288" r:id="rId16"/>
    <p:sldId id="296" r:id="rId17"/>
    <p:sldId id="297" r:id="rId18"/>
    <p:sldId id="301" r:id="rId19"/>
    <p:sldId id="298" r:id="rId20"/>
    <p:sldId id="302" r:id="rId21"/>
    <p:sldId id="299" r:id="rId22"/>
    <p:sldId id="307" r:id="rId23"/>
    <p:sldId id="308" r:id="rId24"/>
    <p:sldId id="306" r:id="rId25"/>
    <p:sldId id="309" r:id="rId26"/>
    <p:sldId id="305" r:id="rId27"/>
    <p:sldId id="310" r:id="rId28"/>
    <p:sldId id="304" r:id="rId29"/>
    <p:sldId id="311" r:id="rId30"/>
    <p:sldId id="303" r:id="rId31"/>
    <p:sldId id="312" r:id="rId32"/>
    <p:sldId id="313" r:id="rId33"/>
    <p:sldId id="314" r:id="rId34"/>
    <p:sldId id="319" r:id="rId35"/>
    <p:sldId id="320" r:id="rId36"/>
    <p:sldId id="318" r:id="rId37"/>
    <p:sldId id="317" r:id="rId38"/>
    <p:sldId id="316" r:id="rId39"/>
    <p:sldId id="315" r:id="rId40"/>
    <p:sldId id="323" r:id="rId41"/>
    <p:sldId id="324" r:id="rId42"/>
    <p:sldId id="325" r:id="rId43"/>
    <p:sldId id="326" r:id="rId44"/>
    <p:sldId id="274" r:id="rId45"/>
    <p:sldId id="270" r:id="rId46"/>
    <p:sldId id="269" r:id="rId47"/>
    <p:sldId id="267" r:id="rId48"/>
    <p:sldId id="268" r:id="rId49"/>
    <p:sldId id="277"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E1E"/>
    <a:srgbClr val="E22626"/>
    <a:srgbClr val="A72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24" autoAdjust="0"/>
  </p:normalViewPr>
  <p:slideViewPr>
    <p:cSldViewPr>
      <p:cViewPr varScale="1">
        <p:scale>
          <a:sx n="82" d="100"/>
          <a:sy n="82" d="100"/>
        </p:scale>
        <p:origin x="146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02F91-125F-47D8-86EC-3BB34BF2AFEE}" type="datetimeFigureOut">
              <a:rPr lang="tr-TR" smtClean="0"/>
              <a:t>5.03.2025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0A003-28DE-46A4-85A7-E17D37F81987}" type="slidenum">
              <a:rPr lang="tr-TR" smtClean="0"/>
              <a:t>‹#›</a:t>
            </a:fld>
            <a:endParaRPr lang="tr-TR"/>
          </a:p>
        </p:txBody>
      </p:sp>
    </p:spTree>
    <p:extLst>
      <p:ext uri="{BB962C8B-B14F-4D97-AF65-F5344CB8AC3E}">
        <p14:creationId xmlns:p14="http://schemas.microsoft.com/office/powerpoint/2010/main" val="238227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740A003-28DE-46A4-85A7-E17D37F81987}" type="slidenum">
              <a:rPr lang="tr-TR" smtClean="0"/>
              <a:t>2</a:t>
            </a:fld>
            <a:endParaRPr lang="tr-TR"/>
          </a:p>
        </p:txBody>
      </p:sp>
    </p:spTree>
    <p:extLst>
      <p:ext uri="{BB962C8B-B14F-4D97-AF65-F5344CB8AC3E}">
        <p14:creationId xmlns:p14="http://schemas.microsoft.com/office/powerpoint/2010/main" val="1644609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2627784" y="692696"/>
            <a:ext cx="6264696" cy="1470025"/>
          </a:xfrm>
        </p:spPr>
        <p:txBody>
          <a:bodyPr/>
          <a:lstStyle>
            <a:lvl1pPr>
              <a:defRPr/>
            </a:lvl1pPr>
          </a:lstStyle>
          <a:p>
            <a:r>
              <a:rPr lang="tr-TR" dirty="0"/>
              <a:t>Başlık eklemek için tıklatın</a:t>
            </a:r>
          </a:p>
        </p:txBody>
      </p:sp>
      <p:sp>
        <p:nvSpPr>
          <p:cNvPr id="3" name="Alt Başlık 2"/>
          <p:cNvSpPr>
            <a:spLocks noGrp="1"/>
          </p:cNvSpPr>
          <p:nvPr>
            <p:ph type="subTitle" idx="1" hasCustomPrompt="1"/>
          </p:nvPr>
        </p:nvSpPr>
        <p:spPr>
          <a:xfrm>
            <a:off x="2627784" y="4581128"/>
            <a:ext cx="6400800" cy="1752600"/>
          </a:xfrm>
        </p:spPr>
        <p:txBody>
          <a:bodyPr/>
          <a:lstStyle>
            <a:lvl1pPr marL="0" indent="0" algn="ct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err="1"/>
              <a:t>Öğr</a:t>
            </a:r>
            <a:r>
              <a:rPr lang="tr-TR" dirty="0"/>
              <a:t>. Gör. Galip USTA</a:t>
            </a:r>
          </a:p>
          <a:p>
            <a:endParaRPr lang="tr-TR" dirty="0"/>
          </a:p>
          <a:p>
            <a:endParaRPr lang="tr-TR" dirty="0"/>
          </a:p>
        </p:txBody>
      </p:sp>
      <p:sp>
        <p:nvSpPr>
          <p:cNvPr id="7" name="Dikdörtgen 6"/>
          <p:cNvSpPr/>
          <p:nvPr userDrawn="1"/>
        </p:nvSpPr>
        <p:spPr>
          <a:xfrm>
            <a:off x="0" y="0"/>
            <a:ext cx="2305968" cy="6858000"/>
          </a:xfrm>
          <a:prstGeom prst="rect">
            <a:avLst/>
          </a:prstGeom>
          <a:gradFill flip="none" rotWithShape="1">
            <a:gsLst>
              <a:gs pos="0">
                <a:srgbClr val="FF0000">
                  <a:lumMod val="82000"/>
                </a:srgbClr>
              </a:gs>
              <a:gs pos="74000">
                <a:srgbClr val="AE1E1E">
                  <a:lumMod val="93000"/>
                </a:srgbClr>
              </a:gs>
              <a:gs pos="100000">
                <a:srgbClr val="FF0000">
                  <a:lumMod val="67000"/>
                </a:srgbClr>
              </a:gs>
            </a:gsLst>
            <a:path path="circl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8" name="Dikdörtgen 7"/>
          <p:cNvSpPr/>
          <p:nvPr userDrawn="1"/>
        </p:nvSpPr>
        <p:spPr>
          <a:xfrm>
            <a:off x="2377976" y="0"/>
            <a:ext cx="105792" cy="6857504"/>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8234" y="2002148"/>
            <a:ext cx="2795004" cy="279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9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5.03.2025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5607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5.03.2025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2789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5.03.2025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9" name="Dikdörtgen 8"/>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2051"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8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5.03.2025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Dikdörtgen 6"/>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9"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5.03.2025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ikdörtgen 7"/>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0"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2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5.03.2025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0" name="Dikdörtgen 9"/>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2"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0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5.03.2025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Dikdörtgen 5"/>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8"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3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5.03.2025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5" name="Dikdörtgen 4"/>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7"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4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5.03.2025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ikdörtgen 7"/>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0"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00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5.03.2025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2305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5.03.2025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700361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afad.gov.tr/kitapla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75977" y="1772816"/>
            <a:ext cx="6264696" cy="2592288"/>
          </a:xfrm>
        </p:spPr>
        <p:txBody>
          <a:bodyPr/>
          <a:lstStyle/>
          <a:p>
            <a:r>
              <a:rPr lang="tr-TR" b="1" dirty="0">
                <a:latin typeface="Times New Roman" panose="02020603050405020304" pitchFamily="18" charset="0"/>
                <a:cs typeface="Times New Roman" panose="02020603050405020304" pitchFamily="18" charset="0"/>
              </a:rPr>
              <a:t>TONYA MESLEK YÜKSEKOKULU</a:t>
            </a:r>
          </a:p>
        </p:txBody>
      </p:sp>
    </p:spTree>
    <p:extLst>
      <p:ext uri="{BB962C8B-B14F-4D97-AF65-F5344CB8AC3E}">
        <p14:creationId xmlns:p14="http://schemas.microsoft.com/office/powerpoint/2010/main" val="276609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9148" y="274638"/>
            <a:ext cx="8487652" cy="5784909"/>
          </a:xfrm>
          <a:prstGeom prst="rect">
            <a:avLst/>
          </a:prstGeom>
        </p:spPr>
      </p:pic>
    </p:spTree>
    <p:extLst>
      <p:ext uri="{BB962C8B-B14F-4D97-AF65-F5344CB8AC3E}">
        <p14:creationId xmlns:p14="http://schemas.microsoft.com/office/powerpoint/2010/main" val="354517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a:bodyPr>
          <a:lstStyle/>
          <a:p>
            <a:r>
              <a:rPr lang="tr-TR" sz="2600" dirty="0">
                <a:latin typeface="Times New Roman" panose="02020603050405020304" pitchFamily="18" charset="0"/>
                <a:cs typeface="Times New Roman" panose="02020603050405020304" pitchFamily="18" charset="0"/>
              </a:rPr>
              <a:t>Risk, belirli bir tehlikenin, tehlike altındaki unsurlara ve bunların zarar veya hasar görebilirliklerine bağlı olarak verebileceği zararları ifade eder. </a:t>
            </a:r>
          </a:p>
          <a:p>
            <a:endParaRPr lang="tr-TR" sz="2600" dirty="0">
              <a:latin typeface="Times New Roman" panose="02020603050405020304" pitchFamily="18" charset="0"/>
              <a:cs typeface="Times New Roman" panose="02020603050405020304" pitchFamily="18" charset="0"/>
            </a:endParaRPr>
          </a:p>
          <a:p>
            <a:pPr marL="0" indent="0">
              <a:buNone/>
            </a:pPr>
            <a:r>
              <a:rPr lang="tr-TR" sz="2600" dirty="0">
                <a:latin typeface="Times New Roman" panose="02020603050405020304" pitchFamily="18" charset="0"/>
                <a:cs typeface="Times New Roman" panose="02020603050405020304" pitchFamily="18" charset="0"/>
              </a:rPr>
              <a:t>   Risk yönetimi  afetler sonrasında oluşabilecek zarar ve olumsuzlukların en aza indirilebilmesi için niteliklerinin araştırılması ve zararları azaltmak üzere önceden alınabilecek etkin önlemlerin belirlenmesi ve uygulanmasıdır.</a:t>
            </a:r>
          </a:p>
          <a:p>
            <a:endParaRPr lang="tr-TR" dirty="0">
              <a:latin typeface="Calibri" panose="020F0502020204030204" pitchFamily="34" charset="0"/>
            </a:endParaRPr>
          </a:p>
        </p:txBody>
      </p:sp>
    </p:spTree>
    <p:extLst>
      <p:ext uri="{BB962C8B-B14F-4D97-AF65-F5344CB8AC3E}">
        <p14:creationId xmlns:p14="http://schemas.microsoft.com/office/powerpoint/2010/main" val="328628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a:bodyPr>
          <a:lstStyle/>
          <a:p>
            <a:r>
              <a:rPr lang="tr-TR" sz="2800" dirty="0">
                <a:latin typeface="Times New Roman" panose="02020603050405020304" pitchFamily="18" charset="0"/>
                <a:cs typeface="Times New Roman" panose="02020603050405020304" pitchFamily="18" charset="0"/>
              </a:rPr>
              <a:t>Kriz, olağanüstü bir olay veya afet ile ortaya çıkan güç durum ve dönemler olarak tanımlanır.</a:t>
            </a:r>
          </a:p>
          <a:p>
            <a:r>
              <a:rPr lang="tr-TR" sz="2800" dirty="0">
                <a:latin typeface="Times New Roman" panose="02020603050405020304" pitchFamily="18" charset="0"/>
                <a:cs typeface="Times New Roman" panose="02020603050405020304" pitchFamily="18" charset="0"/>
              </a:rPr>
              <a:t>Kriz yönetimi, afet durumunda oluşan sorunların belirlenip en kısa sürede en az zararla atlatılması için gerekli kararların süratle alınması ve uygulanması faaliyetlerini kapsar.</a:t>
            </a:r>
          </a:p>
          <a:p>
            <a:endParaRPr lang="tr-TR" dirty="0">
              <a:latin typeface="Calibri" panose="020F0502020204030204" pitchFamily="34" charset="0"/>
            </a:endParaRPr>
          </a:p>
        </p:txBody>
      </p:sp>
    </p:spTree>
    <p:extLst>
      <p:ext uri="{BB962C8B-B14F-4D97-AF65-F5344CB8AC3E}">
        <p14:creationId xmlns:p14="http://schemas.microsoft.com/office/powerpoint/2010/main" val="157314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7500" lnSpcReduction="20000"/>
          </a:bodyPr>
          <a:lstStyle/>
          <a:p>
            <a:pPr marL="0" indent="0">
              <a:buNone/>
            </a:pPr>
            <a:r>
              <a:rPr lang="tr-TR" b="1" u="sng" dirty="0">
                <a:latin typeface="Times New Roman" panose="02020603050405020304" pitchFamily="18" charset="0"/>
                <a:cs typeface="Times New Roman" panose="02020603050405020304" pitchFamily="18" charset="0"/>
              </a:rPr>
              <a:t>Afet yönetim </a:t>
            </a:r>
            <a:r>
              <a:rPr lang="tr-TR" b="1" u="sng" dirty="0" smtClean="0">
                <a:latin typeface="Times New Roman" panose="02020603050405020304" pitchFamily="18" charset="0"/>
                <a:cs typeface="Times New Roman" panose="02020603050405020304" pitchFamily="18" charset="0"/>
              </a:rPr>
              <a:t>evreleri</a:t>
            </a:r>
          </a:p>
          <a:p>
            <a:pPr marL="0" indent="0">
              <a:buNone/>
            </a:pPr>
            <a:r>
              <a:rPr lang="tr-TR" b="1" dirty="0">
                <a:solidFill>
                  <a:srgbClr val="FF0000"/>
                </a:solidFill>
                <a:latin typeface="Times New Roman" panose="02020603050405020304" pitchFamily="18" charset="0"/>
                <a:cs typeface="Times New Roman" panose="02020603050405020304" pitchFamily="18" charset="0"/>
              </a:rPr>
              <a:t>Zarar </a:t>
            </a:r>
            <a:r>
              <a:rPr lang="tr-TR" b="1" dirty="0" smtClean="0">
                <a:solidFill>
                  <a:srgbClr val="FF0000"/>
                </a:solidFill>
                <a:latin typeface="Times New Roman" panose="02020603050405020304" pitchFamily="18" charset="0"/>
                <a:cs typeface="Times New Roman" panose="02020603050405020304" pitchFamily="18" charset="0"/>
              </a:rPr>
              <a:t>Azaltma</a:t>
            </a:r>
          </a:p>
          <a:p>
            <a:r>
              <a:rPr lang="tr-TR" dirty="0">
                <a:latin typeface="Times New Roman" panose="02020603050405020304" pitchFamily="18" charset="0"/>
                <a:cs typeface="Times New Roman" panose="02020603050405020304" pitchFamily="18" charset="0"/>
              </a:rPr>
              <a:t>Zarar azaltma evresi; afet tehlikesinin önlenmesi veya büyük kayıplar doğurmaması için alınması gereken tüm önlemler ve faaliyetleri içerir.</a:t>
            </a:r>
          </a:p>
          <a:p>
            <a:r>
              <a:rPr lang="tr-TR" dirty="0">
                <a:latin typeface="Times New Roman" panose="02020603050405020304" pitchFamily="18" charset="0"/>
                <a:cs typeface="Times New Roman" panose="02020603050405020304" pitchFamily="18" charset="0"/>
              </a:rPr>
              <a:t> Bu faaliyetler, birçok kurum ve kuruluşlarla çeşitli disiplinlerin belirli bir hedef doğrultusunda çalışmasını gerektirir.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Zarar azaltma evresi, iyileştirme evresindeki faaliyetlerle birlikte başlar ve yeni bir afet olana kadar devam eder</a:t>
            </a:r>
          </a:p>
          <a:p>
            <a:endParaRPr lang="tr-TR" dirty="0">
              <a:latin typeface="Calibri" panose="020F0502020204030204" pitchFamily="34" charset="0"/>
            </a:endParaRPr>
          </a:p>
        </p:txBody>
      </p:sp>
    </p:spTree>
    <p:extLst>
      <p:ext uri="{BB962C8B-B14F-4D97-AF65-F5344CB8AC3E}">
        <p14:creationId xmlns:p14="http://schemas.microsoft.com/office/powerpoint/2010/main" val="276540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Hazırlık</a:t>
            </a:r>
          </a:p>
          <a:p>
            <a:r>
              <a:rPr lang="tr-TR" b="1" dirty="0">
                <a:latin typeface="Times New Roman" panose="02020603050405020304" pitchFamily="18" charset="0"/>
                <a:cs typeface="Times New Roman" panose="02020603050405020304" pitchFamily="18" charset="0"/>
              </a:rPr>
              <a:t>Hazırlık evresi; </a:t>
            </a:r>
            <a:r>
              <a:rPr lang="tr-TR" dirty="0">
                <a:latin typeface="Times New Roman" panose="02020603050405020304" pitchFamily="18" charset="0"/>
                <a:cs typeface="Times New Roman" panose="02020603050405020304" pitchFamily="18" charset="0"/>
              </a:rPr>
              <a:t>olası bir afette ortaya çıkabilecek kayıpların ve tehlikelerin giderilmesi ve tehdit altındaki canlıların kurtarılması, kayıpların bulunması ve acil yardım gereksinmelerinin karşılanması amacıyla arama-kurtarma kabiliyetinin geliştirilmesi ve zinde tutulması için gerekenlerin yapılmasıdır.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Ayrıca, afet sonrasında hemen başvurulacak sağlık, barınma ve günlük tüketim konularındaki gereksinmeler için stok oluşturma ve dağıtım hizmetlerinin yürütülmesine ilişkin ilkelerin belirlenmesi ve uygulamaların yapılandırılması işlerini kapsar</a:t>
            </a:r>
            <a:r>
              <a:rPr lang="tr-TR" sz="2800" dirty="0">
                <a:latin typeface="Times New Roman" panose="02020603050405020304" pitchFamily="18" charset="0"/>
                <a:cs typeface="Times New Roman" panose="02020603050405020304" pitchFamily="18" charset="0"/>
              </a:rPr>
              <a:t>.</a:t>
            </a:r>
          </a:p>
          <a:p>
            <a:endParaRPr lang="tr-TR" dirty="0">
              <a:latin typeface="Calibri" panose="020F0502020204030204" pitchFamily="34" charset="0"/>
            </a:endParaRPr>
          </a:p>
        </p:txBody>
      </p:sp>
    </p:spTree>
    <p:extLst>
      <p:ext uri="{BB962C8B-B14F-4D97-AF65-F5344CB8AC3E}">
        <p14:creationId xmlns:p14="http://schemas.microsoft.com/office/powerpoint/2010/main" val="290457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92500" lnSpcReduction="1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Hazırlık</a:t>
            </a:r>
          </a:p>
          <a:p>
            <a:r>
              <a:rPr lang="tr-TR" dirty="0">
                <a:latin typeface="Times New Roman" panose="02020603050405020304" pitchFamily="18" charset="0"/>
                <a:cs typeface="Times New Roman" panose="02020603050405020304" pitchFamily="18" charset="0"/>
              </a:rPr>
              <a:t>Zarar azaltma evresinde alınan önlemlerle olayların durdurulması veya önlenmesi her zaman mümkün olmayabilir.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Bu nedenle hazırlık evresinde insanların can ve mal kayıplarını en aza indirmek ve milli servetleri afetlerin yıkıcı etkilerinden korumak için bazı faaliyetlerin yürütülmesi gerekir.</a:t>
            </a:r>
          </a:p>
          <a:p>
            <a:endParaRPr lang="tr-TR" dirty="0">
              <a:latin typeface="Calibri" panose="020F0502020204030204" pitchFamily="34" charset="0"/>
            </a:endParaRPr>
          </a:p>
        </p:txBody>
      </p:sp>
    </p:spTree>
    <p:extLst>
      <p:ext uri="{BB962C8B-B14F-4D97-AF65-F5344CB8AC3E}">
        <p14:creationId xmlns:p14="http://schemas.microsoft.com/office/powerpoint/2010/main" val="86359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55000" lnSpcReduction="20000"/>
          </a:bodyPr>
          <a:lstStyle/>
          <a:p>
            <a:pPr marL="0" indent="0">
              <a:buNone/>
            </a:pPr>
            <a:r>
              <a:rPr lang="tr-TR" sz="4000" b="1" u="sng" dirty="0">
                <a:latin typeface="Times New Roman" panose="02020603050405020304" pitchFamily="18" charset="0"/>
                <a:cs typeface="Times New Roman" panose="02020603050405020304" pitchFamily="18" charset="0"/>
              </a:rPr>
              <a:t>Bu faaliyetler arasında</a:t>
            </a:r>
            <a:r>
              <a:rPr lang="tr-TR" sz="2400" b="1" u="sng" dirty="0">
                <a:latin typeface="Times New Roman" panose="02020603050405020304" pitchFamily="18" charset="0"/>
                <a:cs typeface="Times New Roman" panose="02020603050405020304" pitchFamily="18" charset="0"/>
              </a:rPr>
              <a:t>; </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Merkezi düzeyde afet yönetimi ile ilgili planların hazırlanması ve geliştirilmesi, </a:t>
            </a:r>
          </a:p>
          <a:p>
            <a:r>
              <a:rPr lang="tr-TR" dirty="0">
                <a:latin typeface="Times New Roman" panose="02020603050405020304" pitchFamily="18" charset="0"/>
                <a:cs typeface="Times New Roman" panose="02020603050405020304" pitchFamily="18" charset="0"/>
              </a:rPr>
              <a:t> il ve ilçe düzeyinde “Acil Yardım Planlarının” hazırlanması ve geliştirilmesi, </a:t>
            </a:r>
          </a:p>
          <a:p>
            <a:r>
              <a:rPr lang="tr-TR" dirty="0">
                <a:latin typeface="Times New Roman" panose="02020603050405020304" pitchFamily="18" charset="0"/>
                <a:cs typeface="Times New Roman" panose="02020603050405020304" pitchFamily="18" charset="0"/>
              </a:rPr>
              <a:t>Bu planlarda görevli personelin görev tanımlarının (neyi, nerede, hangi araçlarla nasıl yapacağı) belirlenmesi,</a:t>
            </a:r>
          </a:p>
          <a:p>
            <a:r>
              <a:rPr lang="tr-TR" dirty="0">
                <a:latin typeface="Times New Roman" panose="02020603050405020304" pitchFamily="18" charset="0"/>
                <a:cs typeface="Times New Roman" panose="02020603050405020304" pitchFamily="18" charset="0"/>
              </a:rPr>
              <a:t>Bu planlarda görev ve sorumluluk verilen personelin eğitim ve tatbikatlarla bilgi düzeylerinin geliştirilmesi,</a:t>
            </a:r>
          </a:p>
          <a:p>
            <a:r>
              <a:rPr lang="tr-TR" dirty="0">
                <a:latin typeface="Times New Roman" panose="02020603050405020304" pitchFamily="18" charset="0"/>
                <a:cs typeface="Times New Roman" panose="02020603050405020304" pitchFamily="18" charset="0"/>
              </a:rPr>
              <a:t> Gerektiğinde bölge teçhizat merkezleri kurulması ve kritik malzemelerin stoklanması, </a:t>
            </a:r>
          </a:p>
          <a:p>
            <a:r>
              <a:rPr lang="tr-TR" dirty="0">
                <a:latin typeface="Times New Roman" panose="02020603050405020304" pitchFamily="18" charset="0"/>
                <a:cs typeface="Times New Roman" panose="02020603050405020304" pitchFamily="18" charset="0"/>
              </a:rPr>
              <a:t> Arama-Kurtarma faaliyetlerinin örgütlenmesi, geliştirilmesi, eğitimi ve yaygınlaştırılması, </a:t>
            </a:r>
          </a:p>
          <a:p>
            <a:r>
              <a:rPr lang="tr-TR" dirty="0">
                <a:latin typeface="Times New Roman" panose="02020603050405020304" pitchFamily="18" charset="0"/>
                <a:cs typeface="Times New Roman" panose="02020603050405020304" pitchFamily="18" charset="0"/>
              </a:rPr>
              <a:t> Alarm ve erken uyarı sistemlerinin kurulması, işletilmesi ve geliştirilmesi gibi </a:t>
            </a:r>
          </a:p>
          <a:p>
            <a:pPr marL="0" indent="0">
              <a:buNone/>
            </a:pPr>
            <a:r>
              <a:rPr lang="tr-TR" dirty="0">
                <a:latin typeface="Times New Roman" panose="02020603050405020304" pitchFamily="18" charset="0"/>
                <a:cs typeface="Times New Roman" panose="02020603050405020304" pitchFamily="18" charset="0"/>
              </a:rPr>
              <a:t>ana faaliyetler sayılabilir</a:t>
            </a:r>
            <a:r>
              <a:rPr lang="tr-TR" sz="2400" dirty="0">
                <a:latin typeface="Times New Roman" panose="02020603050405020304" pitchFamily="18" charset="0"/>
                <a:cs typeface="Times New Roman" panose="02020603050405020304" pitchFamily="18" charset="0"/>
              </a:rPr>
              <a:t>.</a:t>
            </a:r>
          </a:p>
          <a:p>
            <a:endParaRPr lang="tr-TR" dirty="0">
              <a:latin typeface="Calibri" panose="020F0502020204030204" pitchFamily="34" charset="0"/>
            </a:endParaRPr>
          </a:p>
        </p:txBody>
      </p:sp>
    </p:spTree>
    <p:extLst>
      <p:ext uri="{BB962C8B-B14F-4D97-AF65-F5344CB8AC3E}">
        <p14:creationId xmlns:p14="http://schemas.microsoft.com/office/powerpoint/2010/main" val="187265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55000" lnSpcReduction="2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Müdahale</a:t>
            </a:r>
          </a:p>
          <a:p>
            <a:pPr marL="0" indent="0">
              <a:buNone/>
            </a:pPr>
            <a:r>
              <a:rPr lang="tr-TR" b="1" dirty="0">
                <a:latin typeface="Times New Roman" panose="02020603050405020304" pitchFamily="18" charset="0"/>
                <a:cs typeface="Times New Roman" panose="02020603050405020304" pitchFamily="18" charset="0"/>
              </a:rPr>
              <a:t>Müdahale evresi;   </a:t>
            </a:r>
            <a:r>
              <a:rPr lang="tr-TR" dirty="0">
                <a:latin typeface="Times New Roman" panose="02020603050405020304" pitchFamily="18" charset="0"/>
                <a:cs typeface="Times New Roman" panose="02020603050405020304" pitchFamily="18" charset="0"/>
              </a:rPr>
              <a:t>afet sırasında veya hemen sonrasında, mümkün olan en kısa süre içerisinde</a:t>
            </a:r>
          </a:p>
          <a:p>
            <a:pPr marL="0" indent="0">
              <a:buNone/>
            </a:pPr>
            <a:r>
              <a:rPr lang="tr-TR" dirty="0">
                <a:latin typeface="Times New Roman" panose="02020603050405020304" pitchFamily="18" charset="0"/>
                <a:cs typeface="Times New Roman" panose="02020603050405020304" pitchFamily="18" charset="0"/>
              </a:rPr>
              <a:t>    çok sayıda insan hayatını kurtarma, </a:t>
            </a:r>
          </a:p>
          <a:p>
            <a:pPr marL="0" indent="0">
              <a:buNone/>
            </a:pPr>
            <a:r>
              <a:rPr lang="tr-TR" dirty="0">
                <a:latin typeface="Times New Roman" panose="02020603050405020304" pitchFamily="18" charset="0"/>
                <a:cs typeface="Times New Roman" panose="02020603050405020304" pitchFamily="18" charset="0"/>
              </a:rPr>
              <a:t>    yaralıların tedavisini sağlama, </a:t>
            </a:r>
          </a:p>
          <a:p>
            <a:pPr marL="0" indent="0">
              <a:buNone/>
            </a:pPr>
            <a:r>
              <a:rPr lang="tr-TR" dirty="0">
                <a:latin typeface="Times New Roman" panose="02020603050405020304" pitchFamily="18" charset="0"/>
                <a:cs typeface="Times New Roman" panose="02020603050405020304" pitchFamily="18" charset="0"/>
              </a:rPr>
              <a:t>    açıkta kalanların, barınma, beslenme, tahliye, korunma, ısınma, güvenlik ve psikolojik destek gibi hayati gereksinimlerini karşılama çalışmalarının tümüdür</a:t>
            </a:r>
            <a:r>
              <a:rPr lang="tr-TR" sz="2400" dirty="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Müdahale evresinde yapılacak tüm faaliyetler devletin tüm güç ve kaynaklarının en hızlı şekilde ve etkili yöntemlerle afet bölgesinde kullanılmasını amaçlar. Bu nedenle çok iyi bir koordinasyon gerektirmekte ve olağanüstü hazırlık ve yetkiye ihtiyaç duyulmaktadır.</a:t>
            </a:r>
          </a:p>
          <a:p>
            <a:r>
              <a:rPr lang="tr-TR" dirty="0">
                <a:latin typeface="Times New Roman" panose="02020603050405020304" pitchFamily="18" charset="0"/>
                <a:cs typeface="Times New Roman" panose="02020603050405020304" pitchFamily="18" charset="0"/>
              </a:rPr>
              <a:t> Bu süreç, afetin oluşundan hemen sonra anında yapılan müdahale ile başlar ve çok kısa süreli olabileceği gibi, afetin büyüklüğüne bağlı olarak uzayabilir. Müdahaledeki ana hedef, söz konusu faaliyetleri en kısa süre içerisinde ve en uygun yöntemlerle gerçekleştirmekti</a:t>
            </a:r>
            <a:r>
              <a:rPr lang="tr-TR" sz="2600" dirty="0">
                <a:latin typeface="Times New Roman" panose="02020603050405020304" pitchFamily="18" charset="0"/>
                <a:cs typeface="Times New Roman" panose="02020603050405020304" pitchFamily="18" charset="0"/>
              </a:rPr>
              <a:t>r</a:t>
            </a:r>
            <a:r>
              <a:rPr lang="tr-TR" dirty="0">
                <a:latin typeface="Times New Roman" panose="02020603050405020304" pitchFamily="18" charset="0"/>
                <a:cs typeface="Times New Roman" panose="02020603050405020304" pitchFamily="18" charset="0"/>
              </a:rPr>
              <a:t>.</a:t>
            </a:r>
          </a:p>
          <a:p>
            <a:endParaRPr lang="tr-TR" dirty="0">
              <a:latin typeface="Calibri" panose="020F0502020204030204" pitchFamily="34" charset="0"/>
            </a:endParaRPr>
          </a:p>
        </p:txBody>
      </p:sp>
    </p:spTree>
    <p:extLst>
      <p:ext uri="{BB962C8B-B14F-4D97-AF65-F5344CB8AC3E}">
        <p14:creationId xmlns:p14="http://schemas.microsoft.com/office/powerpoint/2010/main" val="58543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92500" lnSpcReduction="10000"/>
          </a:bodyPr>
          <a:lstStyle/>
          <a:p>
            <a:pPr marL="0" indent="0">
              <a:buNone/>
            </a:pPr>
            <a:r>
              <a:rPr lang="tr-TR" sz="2800" b="1" dirty="0" smtClean="0">
                <a:solidFill>
                  <a:srgbClr val="FF0000"/>
                </a:solidFill>
                <a:latin typeface="Times New Roman" panose="02020603050405020304" pitchFamily="18" charset="0"/>
                <a:cs typeface="Times New Roman" panose="02020603050405020304" pitchFamily="18" charset="0"/>
              </a:rPr>
              <a:t>İyileştirme</a:t>
            </a:r>
          </a:p>
          <a:p>
            <a:r>
              <a:rPr lang="tr-TR" sz="2800" b="1" dirty="0">
                <a:latin typeface="Times New Roman" panose="02020603050405020304" pitchFamily="18" charset="0"/>
                <a:cs typeface="Times New Roman" panose="02020603050405020304" pitchFamily="18" charset="0"/>
              </a:rPr>
              <a:t>iyileştirme evresi; </a:t>
            </a:r>
            <a:r>
              <a:rPr lang="tr-TR" sz="2800" dirty="0">
                <a:latin typeface="Times New Roman" panose="02020603050405020304" pitchFamily="18" charset="0"/>
                <a:cs typeface="Times New Roman" panose="02020603050405020304" pitchFamily="18" charset="0"/>
              </a:rPr>
              <a:t>afete uğrayan toplumun yaşam koşullarını yeniden oluşturma amacıyla olası afet risklerini azaltmak ve gerekli düzenlemeleri yapmak için alınan kararlar ve faaliyetlerin tümüdür. </a:t>
            </a:r>
          </a:p>
          <a:p>
            <a:r>
              <a:rPr lang="tr-TR" sz="2800" dirty="0">
                <a:latin typeface="Times New Roman" panose="02020603050405020304" pitchFamily="18" charset="0"/>
                <a:cs typeface="Times New Roman" panose="02020603050405020304" pitchFamily="18" charset="0"/>
              </a:rPr>
              <a:t>Bu evre, afetin oluşundan hemen sonra başlar ve afetin büyüklüğüne bağlı olarak 1-2 yıl sürebilir.</a:t>
            </a:r>
          </a:p>
          <a:p>
            <a:r>
              <a:rPr lang="tr-TR" sz="2800" dirty="0">
                <a:latin typeface="Times New Roman" panose="02020603050405020304" pitchFamily="18" charset="0"/>
                <a:cs typeface="Times New Roman" panose="02020603050405020304" pitchFamily="18" charset="0"/>
              </a:rPr>
              <a:t>Afet ile ortaya çıkan acil duruma ilişkin görevlerin yerine getirilmesinden sonra ilk yapılacak çalışma yerel toplulukların ve bireylerin afet öncesi yaşam koşullarına kavuşturulmasıdır. </a:t>
            </a:r>
          </a:p>
          <a:p>
            <a:endParaRPr lang="tr-TR" dirty="0">
              <a:solidFill>
                <a:srgbClr val="890C96"/>
              </a:solidFill>
              <a:latin typeface="Calibri" panose="020F0502020204030204" pitchFamily="34" charset="0"/>
            </a:endParaRPr>
          </a:p>
          <a:p>
            <a:endParaRPr lang="tr-TR" sz="1800" dirty="0">
              <a:solidFill>
                <a:srgbClr val="890C96"/>
              </a:solidFill>
              <a:latin typeface="Calibri" panose="020F0502020204030204" pitchFamily="34" charset="0"/>
            </a:endParaRPr>
          </a:p>
          <a:p>
            <a:endParaRPr lang="tr-TR" dirty="0">
              <a:latin typeface="Calibri" panose="020F0502020204030204" pitchFamily="34" charset="0"/>
            </a:endParaRPr>
          </a:p>
        </p:txBody>
      </p:sp>
    </p:spTree>
    <p:extLst>
      <p:ext uri="{BB962C8B-B14F-4D97-AF65-F5344CB8AC3E}">
        <p14:creationId xmlns:p14="http://schemas.microsoft.com/office/powerpoint/2010/main" val="1405223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92500" lnSpcReduction="1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İyileştirme</a:t>
            </a:r>
          </a:p>
          <a:p>
            <a:r>
              <a:rPr lang="tr-TR" dirty="0">
                <a:latin typeface="Times New Roman" panose="02020603050405020304" pitchFamily="18" charset="0"/>
                <a:cs typeface="Times New Roman" panose="02020603050405020304" pitchFamily="18" charset="0"/>
              </a:rPr>
              <a:t>Bu çalışmaları mümkün olduğunca kısa sürede tamamlamak, iyileştirme evresinin temel amacıdır.</a:t>
            </a:r>
          </a:p>
          <a:p>
            <a:r>
              <a:rPr lang="tr-TR" dirty="0">
                <a:latin typeface="Times New Roman" panose="02020603050405020304" pitchFamily="18" charset="0"/>
                <a:cs typeface="Times New Roman" panose="02020603050405020304" pitchFamily="18" charset="0"/>
              </a:rPr>
              <a:t>Afet yönetiminin de gözden geçirilmesini gerektirebilir. </a:t>
            </a:r>
          </a:p>
          <a:p>
            <a:r>
              <a:rPr lang="tr-TR" dirty="0">
                <a:latin typeface="Times New Roman" panose="02020603050405020304" pitchFamily="18" charset="0"/>
                <a:cs typeface="Times New Roman" panose="02020603050405020304" pitchFamily="18" charset="0"/>
              </a:rPr>
              <a:t> Tekrarlanabilir afet tehlikesi karşısında daha güçlü olmayı gerektirir. </a:t>
            </a:r>
          </a:p>
          <a:p>
            <a:r>
              <a:rPr lang="tr-TR" dirty="0">
                <a:latin typeface="Times New Roman" panose="02020603050405020304" pitchFamily="18" charset="0"/>
                <a:cs typeface="Times New Roman" panose="02020603050405020304" pitchFamily="18" charset="0"/>
              </a:rPr>
              <a:t>Eskiye göre daha üstün standartları yakalamaktır.</a:t>
            </a:r>
          </a:p>
          <a:p>
            <a:endParaRPr lang="tr-TR" dirty="0"/>
          </a:p>
          <a:p>
            <a:endParaRPr lang="tr-TR" dirty="0">
              <a:latin typeface="Calibri" panose="020F0502020204030204" pitchFamily="34" charset="0"/>
            </a:endParaRPr>
          </a:p>
        </p:txBody>
      </p:sp>
    </p:spTree>
    <p:extLst>
      <p:ext uri="{BB962C8B-B14F-4D97-AF65-F5344CB8AC3E}">
        <p14:creationId xmlns:p14="http://schemas.microsoft.com/office/powerpoint/2010/main" val="136848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id="{E50AAE73-CBF9-4FBC-CC8B-FE3529485108}"/>
              </a:ext>
            </a:extLst>
          </p:cNvPr>
          <p:cNvSpPr txBox="1">
            <a:spLocks/>
          </p:cNvSpPr>
          <p:nvPr/>
        </p:nvSpPr>
        <p:spPr>
          <a:xfrm>
            <a:off x="107504" y="1412776"/>
            <a:ext cx="8928992" cy="4392488"/>
          </a:xfrm>
          <a:prstGeom prst="rect">
            <a:avLst/>
          </a:prstGeom>
          <a:ln w="28575">
            <a:solidFill>
              <a:srgbClr val="AE1E1E"/>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b="1" dirty="0">
                <a:latin typeface="Times New Roman" panose="02020603050405020304" pitchFamily="18" charset="0"/>
                <a:cs typeface="Times New Roman" panose="02020603050405020304" pitchFamily="18" charset="0"/>
              </a:rPr>
              <a:t>Bölüm/ Program: </a:t>
            </a:r>
            <a:r>
              <a:rPr lang="tr-TR" sz="2000" dirty="0">
                <a:latin typeface="Times New Roman" panose="02020603050405020304" pitchFamily="18" charset="0"/>
                <a:cs typeface="Times New Roman" panose="02020603050405020304" pitchFamily="18" charset="0"/>
              </a:rPr>
              <a:t>Tıbbi Hizmetler ve Teknikler Bölümü, İlk ve Acil Yardım Programı</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Adı: </a:t>
            </a:r>
            <a:r>
              <a:rPr lang="tr-TR" sz="2000" dirty="0" smtClean="0">
                <a:latin typeface="Times New Roman" panose="02020603050405020304" pitchFamily="18" charset="0"/>
                <a:cs typeface="Times New Roman" panose="02020603050405020304" pitchFamily="18" charset="0"/>
              </a:rPr>
              <a:t>Acil Sağlık Hizmetleri 2</a:t>
            </a:r>
            <a:endParaRPr lang="tr-TR" sz="2000" dirty="0">
              <a:latin typeface="Times New Roman" panose="02020603050405020304" pitchFamily="18" charset="0"/>
              <a:cs typeface="Times New Roman" panose="02020603050405020304" pitchFamily="18" charset="0"/>
            </a:endParaRP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Haftası: </a:t>
            </a:r>
            <a:r>
              <a:rPr lang="tr-TR" sz="2000" dirty="0" smtClean="0">
                <a:latin typeface="Times New Roman" panose="02020603050405020304" pitchFamily="18" charset="0"/>
                <a:cs typeface="Times New Roman" panose="02020603050405020304" pitchFamily="18" charset="0"/>
              </a:rPr>
              <a:t>3. </a:t>
            </a:r>
            <a:r>
              <a:rPr lang="tr-TR" sz="2000" dirty="0">
                <a:latin typeface="Times New Roman" panose="02020603050405020304" pitchFamily="18" charset="0"/>
                <a:cs typeface="Times New Roman" panose="02020603050405020304" pitchFamily="18" charset="0"/>
              </a:rPr>
              <a:t>Hafta</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 Günü: </a:t>
            </a:r>
            <a:r>
              <a:rPr lang="tr-TR" sz="2000" dirty="0" smtClean="0">
                <a:latin typeface="Times New Roman" panose="02020603050405020304" pitchFamily="18" charset="0"/>
                <a:cs typeface="Times New Roman" panose="02020603050405020304" pitchFamily="18" charset="0"/>
              </a:rPr>
              <a:t>Salı</a:t>
            </a:r>
            <a:endParaRPr lang="tr-TR" sz="2000" dirty="0">
              <a:latin typeface="Times New Roman" panose="02020603050405020304" pitchFamily="18" charset="0"/>
              <a:cs typeface="Times New Roman" panose="02020603050405020304" pitchFamily="18" charset="0"/>
            </a:endParaRP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 Saati: </a:t>
            </a:r>
            <a:r>
              <a:rPr lang="tr-TR" sz="2000" dirty="0">
                <a:latin typeface="Times New Roman" panose="02020603050405020304" pitchFamily="18" charset="0"/>
                <a:cs typeface="Times New Roman" panose="02020603050405020304" pitchFamily="18" charset="0"/>
              </a:rPr>
              <a:t>10.00-12.00</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Haftalık Saati: </a:t>
            </a:r>
            <a:r>
              <a:rPr lang="tr-TR" sz="2000" dirty="0">
                <a:latin typeface="Times New Roman" panose="02020603050405020304" pitchFamily="18" charset="0"/>
                <a:cs typeface="Times New Roman" panose="02020603050405020304" pitchFamily="18" charset="0"/>
              </a:rPr>
              <a:t>T:  2   U: 0    L: 0</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Öğretim Elemanı: </a:t>
            </a:r>
            <a:r>
              <a:rPr lang="tr-TR" sz="2000" dirty="0" err="1" smtClean="0">
                <a:latin typeface="Times New Roman" panose="02020603050405020304" pitchFamily="18" charset="0"/>
                <a:cs typeface="Times New Roman" panose="02020603050405020304" pitchFamily="18" charset="0"/>
              </a:rPr>
              <a:t>Öğr</a:t>
            </a:r>
            <a:r>
              <a:rPr lang="tr-TR" sz="2000" dirty="0" smtClean="0">
                <a:latin typeface="Times New Roman" panose="02020603050405020304" pitchFamily="18" charset="0"/>
                <a:cs typeface="Times New Roman" panose="02020603050405020304" pitchFamily="18" charset="0"/>
              </a:rPr>
              <a:t>. Gör. Dr. Uçar KÜÇÜK</a:t>
            </a:r>
            <a:endParaRPr lang="tr-TR" sz="2000" dirty="0">
              <a:latin typeface="Times New Roman" panose="02020603050405020304" pitchFamily="18" charset="0"/>
              <a:cs typeface="Times New Roman" panose="02020603050405020304" pitchFamily="18" charset="0"/>
            </a:endParaRPr>
          </a:p>
          <a:p>
            <a:pPr marL="0" indent="0">
              <a:buNone/>
            </a:pPr>
            <a:endParaRPr lang="tr-TR" sz="2000" b="1" dirty="0">
              <a:solidFill>
                <a:srgbClr val="AE1E1E"/>
              </a:solidFill>
              <a:latin typeface="Times New Roman" panose="02020603050405020304" pitchFamily="18" charset="0"/>
              <a:cs typeface="Times New Roman" panose="02020603050405020304" pitchFamily="18" charset="0"/>
            </a:endParaRPr>
          </a:p>
        </p:txBody>
      </p:sp>
      <p:sp>
        <p:nvSpPr>
          <p:cNvPr id="5" name="Başlık 1">
            <a:extLst>
              <a:ext uri="{FF2B5EF4-FFF2-40B4-BE49-F238E27FC236}">
                <a16:creationId xmlns:a16="http://schemas.microsoft.com/office/drawing/2014/main" id="{D7BC34C5-A655-2DE7-56B6-AE8942991F81}"/>
              </a:ext>
            </a:extLst>
          </p:cNvPr>
          <p:cNvSpPr>
            <a:spLocks noGrp="1"/>
          </p:cNvSpPr>
          <p:nvPr>
            <p:ph type="title"/>
          </p:nvPr>
        </p:nvSpPr>
        <p:spPr>
          <a:xfrm>
            <a:off x="107504" y="116632"/>
            <a:ext cx="8928992" cy="1143000"/>
          </a:xfrm>
          <a:ln w="28575">
            <a:solidFill>
              <a:srgbClr val="AE1E1E"/>
            </a:solidFill>
          </a:ln>
        </p:spPr>
        <p:txBody>
          <a:bodyPr/>
          <a:lstStyle/>
          <a:p>
            <a:r>
              <a:rPr lang="tr-TR" b="1" dirty="0">
                <a:latin typeface="Times New Roman" panose="02020603050405020304" pitchFamily="18" charset="0"/>
                <a:cs typeface="Times New Roman" panose="02020603050405020304" pitchFamily="18" charset="0"/>
              </a:rPr>
              <a:t>Genel Bilgiler</a:t>
            </a:r>
          </a:p>
        </p:txBody>
      </p:sp>
    </p:spTree>
    <p:extLst>
      <p:ext uri="{BB962C8B-B14F-4D97-AF65-F5344CB8AC3E}">
        <p14:creationId xmlns:p14="http://schemas.microsoft.com/office/powerpoint/2010/main" val="404555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7200" y="11632"/>
            <a:ext cx="8229600" cy="6114532"/>
          </a:xfrm>
          <a:prstGeom prst="rect">
            <a:avLst/>
          </a:prstGeom>
        </p:spPr>
      </p:pic>
    </p:spTree>
    <p:extLst>
      <p:ext uri="{BB962C8B-B14F-4D97-AF65-F5344CB8AC3E}">
        <p14:creationId xmlns:p14="http://schemas.microsoft.com/office/powerpoint/2010/main" val="373129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85000" lnSpcReduction="20000"/>
          </a:bodyPr>
          <a:lstStyle/>
          <a:p>
            <a:pPr marL="0" indent="0">
              <a:buNone/>
            </a:pPr>
            <a:r>
              <a:rPr lang="tr-TR" b="1" dirty="0"/>
              <a:t>Türkiye’de Afet Yönetimi</a:t>
            </a:r>
          </a:p>
          <a:p>
            <a:r>
              <a:rPr lang="tr-TR" dirty="0" smtClean="0"/>
              <a:t>Dünyada ve ülkemizde iklim ve çevre koşullarındaki bozulma, çarpık kentleşme afetlerin </a:t>
            </a:r>
            <a:r>
              <a:rPr lang="tr-TR" dirty="0"/>
              <a:t>ş</a:t>
            </a:r>
            <a:r>
              <a:rPr lang="tr-TR" dirty="0" smtClean="0"/>
              <a:t>iddeti </a:t>
            </a:r>
            <a:r>
              <a:rPr lang="tr-TR" dirty="0"/>
              <a:t>ve sıklığını </a:t>
            </a:r>
            <a:r>
              <a:rPr lang="tr-TR" dirty="0" smtClean="0"/>
              <a:t>artırmıştır</a:t>
            </a:r>
            <a:r>
              <a:rPr lang="tr-TR" dirty="0"/>
              <a:t>. </a:t>
            </a:r>
            <a:endParaRPr lang="tr-TR" dirty="0" smtClean="0"/>
          </a:p>
          <a:p>
            <a:r>
              <a:rPr lang="tr-TR" dirty="0" smtClean="0"/>
              <a:t>Bu </a:t>
            </a:r>
            <a:r>
              <a:rPr lang="tr-TR" dirty="0"/>
              <a:t>nedenle afetlerin ekonomik ve sosyal </a:t>
            </a:r>
            <a:r>
              <a:rPr lang="tr-TR" dirty="0" smtClean="0"/>
              <a:t>maliyetleri ciddi </a:t>
            </a:r>
            <a:r>
              <a:rPr lang="tr-TR" dirty="0"/>
              <a:t>boyutlara </a:t>
            </a:r>
            <a:r>
              <a:rPr lang="tr-TR" dirty="0" smtClean="0"/>
              <a:t>ulaşmıştır</a:t>
            </a:r>
            <a:r>
              <a:rPr lang="tr-TR" dirty="0"/>
              <a:t>. </a:t>
            </a:r>
            <a:r>
              <a:rPr lang="tr-TR" dirty="0" smtClean="0"/>
              <a:t>Yaşanan </a:t>
            </a:r>
            <a:r>
              <a:rPr lang="tr-TR" dirty="0"/>
              <a:t>afetler risk yönetiminde bütüncül </a:t>
            </a:r>
            <a:r>
              <a:rPr lang="tr-TR" dirty="0" smtClean="0"/>
              <a:t>yaklaşımın önemini artırmaktadır.</a:t>
            </a:r>
          </a:p>
          <a:p>
            <a:r>
              <a:rPr lang="tr-TR" u="sng" dirty="0"/>
              <a:t>Türkiye’de afet yönetimi;</a:t>
            </a:r>
          </a:p>
          <a:p>
            <a:pPr marL="0" indent="0">
              <a:buNone/>
            </a:pPr>
            <a:r>
              <a:rPr lang="tr-TR" dirty="0"/>
              <a:t> Ulusal düzeyde, afet ve kriz yönetimi,</a:t>
            </a:r>
          </a:p>
          <a:p>
            <a:pPr marL="0" indent="0">
              <a:buNone/>
            </a:pPr>
            <a:r>
              <a:rPr lang="tr-TR" dirty="0"/>
              <a:t> İ</a:t>
            </a:r>
            <a:r>
              <a:rPr lang="tr-TR" dirty="0" smtClean="0"/>
              <a:t>l </a:t>
            </a:r>
            <a:r>
              <a:rPr lang="tr-TR" dirty="0"/>
              <a:t>düzeyinde, afet/kriz yönetimi olarak ele </a:t>
            </a:r>
            <a:r>
              <a:rPr lang="tr-TR" dirty="0" smtClean="0"/>
              <a:t>alınmıştır</a:t>
            </a:r>
            <a:r>
              <a:rPr lang="tr-TR" dirty="0"/>
              <a:t>.</a:t>
            </a:r>
            <a:endParaRPr lang="tr-TR" dirty="0">
              <a:latin typeface="Calibri" panose="020F0502020204030204" pitchFamily="34" charset="0"/>
            </a:endParaRPr>
          </a:p>
        </p:txBody>
      </p:sp>
    </p:spTree>
    <p:extLst>
      <p:ext uri="{BB962C8B-B14F-4D97-AF65-F5344CB8AC3E}">
        <p14:creationId xmlns:p14="http://schemas.microsoft.com/office/powerpoint/2010/main" val="357408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pPr marL="0" indent="0">
              <a:buNone/>
            </a:pPr>
            <a:r>
              <a:rPr lang="tr-TR" b="1" dirty="0"/>
              <a:t>Ulusal Düzeyde Afet ve Kriz Yönetimi</a:t>
            </a:r>
          </a:p>
          <a:p>
            <a:r>
              <a:rPr lang="tr-TR" dirty="0"/>
              <a:t>Ülkemizde afet yönetiminin etkin ve bütüncül bir kurumsal ve yasal </a:t>
            </a:r>
            <a:r>
              <a:rPr lang="tr-TR" dirty="0" smtClean="0"/>
              <a:t>yapıya kavuşturulması </a:t>
            </a:r>
            <a:r>
              <a:rPr lang="tr-TR" dirty="0"/>
              <a:t>amacıyla, 17.06.2009 tarih ve 5902 sayılı Afet ve Acil Durum </a:t>
            </a:r>
            <a:r>
              <a:rPr lang="tr-TR" dirty="0" smtClean="0"/>
              <a:t>Yönetimi Başkanlığının Teşkilat </a:t>
            </a:r>
            <a:r>
              <a:rPr lang="tr-TR" dirty="0"/>
              <a:t>ve Görevleri Hakkında Kanun ile </a:t>
            </a:r>
            <a:r>
              <a:rPr lang="tr-TR" b="1" dirty="0"/>
              <a:t>Türkiye Acil Durum </a:t>
            </a:r>
            <a:r>
              <a:rPr lang="tr-TR" b="1" dirty="0" smtClean="0"/>
              <a:t>Yönetimi Başkanlığı </a:t>
            </a:r>
            <a:r>
              <a:rPr lang="tr-TR" dirty="0" smtClean="0"/>
              <a:t>kurulmuştur</a:t>
            </a:r>
            <a:r>
              <a:rPr lang="tr-TR" dirty="0"/>
              <a:t>. </a:t>
            </a:r>
            <a:endParaRPr lang="tr-TR" dirty="0" smtClean="0"/>
          </a:p>
          <a:p>
            <a:endParaRPr lang="tr-TR" dirty="0" smtClean="0"/>
          </a:p>
          <a:p>
            <a:r>
              <a:rPr lang="tr-TR" dirty="0" smtClean="0"/>
              <a:t>Afet İşleri </a:t>
            </a:r>
            <a:r>
              <a:rPr lang="tr-TR" dirty="0"/>
              <a:t>Genel Müdürlüğü (Bayındırlık ve İ</a:t>
            </a:r>
            <a:r>
              <a:rPr lang="tr-TR" dirty="0" smtClean="0"/>
              <a:t>skân </a:t>
            </a:r>
            <a:r>
              <a:rPr lang="tr-TR" dirty="0"/>
              <a:t>Bakanlığı) </a:t>
            </a:r>
            <a:r>
              <a:rPr lang="tr-TR" dirty="0" smtClean="0"/>
              <a:t>ve Sivil </a:t>
            </a:r>
            <a:r>
              <a:rPr lang="tr-TR" dirty="0"/>
              <a:t>Savunma Genel Müdürlüğü </a:t>
            </a:r>
            <a:r>
              <a:rPr lang="tr-TR" dirty="0" smtClean="0"/>
              <a:t>(İçişleri </a:t>
            </a:r>
            <a:r>
              <a:rPr lang="tr-TR" dirty="0"/>
              <a:t>Bakanlığı) Türkiye Afet ve Acil Durum </a:t>
            </a:r>
            <a:r>
              <a:rPr lang="tr-TR" dirty="0" smtClean="0"/>
              <a:t>Yönetimi Başkanlığı </a:t>
            </a:r>
            <a:r>
              <a:rPr lang="tr-TR" dirty="0"/>
              <a:t>adı ile tek çatı altında </a:t>
            </a:r>
            <a:r>
              <a:rPr lang="tr-TR" dirty="0" smtClean="0"/>
              <a:t>toplanmıştır.</a:t>
            </a:r>
          </a:p>
          <a:p>
            <a:r>
              <a:rPr lang="tr-TR" dirty="0" smtClean="0"/>
              <a:t> </a:t>
            </a:r>
          </a:p>
          <a:p>
            <a:r>
              <a:rPr lang="tr-TR" dirty="0" smtClean="0"/>
              <a:t>Kurum Başbakanlığa </a:t>
            </a:r>
            <a:r>
              <a:rPr lang="tr-TR" dirty="0"/>
              <a:t>bağlıdır. </a:t>
            </a:r>
            <a:r>
              <a:rPr lang="tr-TR" dirty="0" smtClean="0"/>
              <a:t>Sağlık Bakanlığı </a:t>
            </a:r>
            <a:r>
              <a:rPr lang="tr-TR" dirty="0"/>
              <a:t>dâhil bütün kurumlar </a:t>
            </a:r>
            <a:r>
              <a:rPr lang="tr-TR" b="1" dirty="0" smtClean="0"/>
              <a:t>Başbakanlık </a:t>
            </a:r>
            <a:r>
              <a:rPr lang="tr-TR" b="1" dirty="0"/>
              <a:t>Afet ve Acil Durum Yönetimi </a:t>
            </a:r>
            <a:r>
              <a:rPr lang="tr-TR" b="1" dirty="0" smtClean="0"/>
              <a:t>Başkanlığı </a:t>
            </a:r>
            <a:r>
              <a:rPr lang="tr-TR" dirty="0" smtClean="0"/>
              <a:t>emir </a:t>
            </a:r>
            <a:r>
              <a:rPr lang="tr-TR" dirty="0"/>
              <a:t>ve koordinasyonu altında </a:t>
            </a:r>
            <a:r>
              <a:rPr lang="tr-TR" dirty="0" smtClean="0"/>
              <a:t>çalışır</a:t>
            </a:r>
            <a:r>
              <a:rPr lang="tr-TR" dirty="0"/>
              <a:t>.</a:t>
            </a:r>
            <a:endParaRPr lang="tr-TR" dirty="0">
              <a:latin typeface="Calibri" panose="020F0502020204030204" pitchFamily="34" charset="0"/>
            </a:endParaRPr>
          </a:p>
        </p:txBody>
      </p:sp>
    </p:spTree>
    <p:extLst>
      <p:ext uri="{BB962C8B-B14F-4D97-AF65-F5344CB8AC3E}">
        <p14:creationId xmlns:p14="http://schemas.microsoft.com/office/powerpoint/2010/main" val="402054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9512" y="116632"/>
            <a:ext cx="8929091" cy="5760640"/>
          </a:xfrm>
          <a:prstGeom prst="rect">
            <a:avLst/>
          </a:prstGeom>
        </p:spPr>
      </p:pic>
    </p:spTree>
    <p:extLst>
      <p:ext uri="{BB962C8B-B14F-4D97-AF65-F5344CB8AC3E}">
        <p14:creationId xmlns:p14="http://schemas.microsoft.com/office/powerpoint/2010/main" val="428394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r>
              <a:rPr lang="tr-TR" dirty="0"/>
              <a:t>Ulusal güvenliği tehdit eden büyüklükteki doğal afetler, teknolojik kazalar ile </a:t>
            </a:r>
            <a:r>
              <a:rPr lang="tr-TR" dirty="0" smtClean="0"/>
              <a:t>nüfus hareketlerinde </a:t>
            </a:r>
            <a:r>
              <a:rPr lang="tr-TR" dirty="0"/>
              <a:t>acil durum yönetimini yürütmek ve afet öncesi, afet anı ve afet </a:t>
            </a:r>
            <a:r>
              <a:rPr lang="tr-TR" dirty="0" smtClean="0"/>
              <a:t>sonrasında faaliyetleri </a:t>
            </a:r>
            <a:r>
              <a:rPr lang="tr-TR" dirty="0"/>
              <a:t>yürütmekle sorumlu kurumlar arasında gerekli koordinasyonu </a:t>
            </a:r>
            <a:r>
              <a:rPr lang="tr-TR" dirty="0" smtClean="0"/>
              <a:t>sağlamaktan, </a:t>
            </a:r>
            <a:r>
              <a:rPr lang="tr-TR" b="1" dirty="0" smtClean="0"/>
              <a:t>Başbakanlık </a:t>
            </a:r>
            <a:r>
              <a:rPr lang="tr-TR" b="1" dirty="0"/>
              <a:t>Afet ve Acil Durum Yönetimi </a:t>
            </a:r>
            <a:r>
              <a:rPr lang="tr-TR" b="1" dirty="0" smtClean="0"/>
              <a:t>Başkanlığı </a:t>
            </a:r>
            <a:r>
              <a:rPr lang="tr-TR" dirty="0"/>
              <a:t>sorumludur</a:t>
            </a:r>
            <a:r>
              <a:rPr lang="tr-TR" dirty="0" smtClean="0"/>
              <a:t>.</a:t>
            </a:r>
          </a:p>
          <a:p>
            <a:endParaRPr lang="tr-TR" dirty="0" smtClean="0"/>
          </a:p>
          <a:p>
            <a:r>
              <a:rPr lang="tr-TR" dirty="0"/>
              <a:t>Krizin önlenmesinde, afet yönetim evreleri döngüsünün sağlıklı </a:t>
            </a:r>
            <a:r>
              <a:rPr lang="tr-TR" dirty="0" smtClean="0"/>
              <a:t>işlemesi </a:t>
            </a:r>
            <a:r>
              <a:rPr lang="tr-TR" dirty="0"/>
              <a:t>gerekir.</a:t>
            </a:r>
          </a:p>
          <a:p>
            <a:r>
              <a:rPr lang="tr-TR" dirty="0"/>
              <a:t>Sadece ulusal düzeyde kriz planlarının hazırlanması yeterli değildir. Planlamalar, en </a:t>
            </a:r>
            <a:r>
              <a:rPr lang="tr-TR" dirty="0" smtClean="0"/>
              <a:t>alt düzeyden başlayarak</a:t>
            </a:r>
            <a:r>
              <a:rPr lang="tr-TR" dirty="0"/>
              <a:t>, mahalli kurumlar, il afet ve ulusal kriz yönetimleri planlanır. </a:t>
            </a:r>
            <a:endParaRPr lang="tr-TR" dirty="0" smtClean="0"/>
          </a:p>
          <a:p>
            <a:r>
              <a:rPr lang="tr-TR" dirty="0" smtClean="0"/>
              <a:t>Bu yerel veya </a:t>
            </a:r>
            <a:r>
              <a:rPr lang="tr-TR" dirty="0"/>
              <a:t>bölgesel planlar ülke afet ve kriz planlarıyla </a:t>
            </a:r>
            <a:r>
              <a:rPr lang="tr-TR" dirty="0" smtClean="0"/>
              <a:t>birleştirilir</a:t>
            </a:r>
            <a:r>
              <a:rPr lang="tr-TR" dirty="0"/>
              <a:t>.</a:t>
            </a:r>
            <a:endParaRPr lang="tr-TR" dirty="0">
              <a:latin typeface="Calibri" panose="020F0502020204030204" pitchFamily="34" charset="0"/>
            </a:endParaRPr>
          </a:p>
        </p:txBody>
      </p:sp>
    </p:spTree>
    <p:extLst>
      <p:ext uri="{BB962C8B-B14F-4D97-AF65-F5344CB8AC3E}">
        <p14:creationId xmlns:p14="http://schemas.microsoft.com/office/powerpoint/2010/main" val="194655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15298"/>
            <a:ext cx="9208999" cy="5645950"/>
          </a:xfrm>
          <a:prstGeom prst="rect">
            <a:avLst/>
          </a:prstGeom>
        </p:spPr>
      </p:pic>
    </p:spTree>
    <p:extLst>
      <p:ext uri="{BB962C8B-B14F-4D97-AF65-F5344CB8AC3E}">
        <p14:creationId xmlns:p14="http://schemas.microsoft.com/office/powerpoint/2010/main" val="320711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55000" lnSpcReduction="20000"/>
          </a:bodyPr>
          <a:lstStyle/>
          <a:p>
            <a:pPr marL="0" indent="0">
              <a:buNone/>
            </a:pPr>
            <a:r>
              <a:rPr lang="tr-TR" b="1" dirty="0"/>
              <a:t>İ</a:t>
            </a:r>
            <a:r>
              <a:rPr lang="tr-TR" b="1" dirty="0" smtClean="0"/>
              <a:t>l </a:t>
            </a:r>
            <a:r>
              <a:rPr lang="tr-TR" b="1" dirty="0"/>
              <a:t>Düzeyinde Afet/Kriz </a:t>
            </a:r>
            <a:r>
              <a:rPr lang="tr-TR" b="1" dirty="0" smtClean="0"/>
              <a:t>Yönetimi</a:t>
            </a:r>
          </a:p>
          <a:p>
            <a:r>
              <a:rPr lang="tr-TR" dirty="0">
                <a:latin typeface="Calibri" panose="020F0502020204030204" pitchFamily="34" charset="0"/>
              </a:rPr>
              <a:t>Afet </a:t>
            </a:r>
            <a:r>
              <a:rPr lang="tr-TR" dirty="0" smtClean="0">
                <a:latin typeface="Calibri" panose="020F0502020204030204" pitchFamily="34" charset="0"/>
              </a:rPr>
              <a:t>çalışması </a:t>
            </a:r>
            <a:r>
              <a:rPr lang="tr-TR" dirty="0">
                <a:latin typeface="Calibri" panose="020F0502020204030204" pitchFamily="34" charset="0"/>
              </a:rPr>
              <a:t>çok </a:t>
            </a:r>
            <a:r>
              <a:rPr lang="tr-TR" dirty="0" smtClean="0">
                <a:latin typeface="Calibri" panose="020F0502020204030204" pitchFamily="34" charset="0"/>
              </a:rPr>
              <a:t>geniş </a:t>
            </a:r>
            <a:r>
              <a:rPr lang="tr-TR" dirty="0">
                <a:latin typeface="Calibri" panose="020F0502020204030204" pitchFamily="34" charset="0"/>
              </a:rPr>
              <a:t>kapsamlı bir </a:t>
            </a:r>
            <a:r>
              <a:rPr lang="tr-TR" dirty="0" smtClean="0">
                <a:latin typeface="Calibri" panose="020F0502020204030204" pitchFamily="34" charset="0"/>
              </a:rPr>
              <a:t>çalışma </a:t>
            </a:r>
            <a:r>
              <a:rPr lang="tr-TR" dirty="0">
                <a:latin typeface="Calibri" panose="020F0502020204030204" pitchFamily="34" charset="0"/>
              </a:rPr>
              <a:t>olup toplumun her kesimine büyük</a:t>
            </a:r>
          </a:p>
          <a:p>
            <a:pPr marL="0" indent="0">
              <a:buNone/>
            </a:pPr>
            <a:r>
              <a:rPr lang="tr-TR" dirty="0">
                <a:latin typeface="Calibri" panose="020F0502020204030204" pitchFamily="34" charset="0"/>
              </a:rPr>
              <a:t>görevler </a:t>
            </a:r>
            <a:r>
              <a:rPr lang="tr-TR" dirty="0" smtClean="0">
                <a:latin typeface="Calibri" panose="020F0502020204030204" pitchFamily="34" charset="0"/>
              </a:rPr>
              <a:t>düşer</a:t>
            </a:r>
            <a:r>
              <a:rPr lang="tr-TR" dirty="0">
                <a:latin typeface="Calibri" panose="020F0502020204030204" pitchFamily="34" charset="0"/>
              </a:rPr>
              <a:t>. Bu görevlerin </a:t>
            </a:r>
            <a:r>
              <a:rPr lang="tr-TR" dirty="0" smtClean="0">
                <a:latin typeface="Calibri" panose="020F0502020204030204" pitchFamily="34" charset="0"/>
              </a:rPr>
              <a:t>paylaşımı </a:t>
            </a:r>
            <a:r>
              <a:rPr lang="tr-TR" dirty="0">
                <a:latin typeface="Calibri" panose="020F0502020204030204" pitchFamily="34" charset="0"/>
              </a:rPr>
              <a:t>nasıl organize olacağı ve </a:t>
            </a:r>
            <a:r>
              <a:rPr lang="tr-TR" dirty="0" smtClean="0">
                <a:latin typeface="Calibri" panose="020F0502020204030204" pitchFamily="34" charset="0"/>
              </a:rPr>
              <a:t>işbirliğinin </a:t>
            </a:r>
            <a:r>
              <a:rPr lang="tr-TR" dirty="0">
                <a:latin typeface="Calibri" panose="020F0502020204030204" pitchFamily="34" charset="0"/>
              </a:rPr>
              <a:t>nasıl</a:t>
            </a:r>
          </a:p>
          <a:p>
            <a:pPr marL="0" indent="0">
              <a:buNone/>
            </a:pPr>
            <a:r>
              <a:rPr lang="tr-TR" dirty="0">
                <a:latin typeface="Calibri" panose="020F0502020204030204" pitchFamily="34" charset="0"/>
              </a:rPr>
              <a:t>sağlanacağı afet öncesinde yapılacak </a:t>
            </a:r>
            <a:r>
              <a:rPr lang="tr-TR" dirty="0" smtClean="0">
                <a:latin typeface="Calibri" panose="020F0502020204030204" pitchFamily="34" charset="0"/>
              </a:rPr>
              <a:t>çalışmalarla </a:t>
            </a:r>
            <a:r>
              <a:rPr lang="tr-TR" dirty="0">
                <a:latin typeface="Calibri" panose="020F0502020204030204" pitchFamily="34" charset="0"/>
              </a:rPr>
              <a:t>belirlenir. Afet ve olağanüstü </a:t>
            </a:r>
            <a:r>
              <a:rPr lang="tr-TR" dirty="0" smtClean="0">
                <a:latin typeface="Calibri" panose="020F0502020204030204" pitchFamily="34" charset="0"/>
              </a:rPr>
              <a:t>durumlara karşı </a:t>
            </a:r>
            <a:r>
              <a:rPr lang="tr-TR" dirty="0">
                <a:latin typeface="Calibri" panose="020F0502020204030204" pitchFamily="34" charset="0"/>
              </a:rPr>
              <a:t>etkin bir müdahale, önceden yapılacak hazırlıklar ve mevcut kaynakların </a:t>
            </a:r>
            <a:r>
              <a:rPr lang="tr-TR" dirty="0" smtClean="0">
                <a:latin typeface="Calibri" panose="020F0502020204030204" pitchFamily="34" charset="0"/>
              </a:rPr>
              <a:t>önceden planlanmasını </a:t>
            </a:r>
            <a:r>
              <a:rPr lang="tr-TR" dirty="0">
                <a:latin typeface="Calibri" panose="020F0502020204030204" pitchFamily="34" charset="0"/>
              </a:rPr>
              <a:t>gerektirir.</a:t>
            </a:r>
          </a:p>
          <a:p>
            <a:r>
              <a:rPr lang="tr-TR" dirty="0">
                <a:latin typeface="Calibri" panose="020F0502020204030204" pitchFamily="34" charset="0"/>
              </a:rPr>
              <a:t>7269 sayılı kanuna istinaden çıkarılan 88/12777 sayılı “Afetlere </a:t>
            </a:r>
            <a:r>
              <a:rPr lang="tr-TR" dirty="0" smtClean="0">
                <a:latin typeface="Calibri" panose="020F0502020204030204" pitchFamily="34" charset="0"/>
              </a:rPr>
              <a:t>İlişkin </a:t>
            </a:r>
            <a:r>
              <a:rPr lang="tr-TR" dirty="0">
                <a:latin typeface="Calibri" panose="020F0502020204030204" pitchFamily="34" charset="0"/>
              </a:rPr>
              <a:t>Acil Yardım</a:t>
            </a:r>
          </a:p>
          <a:p>
            <a:pPr marL="0" indent="0">
              <a:buNone/>
            </a:pPr>
            <a:r>
              <a:rPr lang="tr-TR" dirty="0" smtClean="0">
                <a:latin typeface="Calibri" panose="020F0502020204030204" pitchFamily="34" charset="0"/>
              </a:rPr>
              <a:t>Teşkilatı </a:t>
            </a:r>
            <a:r>
              <a:rPr lang="tr-TR" dirty="0">
                <a:latin typeface="Calibri" panose="020F0502020204030204" pitchFamily="34" charset="0"/>
              </a:rPr>
              <a:t>ve Planlama Esaslarına Dair Yönetmelik” gereğince, il ve ilçelerdeki hizmet</a:t>
            </a:r>
          </a:p>
          <a:p>
            <a:pPr marL="0" indent="0">
              <a:buNone/>
            </a:pPr>
            <a:r>
              <a:rPr lang="tr-TR" dirty="0">
                <a:latin typeface="Calibri" panose="020F0502020204030204" pitchFamily="34" charset="0"/>
              </a:rPr>
              <a:t>grupları kendi konularını kapsayan detaylı acil yardım planlarını hazırlamakla yükümlüdür.</a:t>
            </a:r>
          </a:p>
          <a:p>
            <a:r>
              <a:rPr lang="tr-TR" dirty="0">
                <a:latin typeface="Calibri" panose="020F0502020204030204" pitchFamily="34" charset="0"/>
              </a:rPr>
              <a:t>İ</a:t>
            </a:r>
            <a:r>
              <a:rPr lang="tr-TR" dirty="0" smtClean="0">
                <a:latin typeface="Calibri" panose="020F0502020204030204" pitchFamily="34" charset="0"/>
              </a:rPr>
              <a:t>l </a:t>
            </a:r>
            <a:r>
              <a:rPr lang="tr-TR" dirty="0">
                <a:latin typeface="Calibri" panose="020F0502020204030204" pitchFamily="34" charset="0"/>
              </a:rPr>
              <a:t>düzeyinde bütün kurumların yaptığı acil yardım planları valilik bünyesinde</a:t>
            </a:r>
          </a:p>
          <a:p>
            <a:pPr marL="0" indent="0">
              <a:buNone/>
            </a:pPr>
            <a:r>
              <a:rPr lang="tr-TR" dirty="0" smtClean="0">
                <a:latin typeface="Calibri" panose="020F0502020204030204" pitchFamily="34" charset="0"/>
              </a:rPr>
              <a:t>birleşerek </a:t>
            </a:r>
            <a:r>
              <a:rPr lang="tr-TR" dirty="0">
                <a:latin typeface="Calibri" panose="020F0502020204030204" pitchFamily="34" charset="0"/>
              </a:rPr>
              <a:t>il afet planı </a:t>
            </a:r>
            <a:r>
              <a:rPr lang="tr-TR" dirty="0" smtClean="0">
                <a:latin typeface="Calibri" panose="020F0502020204030204" pitchFamily="34" charset="0"/>
              </a:rPr>
              <a:t>oluşturulur</a:t>
            </a:r>
            <a:r>
              <a:rPr lang="tr-TR" dirty="0">
                <a:latin typeface="Calibri" panose="020F0502020204030204" pitchFamily="34" charset="0"/>
              </a:rPr>
              <a:t>. Resmi, özel, sivil ve askeri </a:t>
            </a:r>
            <a:r>
              <a:rPr lang="tr-TR" dirty="0" smtClean="0">
                <a:latin typeface="Calibri" panose="020F0502020204030204" pitchFamily="34" charset="0"/>
              </a:rPr>
              <a:t>kuruluşlar </a:t>
            </a:r>
            <a:r>
              <a:rPr lang="tr-TR" dirty="0">
                <a:latin typeface="Calibri" panose="020F0502020204030204" pitchFamily="34" charset="0"/>
              </a:rPr>
              <a:t>valilik </a:t>
            </a:r>
            <a:r>
              <a:rPr lang="tr-TR" dirty="0" smtClean="0">
                <a:latin typeface="Calibri" panose="020F0502020204030204" pitchFamily="34" charset="0"/>
              </a:rPr>
              <a:t>bünyesinde kurulan </a:t>
            </a:r>
            <a:r>
              <a:rPr lang="tr-TR" dirty="0">
                <a:latin typeface="Calibri" panose="020F0502020204030204" pitchFamily="34" charset="0"/>
              </a:rPr>
              <a:t>“Kriz </a:t>
            </a:r>
            <a:r>
              <a:rPr lang="tr-TR" dirty="0" err="1">
                <a:latin typeface="Calibri" panose="020F0502020204030204" pitchFamily="34" charset="0"/>
              </a:rPr>
              <a:t>merkezi”de</a:t>
            </a:r>
            <a:r>
              <a:rPr lang="tr-TR" dirty="0">
                <a:latin typeface="Calibri" panose="020F0502020204030204" pitchFamily="34" charset="0"/>
              </a:rPr>
              <a:t> temsilcileri vasıtasıyla bir araya gelerek afet/ODD ile </a:t>
            </a:r>
            <a:r>
              <a:rPr lang="tr-TR" dirty="0" smtClean="0">
                <a:latin typeface="Calibri" panose="020F0502020204030204" pitchFamily="34" charset="0"/>
              </a:rPr>
              <a:t>kriz yönetimini </a:t>
            </a:r>
            <a:r>
              <a:rPr lang="tr-TR" dirty="0">
                <a:latin typeface="Calibri" panose="020F0502020204030204" pitchFamily="34" charset="0"/>
              </a:rPr>
              <a:t>yapar.</a:t>
            </a:r>
          </a:p>
        </p:txBody>
      </p:sp>
    </p:spTree>
    <p:extLst>
      <p:ext uri="{BB962C8B-B14F-4D97-AF65-F5344CB8AC3E}">
        <p14:creationId xmlns:p14="http://schemas.microsoft.com/office/powerpoint/2010/main" val="81281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1867" y="116632"/>
            <a:ext cx="9004629" cy="5832648"/>
          </a:xfrm>
          <a:prstGeom prst="rect">
            <a:avLst/>
          </a:prstGeom>
        </p:spPr>
      </p:pic>
    </p:spTree>
    <p:extLst>
      <p:ext uri="{BB962C8B-B14F-4D97-AF65-F5344CB8AC3E}">
        <p14:creationId xmlns:p14="http://schemas.microsoft.com/office/powerpoint/2010/main" val="53598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7500" lnSpcReduction="20000"/>
          </a:bodyPr>
          <a:lstStyle/>
          <a:p>
            <a:r>
              <a:rPr lang="tr-TR" b="1" dirty="0"/>
              <a:t>İ</a:t>
            </a:r>
            <a:r>
              <a:rPr lang="tr-TR" b="1" dirty="0" smtClean="0"/>
              <a:t>l </a:t>
            </a:r>
            <a:r>
              <a:rPr lang="tr-TR" b="1" dirty="0"/>
              <a:t>Afet Planında Sağlık </a:t>
            </a:r>
            <a:r>
              <a:rPr lang="tr-TR" b="1" dirty="0" smtClean="0"/>
              <a:t>Yönetimi</a:t>
            </a:r>
          </a:p>
          <a:p>
            <a:pPr marL="0" indent="0">
              <a:buNone/>
            </a:pPr>
            <a:r>
              <a:rPr lang="tr-TR" dirty="0" smtClean="0">
                <a:latin typeface="Calibri" panose="020F0502020204030204" pitchFamily="34" charset="0"/>
              </a:rPr>
              <a:t>İlk </a:t>
            </a:r>
            <a:r>
              <a:rPr lang="tr-TR" dirty="0">
                <a:latin typeface="Calibri" panose="020F0502020204030204" pitchFamily="34" charset="0"/>
              </a:rPr>
              <a:t>yardım ve sağlık hizmetleri grubu, hizmet alanları bakımından dört </a:t>
            </a:r>
            <a:r>
              <a:rPr lang="tr-TR" dirty="0" err="1" smtClean="0">
                <a:latin typeface="Calibri" panose="020F0502020204030204" pitchFamily="34" charset="0"/>
              </a:rPr>
              <a:t>servisea</a:t>
            </a:r>
            <a:r>
              <a:rPr lang="tr-TR" dirty="0" smtClean="0">
                <a:latin typeface="Calibri" panose="020F0502020204030204" pitchFamily="34" charset="0"/>
              </a:rPr>
              <a:t> </a:t>
            </a:r>
            <a:r>
              <a:rPr lang="tr-TR" dirty="0" err="1" smtClean="0">
                <a:latin typeface="Calibri" panose="020F0502020204030204" pitchFamily="34" charset="0"/>
              </a:rPr>
              <a:t>yrılmıştır</a:t>
            </a:r>
            <a:r>
              <a:rPr lang="tr-TR" dirty="0">
                <a:latin typeface="Calibri" panose="020F0502020204030204" pitchFamily="34" charset="0"/>
              </a:rPr>
              <a:t>.</a:t>
            </a:r>
          </a:p>
          <a:p>
            <a:pPr marL="0" indent="0">
              <a:buNone/>
            </a:pPr>
            <a:r>
              <a:rPr lang="tr-TR" b="1" u="sng" dirty="0">
                <a:latin typeface="Calibri" panose="020F0502020204030204" pitchFamily="34" charset="0"/>
              </a:rPr>
              <a:t> </a:t>
            </a:r>
            <a:r>
              <a:rPr lang="tr-TR" b="1" u="sng" dirty="0" smtClean="0">
                <a:latin typeface="Calibri" panose="020F0502020204030204" pitchFamily="34" charset="0"/>
              </a:rPr>
              <a:t>İlk </a:t>
            </a:r>
            <a:r>
              <a:rPr lang="tr-TR" b="1" u="sng" dirty="0">
                <a:latin typeface="Calibri" panose="020F0502020204030204" pitchFamily="34" charset="0"/>
              </a:rPr>
              <a:t>yardım ve ambulans servisi: </a:t>
            </a:r>
            <a:r>
              <a:rPr lang="tr-TR" dirty="0">
                <a:latin typeface="Calibri" panose="020F0502020204030204" pitchFamily="34" charset="0"/>
              </a:rPr>
              <a:t>Görevleri ve koordinasyonu acil </a:t>
            </a:r>
            <a:r>
              <a:rPr lang="tr-TR" dirty="0" smtClean="0">
                <a:latin typeface="Calibri" panose="020F0502020204030204" pitchFamily="34" charset="0"/>
              </a:rPr>
              <a:t>sağlık hizmetleri şubesi </a:t>
            </a:r>
            <a:r>
              <a:rPr lang="tr-TR" dirty="0">
                <a:latin typeface="Calibri" panose="020F0502020204030204" pitchFamily="34" charset="0"/>
              </a:rPr>
              <a:t>tarafından yürütülür. </a:t>
            </a:r>
            <a:r>
              <a:rPr lang="tr-TR" dirty="0" smtClean="0">
                <a:latin typeface="Calibri" panose="020F0502020204030204" pitchFamily="34" charset="0"/>
              </a:rPr>
              <a:t>Başkanı</a:t>
            </a:r>
            <a:r>
              <a:rPr lang="tr-TR" dirty="0">
                <a:latin typeface="Calibri" panose="020F0502020204030204" pitchFamily="34" charset="0"/>
              </a:rPr>
              <a:t>, </a:t>
            </a:r>
            <a:r>
              <a:rPr lang="tr-TR" dirty="0" smtClean="0">
                <a:latin typeface="Calibri" panose="020F0502020204030204" pitchFamily="34" charset="0"/>
              </a:rPr>
              <a:t>şubeden </a:t>
            </a:r>
            <a:r>
              <a:rPr lang="tr-TR" dirty="0">
                <a:latin typeface="Calibri" panose="020F0502020204030204" pitchFamily="34" charset="0"/>
              </a:rPr>
              <a:t>sorumlu sağlık </a:t>
            </a:r>
            <a:r>
              <a:rPr lang="tr-TR" dirty="0" smtClean="0">
                <a:latin typeface="Calibri" panose="020F0502020204030204" pitchFamily="34" charset="0"/>
              </a:rPr>
              <a:t>müdür yardımcısıdır</a:t>
            </a:r>
            <a:r>
              <a:rPr lang="tr-TR" dirty="0">
                <a:latin typeface="Calibri" panose="020F0502020204030204" pitchFamily="34" charset="0"/>
              </a:rPr>
              <a:t>. Görev alan kurumlar; il sağlık müdürlüğü, </a:t>
            </a:r>
            <a:r>
              <a:rPr lang="tr-TR" dirty="0" smtClean="0">
                <a:latin typeface="Calibri" panose="020F0502020204030204" pitchFamily="34" charset="0"/>
              </a:rPr>
              <a:t>büyükşehir </a:t>
            </a:r>
            <a:r>
              <a:rPr lang="tr-TR" dirty="0">
                <a:latin typeface="Calibri" panose="020F0502020204030204" pitchFamily="34" charset="0"/>
              </a:rPr>
              <a:t>ve </a:t>
            </a:r>
            <a:r>
              <a:rPr lang="tr-TR" dirty="0" smtClean="0">
                <a:latin typeface="Calibri" panose="020F0502020204030204" pitchFamily="34" charset="0"/>
              </a:rPr>
              <a:t>ilçe başkanlıkları</a:t>
            </a:r>
            <a:r>
              <a:rPr lang="tr-TR" dirty="0">
                <a:latin typeface="Calibri" panose="020F0502020204030204" pitchFamily="34" charset="0"/>
              </a:rPr>
              <a:t>, il sivil savunma müdürlüğü, Kızılay, diğer sağlık </a:t>
            </a:r>
            <a:r>
              <a:rPr lang="tr-TR" dirty="0" smtClean="0">
                <a:latin typeface="Calibri" panose="020F0502020204030204" pitchFamily="34" charset="0"/>
              </a:rPr>
              <a:t>kuruluşları ve ilk </a:t>
            </a:r>
            <a:r>
              <a:rPr lang="tr-TR" dirty="0">
                <a:latin typeface="Calibri" panose="020F0502020204030204" pitchFamily="34" charset="0"/>
              </a:rPr>
              <a:t>yardım ve ambulans ekipleridir</a:t>
            </a:r>
            <a:r>
              <a:rPr lang="tr-TR" dirty="0" smtClean="0">
                <a:latin typeface="Calibri" panose="020F0502020204030204" pitchFamily="34" charset="0"/>
              </a:rPr>
              <a:t>.</a:t>
            </a:r>
          </a:p>
          <a:p>
            <a:pPr marL="0" indent="0">
              <a:buNone/>
            </a:pPr>
            <a:r>
              <a:rPr lang="tr-TR" dirty="0"/>
              <a:t> </a:t>
            </a:r>
            <a:r>
              <a:rPr lang="tr-TR" b="1" dirty="0"/>
              <a:t>Hastane servisi</a:t>
            </a:r>
            <a:r>
              <a:rPr lang="tr-TR" b="1" dirty="0" smtClean="0"/>
              <a:t>:</a:t>
            </a:r>
          </a:p>
          <a:p>
            <a:pPr marL="0" indent="0">
              <a:buNone/>
            </a:pPr>
            <a:r>
              <a:rPr lang="tr-TR" dirty="0"/>
              <a:t> </a:t>
            </a:r>
            <a:r>
              <a:rPr lang="tr-TR" b="1" dirty="0"/>
              <a:t>Temel sağlık hizmetleri servisi</a:t>
            </a:r>
            <a:r>
              <a:rPr lang="tr-TR" b="1" dirty="0" smtClean="0"/>
              <a:t>:</a:t>
            </a:r>
          </a:p>
          <a:p>
            <a:pPr marL="0" indent="0">
              <a:buNone/>
            </a:pPr>
            <a:r>
              <a:rPr lang="tr-TR" dirty="0"/>
              <a:t> </a:t>
            </a:r>
            <a:r>
              <a:rPr lang="tr-TR" b="1" dirty="0"/>
              <a:t>Ölüleri tespit ve gömme servisi</a:t>
            </a:r>
            <a:r>
              <a:rPr lang="tr-TR" dirty="0"/>
              <a:t>:</a:t>
            </a:r>
            <a:endParaRPr lang="tr-TR" dirty="0">
              <a:latin typeface="Calibri" panose="020F0502020204030204" pitchFamily="34" charset="0"/>
            </a:endParaRPr>
          </a:p>
        </p:txBody>
      </p:sp>
    </p:spTree>
    <p:extLst>
      <p:ext uri="{BB962C8B-B14F-4D97-AF65-F5344CB8AC3E}">
        <p14:creationId xmlns:p14="http://schemas.microsoft.com/office/powerpoint/2010/main" val="3473217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27006" y="253841"/>
            <a:ext cx="8365420" cy="5407407"/>
          </a:xfrm>
          <a:prstGeom prst="rect">
            <a:avLst/>
          </a:prstGeom>
        </p:spPr>
      </p:pic>
    </p:spTree>
    <p:extLst>
      <p:ext uri="{BB962C8B-B14F-4D97-AF65-F5344CB8AC3E}">
        <p14:creationId xmlns:p14="http://schemas.microsoft.com/office/powerpoint/2010/main" val="246013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670CE-5267-0898-7A32-E8B454D02E7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DBF35A2-5922-D360-33AA-DFCE5F93A37D}"/>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Geçen Ders Hakkında Özet Bilgiler</a:t>
            </a:r>
          </a:p>
        </p:txBody>
      </p:sp>
      <p:sp>
        <p:nvSpPr>
          <p:cNvPr id="3" name="İçerik Yer Tutucusu 2">
            <a:extLst>
              <a:ext uri="{FF2B5EF4-FFF2-40B4-BE49-F238E27FC236}">
                <a16:creationId xmlns:a16="http://schemas.microsoft.com/office/drawing/2014/main" id="{519F7FB5-C9B0-53F1-312E-BFBB73868FC9}"/>
              </a:ext>
            </a:extLst>
          </p:cNvPr>
          <p:cNvSpPr>
            <a:spLocks noGrp="1"/>
          </p:cNvSpPr>
          <p:nvPr>
            <p:ph idx="1"/>
          </p:nvPr>
        </p:nvSpPr>
        <p:spPr>
          <a:xfrm>
            <a:off x="457200" y="1600201"/>
            <a:ext cx="8229600" cy="4277072"/>
          </a:xfrm>
          <a:ln>
            <a:solidFill>
              <a:srgbClr val="C00000"/>
            </a:solidFill>
          </a:ln>
        </p:spPr>
        <p:txBody>
          <a:bodyPr/>
          <a:lstStyle/>
          <a:p>
            <a:pPr algn="just"/>
            <a:r>
              <a:rPr lang="tr-TR" sz="2400" dirty="0">
                <a:latin typeface="Times New Roman" panose="02020603050405020304" pitchFamily="18" charset="0"/>
                <a:cs typeface="Times New Roman" panose="02020603050405020304" pitchFamily="18" charset="0"/>
              </a:rPr>
              <a:t>Afet Tanımı</a:t>
            </a:r>
          </a:p>
          <a:p>
            <a:pPr algn="just"/>
            <a:r>
              <a:rPr lang="tr-TR" sz="2400" dirty="0">
                <a:latin typeface="Times New Roman" panose="02020603050405020304" pitchFamily="18" charset="0"/>
                <a:cs typeface="Times New Roman" panose="02020603050405020304" pitchFamily="18" charset="0"/>
              </a:rPr>
              <a:t>Afetin Büyüklüğünü Etkileyen Faktörler</a:t>
            </a:r>
          </a:p>
          <a:p>
            <a:pPr algn="just"/>
            <a:r>
              <a:rPr lang="tr-TR" sz="2400" dirty="0">
                <a:latin typeface="Times New Roman" panose="02020603050405020304" pitchFamily="18" charset="0"/>
                <a:cs typeface="Times New Roman" panose="02020603050405020304" pitchFamily="18" charset="0"/>
              </a:rPr>
              <a:t>Afetlerin Sınıflandırılması</a:t>
            </a:r>
          </a:p>
          <a:p>
            <a:pPr algn="just"/>
            <a:r>
              <a:rPr lang="es-ES" sz="2400" dirty="0">
                <a:latin typeface="Times New Roman" panose="02020603050405020304" pitchFamily="18" charset="0"/>
                <a:cs typeface="Times New Roman" panose="02020603050405020304" pitchFamily="18" charset="0"/>
              </a:rPr>
              <a:t>Dünyada-Türkiye’de Doğal Afetler ve Önemi</a:t>
            </a:r>
            <a:endParaRPr lang="tr-TR" sz="2400" dirty="0">
              <a:latin typeface="Times New Roman" panose="02020603050405020304" pitchFamily="18" charset="0"/>
              <a:cs typeface="Times New Roman" panose="02020603050405020304" pitchFamily="18" charset="0"/>
            </a:endParaRPr>
          </a:p>
          <a:p>
            <a:endParaRPr lang="tr-TR" sz="2400" dirty="0" smtClean="0">
              <a:latin typeface="Times New Roman" panose="02020603050405020304" pitchFamily="18" charset="0"/>
              <a:cs typeface="Times New Roman" panose="02020603050405020304" pitchFamily="18" charset="0"/>
            </a:endParaRPr>
          </a:p>
          <a:p>
            <a:endParaRPr lang="tr-TR"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09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pPr marL="0" indent="0">
              <a:buNone/>
            </a:pPr>
            <a:r>
              <a:rPr lang="tr-TR" b="1" u="sng" dirty="0">
                <a:solidFill>
                  <a:srgbClr val="FF0000"/>
                </a:solidFill>
              </a:rPr>
              <a:t>İ</a:t>
            </a:r>
            <a:r>
              <a:rPr lang="tr-TR" b="1" u="sng" dirty="0" smtClean="0">
                <a:solidFill>
                  <a:srgbClr val="FF0000"/>
                </a:solidFill>
              </a:rPr>
              <a:t>lk </a:t>
            </a:r>
            <a:r>
              <a:rPr lang="tr-TR" b="1" u="sng" dirty="0">
                <a:solidFill>
                  <a:srgbClr val="FF0000"/>
                </a:solidFill>
              </a:rPr>
              <a:t>yardım ve sağlık hizmetleri grubunun afetlerdeki görevleri;</a:t>
            </a:r>
          </a:p>
          <a:p>
            <a:r>
              <a:rPr lang="tr-TR" dirty="0" smtClean="0"/>
              <a:t>Hafif </a:t>
            </a:r>
            <a:r>
              <a:rPr lang="tr-TR" dirty="0"/>
              <a:t>yaralılar ve hastalar için afet bölgesinde ilk tıbbi önlemleri alır.</a:t>
            </a:r>
          </a:p>
          <a:p>
            <a:r>
              <a:rPr lang="tr-TR" dirty="0" smtClean="0"/>
              <a:t>Tedavisi </a:t>
            </a:r>
            <a:r>
              <a:rPr lang="tr-TR" dirty="0"/>
              <a:t>gereken hastaların ve yaralıların hastaneye gönderilmesini sağlar.</a:t>
            </a:r>
          </a:p>
          <a:p>
            <a:r>
              <a:rPr lang="tr-TR" dirty="0" smtClean="0"/>
              <a:t>Sabit </a:t>
            </a:r>
            <a:r>
              <a:rPr lang="tr-TR" dirty="0"/>
              <a:t>ve seyyar yataklı tedavi kurumlarında yatak kapasitelerini artırıcı </a:t>
            </a:r>
            <a:r>
              <a:rPr lang="tr-TR" dirty="0" smtClean="0"/>
              <a:t>ve tedavi </a:t>
            </a:r>
            <a:r>
              <a:rPr lang="tr-TR" dirty="0"/>
              <a:t>hizmetlerini hızlandırıcı önlemleri alır.</a:t>
            </a:r>
          </a:p>
          <a:p>
            <a:r>
              <a:rPr lang="tr-TR" dirty="0" smtClean="0"/>
              <a:t>Çevre </a:t>
            </a:r>
            <a:r>
              <a:rPr lang="tr-TR" dirty="0"/>
              <a:t>sağlı için gerekli </a:t>
            </a:r>
            <a:r>
              <a:rPr lang="tr-TR" dirty="0" smtClean="0"/>
              <a:t>çalışmaları </a:t>
            </a:r>
            <a:r>
              <a:rPr lang="tr-TR" dirty="0"/>
              <a:t>yapar.</a:t>
            </a:r>
          </a:p>
          <a:p>
            <a:r>
              <a:rPr lang="tr-TR" dirty="0" smtClean="0"/>
              <a:t>Bulaşıcı </a:t>
            </a:r>
            <a:r>
              <a:rPr lang="tr-TR" dirty="0"/>
              <a:t>hastalıklara </a:t>
            </a:r>
            <a:r>
              <a:rPr lang="tr-TR" dirty="0" smtClean="0"/>
              <a:t>karşı </a:t>
            </a:r>
            <a:r>
              <a:rPr lang="tr-TR" dirty="0"/>
              <a:t>gerekli önlemleri alır.</a:t>
            </a:r>
          </a:p>
          <a:p>
            <a:r>
              <a:rPr lang="tr-TR" dirty="0" smtClean="0"/>
              <a:t>Aşı</a:t>
            </a:r>
            <a:r>
              <a:rPr lang="tr-TR" dirty="0"/>
              <a:t>, ilaç ve gerekli olan diğer tıbbi malzemelerin teminini sağlar.</a:t>
            </a:r>
          </a:p>
          <a:p>
            <a:r>
              <a:rPr lang="tr-TR" dirty="0" smtClean="0"/>
              <a:t>Ölülerin </a:t>
            </a:r>
            <a:r>
              <a:rPr lang="tr-TR" dirty="0"/>
              <a:t>kimliklerini tespit eder.</a:t>
            </a:r>
          </a:p>
          <a:p>
            <a:r>
              <a:rPr lang="tr-TR" dirty="0" smtClean="0"/>
              <a:t>Ölülerin </a:t>
            </a:r>
            <a:r>
              <a:rPr lang="tr-TR" dirty="0"/>
              <a:t>gömülmesi ile ilgili dini, idari ve fiili </a:t>
            </a:r>
            <a:r>
              <a:rPr lang="tr-TR" dirty="0" smtClean="0"/>
              <a:t>işlemleri </a:t>
            </a:r>
            <a:r>
              <a:rPr lang="tr-TR" dirty="0"/>
              <a:t>yapar.</a:t>
            </a:r>
            <a:endParaRPr lang="tr-TR" dirty="0">
              <a:latin typeface="Calibri" panose="020F0502020204030204" pitchFamily="34" charset="0"/>
            </a:endParaRPr>
          </a:p>
        </p:txBody>
      </p:sp>
    </p:spTree>
    <p:extLst>
      <p:ext uri="{BB962C8B-B14F-4D97-AF65-F5344CB8AC3E}">
        <p14:creationId xmlns:p14="http://schemas.microsoft.com/office/powerpoint/2010/main" val="133699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95536" y="30777"/>
            <a:ext cx="8568952" cy="5846495"/>
          </a:xfrm>
          <a:prstGeom prst="rect">
            <a:avLst/>
          </a:prstGeom>
        </p:spPr>
      </p:pic>
    </p:spTree>
    <p:extLst>
      <p:ext uri="{BB962C8B-B14F-4D97-AF65-F5344CB8AC3E}">
        <p14:creationId xmlns:p14="http://schemas.microsoft.com/office/powerpoint/2010/main" val="163341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9512" y="188640"/>
            <a:ext cx="8280920" cy="5666419"/>
          </a:xfrm>
          <a:prstGeom prst="rect">
            <a:avLst/>
          </a:prstGeom>
        </p:spPr>
      </p:pic>
    </p:spTree>
    <p:extLst>
      <p:ext uri="{BB962C8B-B14F-4D97-AF65-F5344CB8AC3E}">
        <p14:creationId xmlns:p14="http://schemas.microsoft.com/office/powerpoint/2010/main" val="10499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92500" lnSpcReduction="20000"/>
          </a:bodyPr>
          <a:lstStyle/>
          <a:p>
            <a:pPr marL="0" indent="0">
              <a:buNone/>
            </a:pPr>
            <a:r>
              <a:rPr lang="tr-TR" sz="2400" dirty="0" smtClean="0"/>
              <a:t>ACİL </a:t>
            </a:r>
            <a:r>
              <a:rPr lang="tr-TR" sz="2400" dirty="0"/>
              <a:t>SAĞLIK </a:t>
            </a:r>
            <a:r>
              <a:rPr lang="tr-TR" sz="2400" dirty="0" smtClean="0"/>
              <a:t>HİZMETLERİNDE OLAĞAN DIŞI </a:t>
            </a:r>
            <a:r>
              <a:rPr lang="tr-TR" sz="2400" dirty="0"/>
              <a:t>DURUM </a:t>
            </a:r>
            <a:r>
              <a:rPr lang="tr-TR" sz="2400" dirty="0" smtClean="0"/>
              <a:t>ORGANİZASYONU</a:t>
            </a:r>
          </a:p>
          <a:p>
            <a:r>
              <a:rPr lang="tr-TR" dirty="0"/>
              <a:t>Olağan </a:t>
            </a:r>
            <a:r>
              <a:rPr lang="tr-TR" dirty="0" smtClean="0"/>
              <a:t>dışı </a:t>
            </a:r>
            <a:r>
              <a:rPr lang="tr-TR" dirty="0"/>
              <a:t>durum; rutin sağlık hizmetlerinin yetersiz kaldığı, ek özel </a:t>
            </a:r>
            <a:r>
              <a:rPr lang="tr-TR" dirty="0" smtClean="0"/>
              <a:t>uygulamalara gereksinim </a:t>
            </a:r>
            <a:r>
              <a:rPr lang="tr-TR" dirty="0"/>
              <a:t>duyulan tüm durumlardır</a:t>
            </a:r>
            <a:r>
              <a:rPr lang="tr-TR" dirty="0" smtClean="0"/>
              <a:t>.</a:t>
            </a:r>
          </a:p>
          <a:p>
            <a:pPr marL="0" indent="0">
              <a:buNone/>
            </a:pPr>
            <a:r>
              <a:rPr lang="tr-TR" b="1" dirty="0"/>
              <a:t>Acil sağlık hizmetlerinde olağan </a:t>
            </a:r>
            <a:r>
              <a:rPr lang="tr-TR" b="1" dirty="0" smtClean="0"/>
              <a:t>dışı </a:t>
            </a:r>
            <a:r>
              <a:rPr lang="tr-TR" b="1" dirty="0"/>
              <a:t>durum değerlendirme ölçütleri:</a:t>
            </a:r>
          </a:p>
          <a:p>
            <a:pPr marL="0" indent="0">
              <a:buNone/>
            </a:pPr>
            <a:r>
              <a:rPr lang="tr-TR" dirty="0"/>
              <a:t> Vaka sayısı</a:t>
            </a:r>
          </a:p>
          <a:p>
            <a:pPr marL="0" indent="0">
              <a:buNone/>
            </a:pPr>
            <a:r>
              <a:rPr lang="tr-TR" dirty="0"/>
              <a:t> Olay türü</a:t>
            </a:r>
          </a:p>
          <a:p>
            <a:pPr marL="0" indent="0">
              <a:buNone/>
            </a:pPr>
            <a:r>
              <a:rPr lang="tr-TR" dirty="0"/>
              <a:t> Olayın ş</a:t>
            </a:r>
            <a:r>
              <a:rPr lang="tr-TR" dirty="0" smtClean="0"/>
              <a:t>iddeti</a:t>
            </a:r>
            <a:endParaRPr lang="tr-TR" dirty="0"/>
          </a:p>
          <a:p>
            <a:pPr marL="0" indent="0">
              <a:buNone/>
            </a:pPr>
            <a:r>
              <a:rPr lang="tr-TR" dirty="0"/>
              <a:t> Risk analizi</a:t>
            </a:r>
            <a:endParaRPr lang="tr-TR" sz="2400" dirty="0" smtClean="0"/>
          </a:p>
          <a:p>
            <a:pPr marL="0" indent="0">
              <a:buNone/>
            </a:pPr>
            <a:endParaRPr lang="tr-TR" sz="2400" dirty="0">
              <a:latin typeface="Calibri" panose="020F0502020204030204" pitchFamily="34" charset="0"/>
            </a:endParaRPr>
          </a:p>
        </p:txBody>
      </p:sp>
    </p:spTree>
    <p:extLst>
      <p:ext uri="{BB962C8B-B14F-4D97-AF65-F5344CB8AC3E}">
        <p14:creationId xmlns:p14="http://schemas.microsoft.com/office/powerpoint/2010/main" val="1668698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Autofit/>
          </a:bodyPr>
          <a:lstStyle/>
          <a:p>
            <a:pPr marL="0" indent="0">
              <a:buNone/>
            </a:pPr>
            <a:r>
              <a:rPr lang="tr-TR" sz="1800" b="1" dirty="0"/>
              <a:t>Olayın Komuta Edilmesi</a:t>
            </a:r>
          </a:p>
          <a:p>
            <a:pPr marL="0" indent="0">
              <a:buNone/>
            </a:pPr>
            <a:r>
              <a:rPr lang="tr-TR" sz="1800" dirty="0"/>
              <a:t>Olay yeri komutasında, tüm bu olayların </a:t>
            </a:r>
            <a:r>
              <a:rPr lang="tr-TR" sz="1800" dirty="0" smtClean="0"/>
              <a:t>gerçekleştirilmesi </a:t>
            </a:r>
            <a:r>
              <a:rPr lang="tr-TR" sz="1800" dirty="0"/>
              <a:t>sırasında komuta </a:t>
            </a:r>
            <a:r>
              <a:rPr lang="tr-TR" sz="1800" dirty="0" smtClean="0"/>
              <a:t>kontrol merkezi danışman </a:t>
            </a:r>
            <a:r>
              <a:rPr lang="tr-TR" sz="1800" dirty="0"/>
              <a:t>hekimi ve sahadaki </a:t>
            </a:r>
            <a:r>
              <a:rPr lang="tr-TR" sz="1800" b="1" dirty="0"/>
              <a:t>olay yeri yöneticisi </a:t>
            </a:r>
            <a:r>
              <a:rPr lang="tr-TR" sz="1800" dirty="0"/>
              <a:t>sürekli olarak birbirleri ile </a:t>
            </a:r>
            <a:r>
              <a:rPr lang="tr-TR" sz="1800" dirty="0" smtClean="0"/>
              <a:t>telsiz bağlantısı </a:t>
            </a:r>
            <a:r>
              <a:rPr lang="tr-TR" sz="1800" dirty="0"/>
              <a:t>üzerinden </a:t>
            </a:r>
            <a:r>
              <a:rPr lang="tr-TR" sz="1800" dirty="0" smtClean="0"/>
              <a:t>haberleşirler</a:t>
            </a:r>
            <a:r>
              <a:rPr lang="tr-TR" sz="1800" dirty="0"/>
              <a:t>. Böylece gereksinim duyulan destek hizmetlerini </a:t>
            </a:r>
            <a:r>
              <a:rPr lang="tr-TR" sz="1800" dirty="0" smtClean="0"/>
              <a:t>organize </a:t>
            </a:r>
            <a:r>
              <a:rPr lang="it-IT" sz="1800" dirty="0" smtClean="0"/>
              <a:t>koordine </a:t>
            </a:r>
            <a:r>
              <a:rPr lang="it-IT" sz="1800" dirty="0"/>
              <a:t>ederler. Olayın komuta edilmesindeki </a:t>
            </a:r>
            <a:r>
              <a:rPr lang="it-IT" sz="1800" dirty="0" smtClean="0"/>
              <a:t>a</a:t>
            </a:r>
            <a:r>
              <a:rPr lang="tr-TR" sz="1800" dirty="0" smtClean="0"/>
              <a:t>ş</a:t>
            </a:r>
            <a:r>
              <a:rPr lang="it-IT" sz="1800" dirty="0" smtClean="0"/>
              <a:t>amalar</a:t>
            </a:r>
            <a:r>
              <a:rPr lang="it-IT" sz="1800" dirty="0"/>
              <a:t>:</a:t>
            </a:r>
          </a:p>
          <a:p>
            <a:r>
              <a:rPr lang="tr-TR" sz="1800" dirty="0" smtClean="0"/>
              <a:t>Olayın </a:t>
            </a:r>
            <a:r>
              <a:rPr lang="tr-TR" sz="1800" dirty="0"/>
              <a:t>kayıt </a:t>
            </a:r>
            <a:r>
              <a:rPr lang="tr-TR" sz="1800" dirty="0" smtClean="0"/>
              <a:t>işlemleri </a:t>
            </a:r>
            <a:r>
              <a:rPr lang="tr-TR" sz="1800" dirty="0"/>
              <a:t>en </a:t>
            </a:r>
            <a:r>
              <a:rPr lang="tr-TR" sz="1800" dirty="0" smtClean="0"/>
              <a:t>başından </a:t>
            </a:r>
            <a:r>
              <a:rPr lang="tr-TR" sz="1800" dirty="0"/>
              <a:t>itibaren merkezde yapılır. Bildirilen </a:t>
            </a:r>
            <a:r>
              <a:rPr lang="tr-TR" sz="1800" dirty="0" smtClean="0"/>
              <a:t>vakalar ölü </a:t>
            </a:r>
            <a:r>
              <a:rPr lang="tr-TR" sz="1800" dirty="0"/>
              <a:t>ya da yaralı olsun merkez tarafından kayıt altına alınır.</a:t>
            </a:r>
          </a:p>
          <a:p>
            <a:r>
              <a:rPr lang="tr-TR" sz="1800" dirty="0" smtClean="0"/>
              <a:t>Vakalar </a:t>
            </a:r>
            <a:r>
              <a:rPr lang="tr-TR" sz="1800" dirty="0"/>
              <a:t>için uygun hastaneler ile bağlantı kurularak hazırlıklı olmaları sağlanır.</a:t>
            </a:r>
          </a:p>
          <a:p>
            <a:r>
              <a:rPr lang="tr-TR" sz="1800" dirty="0" smtClean="0"/>
              <a:t>Gerektiği </a:t>
            </a:r>
            <a:r>
              <a:rPr lang="tr-TR" sz="1800" dirty="0"/>
              <a:t>durumlarda uygun hastanelerin afetzedelere </a:t>
            </a:r>
            <a:r>
              <a:rPr lang="tr-TR" sz="1800" dirty="0" smtClean="0"/>
              <a:t>hazırlanmasının sağlanması </a:t>
            </a:r>
            <a:r>
              <a:rPr lang="tr-TR" sz="1800" dirty="0"/>
              <a:t>için </a:t>
            </a:r>
            <a:r>
              <a:rPr lang="tr-TR" sz="1800" dirty="0" smtClean="0"/>
              <a:t>başka </a:t>
            </a:r>
            <a:r>
              <a:rPr lang="tr-TR" sz="1800" dirty="0"/>
              <a:t>hastanelere tahliye </a:t>
            </a:r>
            <a:r>
              <a:rPr lang="tr-TR" sz="1800" dirty="0" smtClean="0"/>
              <a:t>işlemleri </a:t>
            </a:r>
            <a:r>
              <a:rPr lang="tr-TR" sz="1800" dirty="0"/>
              <a:t>yapılarak hastane </a:t>
            </a:r>
            <a:r>
              <a:rPr lang="tr-TR" sz="1800" dirty="0" smtClean="0"/>
              <a:t>boşaltılır.</a:t>
            </a:r>
            <a:endParaRPr lang="tr-TR" sz="1800" dirty="0"/>
          </a:p>
          <a:p>
            <a:r>
              <a:rPr lang="tr-TR" sz="1800" dirty="0" smtClean="0"/>
              <a:t>Gerektiğinde </a:t>
            </a:r>
            <a:r>
              <a:rPr lang="tr-TR" sz="1800" dirty="0"/>
              <a:t>bu hastanelere destek ekiplerin </a:t>
            </a:r>
            <a:r>
              <a:rPr lang="tr-TR" sz="1800" dirty="0" smtClean="0"/>
              <a:t>ulaşmasını </a:t>
            </a:r>
            <a:r>
              <a:rPr lang="tr-TR" sz="1800" dirty="0"/>
              <a:t>sağlamak amacı </a:t>
            </a:r>
            <a:r>
              <a:rPr lang="tr-TR" sz="1800" dirty="0" smtClean="0"/>
              <a:t>ile gerekli </a:t>
            </a:r>
            <a:r>
              <a:rPr lang="tr-TR" sz="1800" dirty="0"/>
              <a:t>organizasyonlar yapılır.</a:t>
            </a:r>
          </a:p>
          <a:p>
            <a:r>
              <a:rPr lang="tr-TR" sz="1800" dirty="0" smtClean="0"/>
              <a:t>Olay </a:t>
            </a:r>
            <a:r>
              <a:rPr lang="tr-TR" sz="1800" dirty="0"/>
              <a:t>yeri kontrol altına alınarak riskler ortadan kaldırılır. Hastaneler ve </a:t>
            </a:r>
            <a:r>
              <a:rPr lang="tr-TR" sz="1800" dirty="0" smtClean="0"/>
              <a:t>ilgili birimlerden </a:t>
            </a:r>
            <a:r>
              <a:rPr lang="tr-TR" sz="1800" dirty="0"/>
              <a:t>sonuçlar alınarak olayın durum raporu hazırlanır.</a:t>
            </a:r>
            <a:endParaRPr lang="tr-TR" sz="1800" dirty="0">
              <a:latin typeface="Calibri" panose="020F0502020204030204" pitchFamily="34" charset="0"/>
            </a:endParaRPr>
          </a:p>
        </p:txBody>
      </p:sp>
    </p:spTree>
    <p:extLst>
      <p:ext uri="{BB962C8B-B14F-4D97-AF65-F5344CB8AC3E}">
        <p14:creationId xmlns:p14="http://schemas.microsoft.com/office/powerpoint/2010/main" val="53351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1520" y="0"/>
            <a:ext cx="8118554" cy="5877272"/>
          </a:xfrm>
          <a:prstGeom prst="rect">
            <a:avLst/>
          </a:prstGeom>
        </p:spPr>
      </p:pic>
    </p:spTree>
    <p:extLst>
      <p:ext uri="{BB962C8B-B14F-4D97-AF65-F5344CB8AC3E}">
        <p14:creationId xmlns:p14="http://schemas.microsoft.com/office/powerpoint/2010/main" val="3277773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r>
              <a:rPr lang="tr-TR" b="1" dirty="0"/>
              <a:t>Olağan </a:t>
            </a:r>
            <a:r>
              <a:rPr lang="tr-TR" b="1" dirty="0" smtClean="0"/>
              <a:t>Dışı </a:t>
            </a:r>
            <a:r>
              <a:rPr lang="tr-TR" b="1" dirty="0"/>
              <a:t>Durum Yönetimi </a:t>
            </a:r>
            <a:r>
              <a:rPr lang="tr-TR" b="1" dirty="0" smtClean="0"/>
              <a:t>Aşamaları</a:t>
            </a:r>
            <a:endParaRPr lang="tr-TR" b="1" dirty="0"/>
          </a:p>
          <a:p>
            <a:pPr marL="0" indent="0">
              <a:buNone/>
            </a:pPr>
            <a:r>
              <a:rPr lang="tr-TR" dirty="0"/>
              <a:t>Olağan </a:t>
            </a:r>
            <a:r>
              <a:rPr lang="tr-TR" dirty="0" smtClean="0"/>
              <a:t>dışı </a:t>
            </a:r>
            <a:r>
              <a:rPr lang="tr-TR" dirty="0"/>
              <a:t>durum yönetiminin </a:t>
            </a:r>
            <a:r>
              <a:rPr lang="tr-TR" dirty="0" smtClean="0"/>
              <a:t>aşamaları </a:t>
            </a:r>
            <a:r>
              <a:rPr lang="tr-TR" dirty="0"/>
              <a:t>genel olarak dört dönem olarak ele alınır.</a:t>
            </a:r>
          </a:p>
          <a:p>
            <a:pPr marL="0" indent="0">
              <a:buNone/>
            </a:pPr>
            <a:r>
              <a:rPr lang="tr-TR" b="1" dirty="0" smtClean="0"/>
              <a:t>Birinci </a:t>
            </a:r>
            <a:r>
              <a:rPr lang="tr-TR" b="1" dirty="0"/>
              <a:t>dönem: </a:t>
            </a:r>
            <a:r>
              <a:rPr lang="tr-TR" dirty="0"/>
              <a:t>İ</a:t>
            </a:r>
            <a:r>
              <a:rPr lang="tr-TR" dirty="0" smtClean="0"/>
              <a:t>hbarın </a:t>
            </a:r>
            <a:r>
              <a:rPr lang="tr-TR" dirty="0"/>
              <a:t>alınması ile </a:t>
            </a:r>
            <a:r>
              <a:rPr lang="tr-TR" dirty="0" smtClean="0"/>
              <a:t>başlayan </a:t>
            </a:r>
            <a:r>
              <a:rPr lang="tr-TR" dirty="0"/>
              <a:t>dönemdir. Akut dönem olarak </a:t>
            </a:r>
            <a:r>
              <a:rPr lang="tr-TR" dirty="0" smtClean="0"/>
              <a:t>da adlandırılır</a:t>
            </a:r>
            <a:r>
              <a:rPr lang="tr-TR" dirty="0"/>
              <a:t>. Toplum gönüllüleri örgütlenmeleri özellikle bu dönemde </a:t>
            </a:r>
            <a:r>
              <a:rPr lang="tr-TR" dirty="0" smtClean="0"/>
              <a:t>yararlı olur</a:t>
            </a:r>
            <a:r>
              <a:rPr lang="tr-TR" dirty="0"/>
              <a:t>. Bu dönem ortalama 10-15 dakika sürer.</a:t>
            </a:r>
            <a:endParaRPr lang="tr-TR" dirty="0">
              <a:latin typeface="Calibri" panose="020F0502020204030204" pitchFamily="34" charset="0"/>
            </a:endParaRPr>
          </a:p>
        </p:txBody>
      </p:sp>
    </p:spTree>
    <p:extLst>
      <p:ext uri="{BB962C8B-B14F-4D97-AF65-F5344CB8AC3E}">
        <p14:creationId xmlns:p14="http://schemas.microsoft.com/office/powerpoint/2010/main" val="13959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92500"/>
          </a:bodyPr>
          <a:lstStyle/>
          <a:p>
            <a:pPr marL="0" indent="0">
              <a:buNone/>
            </a:pPr>
            <a:r>
              <a:rPr lang="tr-TR" b="1" dirty="0"/>
              <a:t>İ</a:t>
            </a:r>
            <a:r>
              <a:rPr lang="tr-TR" b="1" dirty="0" smtClean="0"/>
              <a:t>kinci </a:t>
            </a:r>
            <a:r>
              <a:rPr lang="tr-TR" b="1" dirty="0"/>
              <a:t>dönem: </a:t>
            </a:r>
            <a:r>
              <a:rPr lang="tr-TR" dirty="0"/>
              <a:t>Sağlık </a:t>
            </a:r>
            <a:r>
              <a:rPr lang="tr-TR" dirty="0" smtClean="0"/>
              <a:t>çalışanları </a:t>
            </a:r>
            <a:r>
              <a:rPr lang="tr-TR" dirty="0"/>
              <a:t>tarafından olay yerinde ve merkezde </a:t>
            </a:r>
            <a:r>
              <a:rPr lang="tr-TR" dirty="0" smtClean="0"/>
              <a:t>durum değerlendirmesi </a:t>
            </a:r>
            <a:r>
              <a:rPr lang="tr-TR" dirty="0"/>
              <a:t>yapılır. Olay yerinde ilk vakaların alınması ile </a:t>
            </a:r>
            <a:r>
              <a:rPr lang="tr-TR" dirty="0" smtClean="0"/>
              <a:t>başlayıp, vakaların </a:t>
            </a:r>
            <a:r>
              <a:rPr lang="tr-TR" dirty="0"/>
              <a:t>yönlendirilen hastanelere nakledilmesine kadar geçen </a:t>
            </a:r>
            <a:r>
              <a:rPr lang="tr-TR" dirty="0" smtClean="0"/>
              <a:t>dönemdir. Gelen </a:t>
            </a:r>
            <a:r>
              <a:rPr lang="tr-TR" dirty="0"/>
              <a:t>ilk profesyonellerin </a:t>
            </a:r>
            <a:r>
              <a:rPr lang="tr-TR" dirty="0" smtClean="0"/>
              <a:t>davranışları </a:t>
            </a:r>
            <a:r>
              <a:rPr lang="tr-TR" dirty="0"/>
              <a:t>belirleyici olmaktadır. Toplumun </a:t>
            </a:r>
            <a:r>
              <a:rPr lang="tr-TR" dirty="0" smtClean="0"/>
              <a:t>ve profesyonellerin </a:t>
            </a:r>
            <a:r>
              <a:rPr lang="tr-TR" dirty="0"/>
              <a:t>bu döneme yönelik özel olarak eğitilmesi gerekmektedir. </a:t>
            </a:r>
            <a:r>
              <a:rPr lang="tr-TR" dirty="0" smtClean="0"/>
              <a:t>Bu dönem yaklaşık </a:t>
            </a:r>
            <a:r>
              <a:rPr lang="tr-TR" dirty="0"/>
              <a:t>olarak 30 dakikada tamamlanır.</a:t>
            </a:r>
            <a:endParaRPr lang="tr-TR" dirty="0">
              <a:latin typeface="Calibri" panose="020F0502020204030204" pitchFamily="34" charset="0"/>
            </a:endParaRPr>
          </a:p>
        </p:txBody>
      </p:sp>
    </p:spTree>
    <p:extLst>
      <p:ext uri="{BB962C8B-B14F-4D97-AF65-F5344CB8AC3E}">
        <p14:creationId xmlns:p14="http://schemas.microsoft.com/office/powerpoint/2010/main" val="3586161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85000" lnSpcReduction="20000"/>
          </a:bodyPr>
          <a:lstStyle/>
          <a:p>
            <a:pPr marL="0" indent="0">
              <a:buNone/>
            </a:pPr>
            <a:r>
              <a:rPr lang="tr-TR" b="1" dirty="0"/>
              <a:t>Üçüncü dönem: </a:t>
            </a:r>
            <a:r>
              <a:rPr lang="tr-TR" dirty="0"/>
              <a:t>Vakaların ilk müdahaleleri olay yerinde tamamlanır. İ</a:t>
            </a:r>
            <a:r>
              <a:rPr lang="tr-TR" dirty="0" smtClean="0"/>
              <a:t>leri tıbbi müdahale </a:t>
            </a:r>
            <a:r>
              <a:rPr lang="tr-TR" dirty="0"/>
              <a:t>ve tedavi gereken vakaların nakillerinin </a:t>
            </a:r>
            <a:r>
              <a:rPr lang="tr-TR" dirty="0" smtClean="0"/>
              <a:t>gerçekleştirilmesi ile tamamlanan </a:t>
            </a:r>
            <a:r>
              <a:rPr lang="tr-TR" dirty="0"/>
              <a:t>dönemdir. Nakil hizmetinde ilk ve ikincil nakil </a:t>
            </a:r>
            <a:r>
              <a:rPr lang="tr-TR" dirty="0" smtClean="0"/>
              <a:t>birlikte planlanmalıdır</a:t>
            </a:r>
            <a:r>
              <a:rPr lang="tr-TR" dirty="0"/>
              <a:t>. Bu dönem, ortalama olarak 60-90 dakika kadar sürer</a:t>
            </a:r>
            <a:r>
              <a:rPr lang="tr-TR" dirty="0" smtClean="0"/>
              <a:t>.</a:t>
            </a:r>
          </a:p>
          <a:p>
            <a:pPr marL="0" indent="0">
              <a:buNone/>
            </a:pPr>
            <a:endParaRPr lang="tr-TR" dirty="0" smtClean="0"/>
          </a:p>
          <a:p>
            <a:pPr marL="0" indent="0">
              <a:buNone/>
            </a:pPr>
            <a:r>
              <a:rPr lang="tr-TR" b="1" dirty="0"/>
              <a:t>Dördüncü dönem: </a:t>
            </a:r>
            <a:r>
              <a:rPr lang="tr-TR" dirty="0"/>
              <a:t>Tüm vaka bilgilerinin toplanması ve olayın </a:t>
            </a:r>
            <a:r>
              <a:rPr lang="tr-TR" dirty="0" smtClean="0"/>
              <a:t>tanımlanması işlemleri </a:t>
            </a:r>
            <a:r>
              <a:rPr lang="tr-TR" dirty="0"/>
              <a:t>yapılır. Olayın ihbar edilmesinden itibaren titizlikle kayıtlar </a:t>
            </a:r>
            <a:r>
              <a:rPr lang="tr-TR" dirty="0" smtClean="0"/>
              <a:t>tutulur. Ara </a:t>
            </a:r>
            <a:r>
              <a:rPr lang="tr-TR" dirty="0"/>
              <a:t>ve sonuç raporları hazırlanır. Bu dönem, ortalama olarak 30-40 </a:t>
            </a:r>
            <a:r>
              <a:rPr lang="tr-TR" dirty="0" smtClean="0"/>
              <a:t>dakika sürer</a:t>
            </a:r>
            <a:r>
              <a:rPr lang="tr-TR" dirty="0"/>
              <a:t>.</a:t>
            </a:r>
            <a:endParaRPr lang="tr-TR" dirty="0">
              <a:latin typeface="Calibri" panose="020F0502020204030204" pitchFamily="34" charset="0"/>
            </a:endParaRPr>
          </a:p>
        </p:txBody>
      </p:sp>
    </p:spTree>
    <p:extLst>
      <p:ext uri="{BB962C8B-B14F-4D97-AF65-F5344CB8AC3E}">
        <p14:creationId xmlns:p14="http://schemas.microsoft.com/office/powerpoint/2010/main" val="702330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pPr marL="0" indent="0">
              <a:buNone/>
            </a:pPr>
            <a:r>
              <a:rPr lang="tr-TR" b="1" dirty="0"/>
              <a:t>Olağan </a:t>
            </a:r>
            <a:r>
              <a:rPr lang="tr-TR" b="1" dirty="0" smtClean="0"/>
              <a:t>Dışı </a:t>
            </a:r>
            <a:r>
              <a:rPr lang="tr-TR" b="1" dirty="0"/>
              <a:t>Durumlarda Rapor ve Kayıtlar</a:t>
            </a:r>
          </a:p>
          <a:p>
            <a:r>
              <a:rPr lang="tr-TR" dirty="0"/>
              <a:t>Olayın ihbar edilmesinden itibaren titizlikle ve hızlı bir ş</a:t>
            </a:r>
            <a:r>
              <a:rPr lang="tr-TR" dirty="0" smtClean="0"/>
              <a:t>ekilde </a:t>
            </a:r>
            <a:r>
              <a:rPr lang="tr-TR" dirty="0"/>
              <a:t>bilgiler, kayıt </a:t>
            </a:r>
            <a:r>
              <a:rPr lang="tr-TR" dirty="0" smtClean="0"/>
              <a:t>altına alınır</a:t>
            </a:r>
            <a:r>
              <a:rPr lang="tr-TR" dirty="0"/>
              <a:t>. Kayıt altına alınan bu bilgiler ara rapor olarak düzenlenir. Olaylardan sonra en geç </a:t>
            </a:r>
            <a:r>
              <a:rPr lang="tr-TR" dirty="0" smtClean="0"/>
              <a:t>iki saat </a:t>
            </a:r>
            <a:r>
              <a:rPr lang="tr-TR" dirty="0"/>
              <a:t>içinde komuta kontrol merkezine rapor hazırlanarak </a:t>
            </a:r>
            <a:r>
              <a:rPr lang="tr-TR" dirty="0" err="1"/>
              <a:t>KKM’ye</a:t>
            </a:r>
            <a:r>
              <a:rPr lang="tr-TR" dirty="0"/>
              <a:t> iletilir.</a:t>
            </a:r>
          </a:p>
          <a:p>
            <a:pPr marL="0" indent="0">
              <a:buNone/>
            </a:pPr>
            <a:r>
              <a:rPr lang="tr-TR" b="1" dirty="0"/>
              <a:t>Afetlerde tutulan kayıtlar;</a:t>
            </a:r>
          </a:p>
          <a:p>
            <a:r>
              <a:rPr lang="tr-TR" dirty="0" smtClean="0"/>
              <a:t>Afet </a:t>
            </a:r>
            <a:r>
              <a:rPr lang="tr-TR" dirty="0"/>
              <a:t>öncesi sağlık kayıtları,</a:t>
            </a:r>
          </a:p>
          <a:p>
            <a:r>
              <a:rPr lang="tr-TR" dirty="0" smtClean="0"/>
              <a:t>Hastane </a:t>
            </a:r>
            <a:r>
              <a:rPr lang="tr-TR" dirty="0"/>
              <a:t>öncesi sağlık kayıtları,</a:t>
            </a:r>
          </a:p>
          <a:p>
            <a:r>
              <a:rPr lang="tr-TR" dirty="0" smtClean="0"/>
              <a:t>Hastane </a:t>
            </a:r>
            <a:r>
              <a:rPr lang="tr-TR" dirty="0"/>
              <a:t>sağlık kayıtları,</a:t>
            </a:r>
          </a:p>
          <a:p>
            <a:r>
              <a:rPr lang="tr-TR" dirty="0" smtClean="0"/>
              <a:t>Afet </a:t>
            </a:r>
            <a:r>
              <a:rPr lang="tr-TR" dirty="0"/>
              <a:t>bölgesi sağlık kayıtları</a:t>
            </a:r>
            <a:r>
              <a:rPr lang="tr-TR" dirty="0" smtClean="0"/>
              <a:t>,</a:t>
            </a:r>
          </a:p>
          <a:p>
            <a:r>
              <a:rPr lang="tr-TR" dirty="0"/>
              <a:t>Ulusal ya da uluslar arası sağlık kayıtları</a:t>
            </a:r>
            <a:r>
              <a:rPr lang="tr-TR" dirty="0" smtClean="0"/>
              <a:t>,</a:t>
            </a:r>
          </a:p>
          <a:p>
            <a:r>
              <a:rPr lang="tr-TR" dirty="0" smtClean="0"/>
              <a:t> </a:t>
            </a:r>
            <a:r>
              <a:rPr lang="tr-TR" dirty="0"/>
              <a:t>Afet ve kriz sırasında ve sonrasındaki kayıtlarıdır.</a:t>
            </a:r>
            <a:endParaRPr lang="tr-TR" dirty="0">
              <a:latin typeface="Calibri" panose="020F0502020204030204" pitchFamily="34" charset="0"/>
            </a:endParaRPr>
          </a:p>
        </p:txBody>
      </p:sp>
    </p:spTree>
    <p:extLst>
      <p:ext uri="{BB962C8B-B14F-4D97-AF65-F5344CB8AC3E}">
        <p14:creationId xmlns:p14="http://schemas.microsoft.com/office/powerpoint/2010/main" val="56682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4C04A-5549-9DEA-ECFD-2FB1690E663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29F6345-2F2C-5693-1DEB-D64A2EC23391}"/>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Dersin Amacı ve İçeriği</a:t>
            </a:r>
          </a:p>
        </p:txBody>
      </p:sp>
      <p:sp>
        <p:nvSpPr>
          <p:cNvPr id="3" name="İçerik Yer Tutucusu 2">
            <a:extLst>
              <a:ext uri="{FF2B5EF4-FFF2-40B4-BE49-F238E27FC236}">
                <a16:creationId xmlns:a16="http://schemas.microsoft.com/office/drawing/2014/main" id="{C26E44F2-F263-6CDC-5C54-F03559803CC3}"/>
              </a:ext>
            </a:extLst>
          </p:cNvPr>
          <p:cNvSpPr>
            <a:spLocks noGrp="1"/>
          </p:cNvSpPr>
          <p:nvPr>
            <p:ph idx="1"/>
          </p:nvPr>
        </p:nvSpPr>
        <p:spPr>
          <a:xfrm>
            <a:off x="457200" y="1600201"/>
            <a:ext cx="8229600" cy="4277072"/>
          </a:xfrm>
          <a:ln>
            <a:solidFill>
              <a:srgbClr val="C00000"/>
            </a:solidFill>
          </a:ln>
        </p:spPr>
        <p:txBody>
          <a:bodyPr/>
          <a:lstStyle/>
          <a:p>
            <a:pPr marL="0" indent="0" algn="just">
              <a:buNone/>
            </a:pPr>
            <a:r>
              <a:rPr lang="tr-TR" sz="2400" b="1" dirty="0">
                <a:latin typeface="Times New Roman" panose="02020603050405020304" pitchFamily="18" charset="0"/>
                <a:cs typeface="Times New Roman" panose="02020603050405020304" pitchFamily="18" charset="0"/>
              </a:rPr>
              <a:t>Amaç</a:t>
            </a:r>
            <a:r>
              <a:rPr lang="tr-TR" sz="2400" b="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Afetlerde </a:t>
            </a:r>
            <a:r>
              <a:rPr lang="tr-TR" sz="2400" dirty="0">
                <a:latin typeface="Times New Roman" panose="02020603050405020304" pitchFamily="18" charset="0"/>
                <a:cs typeface="Times New Roman" panose="02020603050405020304" pitchFamily="18" charset="0"/>
              </a:rPr>
              <a:t>tanım ve sınıflandırmayı ayırt </a:t>
            </a:r>
            <a:r>
              <a:rPr lang="tr-TR" sz="2400" dirty="0" smtClean="0">
                <a:latin typeface="Times New Roman" panose="02020603050405020304" pitchFamily="18" charset="0"/>
                <a:cs typeface="Times New Roman" panose="02020603050405020304" pitchFamily="18" charset="0"/>
              </a:rPr>
              <a:t>edebilmek </a:t>
            </a:r>
          </a:p>
          <a:p>
            <a:pPr marL="0" indent="0" algn="just">
              <a:buNone/>
            </a:pPr>
            <a:r>
              <a:rPr lang="tr-TR" sz="2400" b="1" dirty="0" smtClean="0">
                <a:latin typeface="Times New Roman" panose="02020603050405020304" pitchFamily="18" charset="0"/>
                <a:cs typeface="Times New Roman" panose="02020603050405020304" pitchFamily="18" charset="0"/>
              </a:rPr>
              <a:t>Ders </a:t>
            </a:r>
            <a:r>
              <a:rPr lang="tr-TR" sz="2400" b="1" dirty="0">
                <a:latin typeface="Times New Roman" panose="02020603050405020304" pitchFamily="18" charset="0"/>
                <a:cs typeface="Times New Roman" panose="02020603050405020304" pitchFamily="18" charset="0"/>
              </a:rPr>
              <a:t>İçeriği: </a:t>
            </a:r>
          </a:p>
          <a:p>
            <a:pPr algn="just"/>
            <a:r>
              <a:rPr lang="tr-TR" sz="2400" dirty="0" smtClean="0">
                <a:latin typeface="Times New Roman" panose="02020603050405020304" pitchFamily="18" charset="0"/>
                <a:cs typeface="Times New Roman" panose="02020603050405020304" pitchFamily="18" charset="0"/>
              </a:rPr>
              <a:t>Afet Yönetimi</a:t>
            </a:r>
          </a:p>
          <a:p>
            <a:pPr algn="just"/>
            <a:r>
              <a:rPr lang="tr-TR" sz="2400" dirty="0">
                <a:latin typeface="Times New Roman" panose="02020603050405020304" pitchFamily="18" charset="0"/>
                <a:cs typeface="Times New Roman" panose="02020603050405020304" pitchFamily="18" charset="0"/>
              </a:rPr>
              <a:t>Afet Yönetim </a:t>
            </a:r>
            <a:r>
              <a:rPr lang="tr-TR" sz="2400" dirty="0" smtClean="0">
                <a:latin typeface="Times New Roman" panose="02020603050405020304" pitchFamily="18" charset="0"/>
                <a:cs typeface="Times New Roman" panose="02020603050405020304" pitchFamily="18" charset="0"/>
              </a:rPr>
              <a:t>Evreleri</a:t>
            </a:r>
          </a:p>
          <a:p>
            <a:pPr algn="just"/>
            <a:r>
              <a:rPr lang="tr-TR" sz="2400" dirty="0" smtClean="0">
                <a:latin typeface="Times New Roman" panose="02020603050405020304" pitchFamily="18" charset="0"/>
                <a:cs typeface="Times New Roman" panose="02020603050405020304" pitchFamily="18" charset="0"/>
              </a:rPr>
              <a:t>Türkiye’de Afet Yönetimi</a:t>
            </a:r>
          </a:p>
          <a:p>
            <a:pPr algn="just"/>
            <a:r>
              <a:rPr lang="tr-TR" sz="2400" dirty="0" smtClean="0">
                <a:latin typeface="Times New Roman" panose="02020603050405020304" pitchFamily="18" charset="0"/>
                <a:cs typeface="Times New Roman" panose="02020603050405020304" pitchFamily="18" charset="0"/>
              </a:rPr>
              <a:t>Acil Sağlık Hizmetlerinde Olağan Dışı Durum Organizasyonu</a:t>
            </a:r>
          </a:p>
          <a:p>
            <a:pPr algn="just"/>
            <a:endParaRPr lang="tr-TR" sz="2400"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966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27584" y="274638"/>
            <a:ext cx="6299382" cy="5850707"/>
          </a:xfrm>
          <a:prstGeom prst="rect">
            <a:avLst/>
          </a:prstGeom>
        </p:spPr>
      </p:pic>
      <p:sp>
        <p:nvSpPr>
          <p:cNvPr id="5" name="Dikdörtgen 4"/>
          <p:cNvSpPr/>
          <p:nvPr/>
        </p:nvSpPr>
        <p:spPr>
          <a:xfrm>
            <a:off x="1979712" y="6093296"/>
            <a:ext cx="4572000" cy="646331"/>
          </a:xfrm>
          <a:prstGeom prst="rect">
            <a:avLst/>
          </a:prstGeom>
        </p:spPr>
        <p:txBody>
          <a:bodyPr>
            <a:spAutoFit/>
          </a:bodyPr>
          <a:lstStyle/>
          <a:p>
            <a:r>
              <a:rPr lang="tr-TR" b="1" dirty="0">
                <a:latin typeface="Times New Roman" panose="02020603050405020304" pitchFamily="18" charset="0"/>
              </a:rPr>
              <a:t>Komuta </a:t>
            </a:r>
            <a:r>
              <a:rPr lang="tr-TR" b="1" dirty="0">
                <a:latin typeface="Times New Roman,Bold"/>
              </a:rPr>
              <a:t>kontrol merkezi olağan </a:t>
            </a:r>
            <a:r>
              <a:rPr lang="tr-TR" b="1" dirty="0" smtClean="0">
                <a:latin typeface="Times New Roman,Bold"/>
              </a:rPr>
              <a:t>dışı </a:t>
            </a:r>
            <a:r>
              <a:rPr lang="tr-TR" b="1" dirty="0">
                <a:latin typeface="Times New Roman,Bold"/>
              </a:rPr>
              <a:t>durum </a:t>
            </a:r>
            <a:r>
              <a:rPr lang="tr-TR" b="1" dirty="0">
                <a:latin typeface="Times New Roman" panose="02020603050405020304" pitchFamily="18" charset="0"/>
              </a:rPr>
              <a:t>formu ek: 1</a:t>
            </a:r>
            <a:endParaRPr lang="tr-TR" dirty="0"/>
          </a:p>
        </p:txBody>
      </p:sp>
    </p:spTree>
    <p:extLst>
      <p:ext uri="{BB962C8B-B14F-4D97-AF65-F5344CB8AC3E}">
        <p14:creationId xmlns:p14="http://schemas.microsoft.com/office/powerpoint/2010/main" val="3558923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7504" y="28464"/>
            <a:ext cx="4752528" cy="5848807"/>
          </a:xfrm>
          <a:prstGeom prst="rect">
            <a:avLst/>
          </a:prstGeom>
        </p:spPr>
      </p:pic>
      <p:sp>
        <p:nvSpPr>
          <p:cNvPr id="5" name="Dikdörtgen 4"/>
          <p:cNvSpPr/>
          <p:nvPr/>
        </p:nvSpPr>
        <p:spPr>
          <a:xfrm>
            <a:off x="2574032" y="6021288"/>
            <a:ext cx="4572000" cy="646331"/>
          </a:xfrm>
          <a:prstGeom prst="rect">
            <a:avLst/>
          </a:prstGeom>
        </p:spPr>
        <p:txBody>
          <a:bodyPr>
            <a:spAutoFit/>
          </a:bodyPr>
          <a:lstStyle/>
          <a:p>
            <a:r>
              <a:rPr lang="tr-TR" b="1" dirty="0">
                <a:latin typeface="Times New Roman" panose="02020603050405020304" pitchFamily="18" charset="0"/>
              </a:rPr>
              <a:t>Komuta </a:t>
            </a:r>
            <a:r>
              <a:rPr lang="tr-TR" b="1" dirty="0">
                <a:latin typeface="Times New Roman,Bold"/>
              </a:rPr>
              <a:t>kontrol merkezi olağan </a:t>
            </a:r>
            <a:r>
              <a:rPr lang="tr-TR" b="1" dirty="0" smtClean="0">
                <a:latin typeface="Times New Roman,Bold"/>
              </a:rPr>
              <a:t>dış</a:t>
            </a:r>
          </a:p>
          <a:p>
            <a:r>
              <a:rPr lang="tr-TR" b="1" dirty="0" smtClean="0">
                <a:latin typeface="Times New Roman,Bold"/>
              </a:rPr>
              <a:t>ı </a:t>
            </a:r>
            <a:r>
              <a:rPr lang="tr-TR" b="1" dirty="0">
                <a:latin typeface="Times New Roman,Bold"/>
              </a:rPr>
              <a:t>durum formu ek: </a:t>
            </a:r>
            <a:r>
              <a:rPr lang="tr-TR" b="1" dirty="0">
                <a:latin typeface="Times New Roman" panose="02020603050405020304" pitchFamily="18" charset="0"/>
              </a:rPr>
              <a:t>2</a:t>
            </a:r>
            <a:endParaRPr lang="tr-TR" dirty="0"/>
          </a:p>
        </p:txBody>
      </p:sp>
    </p:spTree>
    <p:extLst>
      <p:ext uri="{BB962C8B-B14F-4D97-AF65-F5344CB8AC3E}">
        <p14:creationId xmlns:p14="http://schemas.microsoft.com/office/powerpoint/2010/main" val="191044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7200" y="255368"/>
            <a:ext cx="6203032" cy="5549896"/>
          </a:xfrm>
          <a:prstGeom prst="rect">
            <a:avLst/>
          </a:prstGeom>
        </p:spPr>
      </p:pic>
      <p:sp>
        <p:nvSpPr>
          <p:cNvPr id="5" name="Dikdörtgen 4"/>
          <p:cNvSpPr/>
          <p:nvPr/>
        </p:nvSpPr>
        <p:spPr>
          <a:xfrm>
            <a:off x="1547664" y="6093296"/>
            <a:ext cx="4572000" cy="646331"/>
          </a:xfrm>
          <a:prstGeom prst="rect">
            <a:avLst/>
          </a:prstGeom>
        </p:spPr>
        <p:txBody>
          <a:bodyPr>
            <a:spAutoFit/>
          </a:bodyPr>
          <a:lstStyle/>
          <a:p>
            <a:r>
              <a:rPr lang="tr-TR" b="1" dirty="0">
                <a:latin typeface="Times New Roman,Bold"/>
              </a:rPr>
              <a:t>Acil yardım istasyonu olağan </a:t>
            </a:r>
            <a:r>
              <a:rPr lang="tr-TR" b="1" dirty="0" smtClean="0">
                <a:latin typeface="Times New Roman,Bold"/>
              </a:rPr>
              <a:t>dışı </a:t>
            </a:r>
            <a:r>
              <a:rPr lang="tr-TR" b="1" dirty="0">
                <a:latin typeface="Times New Roman,Bold"/>
              </a:rPr>
              <a:t>durum formu ek: </a:t>
            </a:r>
            <a:r>
              <a:rPr lang="tr-TR" b="1" dirty="0">
                <a:latin typeface="Times New Roman" panose="02020603050405020304" pitchFamily="18" charset="0"/>
              </a:rPr>
              <a:t>3</a:t>
            </a:r>
            <a:endParaRPr lang="tr-TR" dirty="0"/>
          </a:p>
        </p:txBody>
      </p:sp>
    </p:spTree>
    <p:extLst>
      <p:ext uri="{BB962C8B-B14F-4D97-AF65-F5344CB8AC3E}">
        <p14:creationId xmlns:p14="http://schemas.microsoft.com/office/powerpoint/2010/main" val="3143009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rot="5400000">
            <a:off x="760148" y="-580636"/>
            <a:ext cx="3456384" cy="4617656"/>
          </a:xfrm>
          <a:prstGeom prst="rect">
            <a:avLst/>
          </a:prstGeom>
        </p:spPr>
      </p:pic>
      <p:sp>
        <p:nvSpPr>
          <p:cNvPr id="5" name="Dikdörtgen 4"/>
          <p:cNvSpPr/>
          <p:nvPr/>
        </p:nvSpPr>
        <p:spPr>
          <a:xfrm>
            <a:off x="27315" y="3456384"/>
            <a:ext cx="4572000" cy="646331"/>
          </a:xfrm>
          <a:prstGeom prst="rect">
            <a:avLst/>
          </a:prstGeom>
        </p:spPr>
        <p:txBody>
          <a:bodyPr>
            <a:spAutoFit/>
          </a:bodyPr>
          <a:lstStyle/>
          <a:p>
            <a:r>
              <a:rPr lang="tr-TR" b="1" dirty="0">
                <a:latin typeface="Times New Roman,Bold"/>
              </a:rPr>
              <a:t>Komuta kontrol merkezi yaralı / hasta kayıt formu ek: </a:t>
            </a:r>
            <a:r>
              <a:rPr lang="tr-TR" b="1" dirty="0" smtClean="0">
                <a:latin typeface="Times New Roman" panose="02020603050405020304" pitchFamily="18" charset="0"/>
              </a:rPr>
              <a:t>4</a:t>
            </a:r>
            <a:endParaRPr lang="tr-TR" dirty="0"/>
          </a:p>
        </p:txBody>
      </p:sp>
      <p:pic>
        <p:nvPicPr>
          <p:cNvPr id="6" name="Resim 5"/>
          <p:cNvPicPr>
            <a:picLocks noChangeAspect="1"/>
          </p:cNvPicPr>
          <p:nvPr/>
        </p:nvPicPr>
        <p:blipFill>
          <a:blip r:embed="rId3"/>
          <a:stretch>
            <a:fillRect/>
          </a:stretch>
        </p:blipFill>
        <p:spPr>
          <a:xfrm rot="5400000">
            <a:off x="5076486" y="1447188"/>
            <a:ext cx="3330996" cy="4567667"/>
          </a:xfrm>
          <a:prstGeom prst="rect">
            <a:avLst/>
          </a:prstGeom>
        </p:spPr>
      </p:pic>
      <p:sp>
        <p:nvSpPr>
          <p:cNvPr id="7" name="Dikdörtgen 6"/>
          <p:cNvSpPr/>
          <p:nvPr/>
        </p:nvSpPr>
        <p:spPr>
          <a:xfrm>
            <a:off x="4797049" y="5589240"/>
            <a:ext cx="2454518" cy="369332"/>
          </a:xfrm>
          <a:prstGeom prst="rect">
            <a:avLst/>
          </a:prstGeom>
        </p:spPr>
        <p:txBody>
          <a:bodyPr wrap="none">
            <a:spAutoFit/>
          </a:bodyPr>
          <a:lstStyle/>
          <a:p>
            <a:r>
              <a:rPr lang="tr-TR" b="1" dirty="0">
                <a:latin typeface="Times New Roman,Bold"/>
              </a:rPr>
              <a:t>Ölü kayıt formu ek: </a:t>
            </a:r>
            <a:r>
              <a:rPr lang="tr-TR" b="1" dirty="0">
                <a:latin typeface="Times New Roman" panose="02020603050405020304" pitchFamily="18" charset="0"/>
              </a:rPr>
              <a:t>5</a:t>
            </a:r>
            <a:endParaRPr lang="tr-TR" dirty="0"/>
          </a:p>
        </p:txBody>
      </p:sp>
    </p:spTree>
    <p:extLst>
      <p:ext uri="{BB962C8B-B14F-4D97-AF65-F5344CB8AC3E}">
        <p14:creationId xmlns:p14="http://schemas.microsoft.com/office/powerpoint/2010/main" val="2866820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2AC4-B862-D10E-2BDB-C406336C594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7165746-56F8-82AE-E1AF-FB1AC5348F26}"/>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Haftanın Özeti</a:t>
            </a:r>
          </a:p>
        </p:txBody>
      </p:sp>
      <p:sp>
        <p:nvSpPr>
          <p:cNvPr id="3" name="İçerik Yer Tutucusu 2">
            <a:extLst>
              <a:ext uri="{FF2B5EF4-FFF2-40B4-BE49-F238E27FC236}">
                <a16:creationId xmlns:a16="http://schemas.microsoft.com/office/drawing/2014/main" id="{70A1AF0F-2269-C0CA-A38C-14409C1EF46B}"/>
              </a:ext>
            </a:extLst>
          </p:cNvPr>
          <p:cNvSpPr>
            <a:spLocks noGrp="1"/>
          </p:cNvSpPr>
          <p:nvPr>
            <p:ph idx="1"/>
          </p:nvPr>
        </p:nvSpPr>
        <p:spPr>
          <a:xfrm>
            <a:off x="457200" y="1600201"/>
            <a:ext cx="8229600" cy="4277072"/>
          </a:xfrm>
          <a:ln>
            <a:solidFill>
              <a:srgbClr val="C00000"/>
            </a:solidFill>
          </a:ln>
        </p:spPr>
        <p:txBody>
          <a:bodyPr>
            <a:noAutofit/>
          </a:bodyPr>
          <a:lstStyle/>
          <a:p>
            <a:pPr marL="0" indent="0">
              <a:buNone/>
            </a:pPr>
            <a:r>
              <a:rPr lang="tr-TR" sz="2000" dirty="0" smtClean="0">
                <a:latin typeface="Times New Roman" panose="02020603050405020304" pitchFamily="18" charset="0"/>
                <a:cs typeface="Times New Roman" panose="02020603050405020304" pitchFamily="18" charset="0"/>
              </a:rPr>
              <a:t>Deprem</a:t>
            </a:r>
            <a:r>
              <a:rPr lang="tr-TR" sz="2000" dirty="0">
                <a:latin typeface="Times New Roman" panose="02020603050405020304" pitchFamily="18" charset="0"/>
                <a:cs typeface="Times New Roman" panose="02020603050405020304" pitchFamily="18" charset="0"/>
              </a:rPr>
              <a:t>, büyük yangın, sel baskını, </a:t>
            </a:r>
            <a:r>
              <a:rPr lang="tr-TR" sz="2000" dirty="0" smtClean="0">
                <a:latin typeface="Times New Roman" panose="02020603050405020304" pitchFamily="18" charset="0"/>
                <a:cs typeface="Times New Roman" panose="02020603050405020304" pitchFamily="18" charset="0"/>
              </a:rPr>
              <a:t>savaşlar </a:t>
            </a:r>
            <a:r>
              <a:rPr lang="tr-TR" sz="2000" dirty="0">
                <a:latin typeface="Times New Roman" panose="02020603050405020304" pitchFamily="18" charset="0"/>
                <a:cs typeface="Times New Roman" panose="02020603050405020304" pitchFamily="18" charset="0"/>
              </a:rPr>
              <a:t>ve kitlesel kazalar gibi afetler </a:t>
            </a:r>
            <a:r>
              <a:rPr lang="tr-TR" sz="2000" dirty="0" smtClean="0">
                <a:latin typeface="Times New Roman" panose="02020603050405020304" pitchFamily="18" charset="0"/>
                <a:cs typeface="Times New Roman" panose="02020603050405020304" pitchFamily="18" charset="0"/>
              </a:rPr>
              <a:t>ancak, önceden </a:t>
            </a:r>
            <a:r>
              <a:rPr lang="tr-TR" sz="2000" dirty="0">
                <a:latin typeface="Times New Roman" panose="02020603050405020304" pitchFamily="18" charset="0"/>
                <a:cs typeface="Times New Roman" panose="02020603050405020304" pitchFamily="18" charset="0"/>
              </a:rPr>
              <a:t>hazırlık ve plan yapıldığında daha az kayıpla atlatılabilir. Afet planlaması, </a:t>
            </a:r>
            <a:r>
              <a:rPr lang="tr-TR" sz="2000" dirty="0" smtClean="0">
                <a:latin typeface="Times New Roman" panose="02020603050405020304" pitchFamily="18" charset="0"/>
                <a:cs typeface="Times New Roman" panose="02020603050405020304" pitchFamily="18" charset="0"/>
              </a:rPr>
              <a:t>yerel yerleşim </a:t>
            </a:r>
            <a:r>
              <a:rPr lang="tr-TR" sz="2000" dirty="0">
                <a:latin typeface="Times New Roman" panose="02020603050405020304" pitchFamily="18" charset="0"/>
                <a:cs typeface="Times New Roman" panose="02020603050405020304" pitchFamily="18" charset="0"/>
              </a:rPr>
              <a:t>alanlarından genel kamu örgütlerine, sivil vakıf ve organizasyonlardan </a:t>
            </a:r>
            <a:r>
              <a:rPr lang="tr-TR" sz="2000" dirty="0" smtClean="0">
                <a:latin typeface="Times New Roman" panose="02020603050405020304" pitchFamily="18" charset="0"/>
                <a:cs typeface="Times New Roman" panose="02020603050405020304" pitchFamily="18" charset="0"/>
              </a:rPr>
              <a:t>devlet kurumlarına </a:t>
            </a:r>
            <a:r>
              <a:rPr lang="tr-TR" sz="2000" dirty="0">
                <a:latin typeface="Times New Roman" panose="02020603050405020304" pitchFamily="18" charset="0"/>
                <a:cs typeface="Times New Roman" panose="02020603050405020304" pitchFamily="18" charset="0"/>
              </a:rPr>
              <a:t>kadar her üniteyi içine alacak ve verimli halde </a:t>
            </a:r>
            <a:r>
              <a:rPr lang="tr-TR" sz="2000" dirty="0" smtClean="0">
                <a:latin typeface="Times New Roman" panose="02020603050405020304" pitchFamily="18" charset="0"/>
                <a:cs typeface="Times New Roman" panose="02020603050405020304" pitchFamily="18" charset="0"/>
              </a:rPr>
              <a:t>işlev </a:t>
            </a:r>
            <a:r>
              <a:rPr lang="tr-TR" sz="2000" dirty="0">
                <a:latin typeface="Times New Roman" panose="02020603050405020304" pitchFamily="18" charset="0"/>
                <a:cs typeface="Times New Roman" panose="02020603050405020304" pitchFamily="18" charset="0"/>
              </a:rPr>
              <a:t>görecek </a:t>
            </a:r>
            <a:r>
              <a:rPr lang="tr-TR" sz="2000" dirty="0" smtClean="0">
                <a:latin typeface="Times New Roman" panose="02020603050405020304" pitchFamily="18" charset="0"/>
                <a:cs typeface="Times New Roman" panose="02020603050405020304" pitchFamily="18" charset="0"/>
              </a:rPr>
              <a:t>şekilde yapılmalıdır</a:t>
            </a:r>
            <a:r>
              <a:rPr lang="tr-TR" sz="2000" dirty="0">
                <a:latin typeface="Times New Roman" panose="02020603050405020304" pitchFamily="18" charset="0"/>
                <a:cs typeface="Times New Roman" panose="02020603050405020304" pitchFamily="18" charset="0"/>
              </a:rPr>
              <a:t>. Sağlık alnında yapılacak afet planları, olay sırasında ve sonrasında </a:t>
            </a:r>
            <a:r>
              <a:rPr lang="tr-TR" sz="2000" dirty="0" smtClean="0">
                <a:latin typeface="Times New Roman" panose="02020603050405020304" pitchFamily="18" charset="0"/>
                <a:cs typeface="Times New Roman" panose="02020603050405020304" pitchFamily="18" charset="0"/>
              </a:rPr>
              <a:t>kişi kayıp ve </a:t>
            </a:r>
            <a:r>
              <a:rPr lang="tr-TR" sz="2000" dirty="0">
                <a:latin typeface="Times New Roman" panose="02020603050405020304" pitchFamily="18" charset="0"/>
                <a:cs typeface="Times New Roman" panose="02020603050405020304" pitchFamily="18" charset="0"/>
              </a:rPr>
              <a:t>sakatlanmalarını en aza indirecektir.</a:t>
            </a:r>
          </a:p>
        </p:txBody>
      </p:sp>
    </p:spTree>
    <p:extLst>
      <p:ext uri="{BB962C8B-B14F-4D97-AF65-F5344CB8AC3E}">
        <p14:creationId xmlns:p14="http://schemas.microsoft.com/office/powerpoint/2010/main" val="49502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71FF-26B3-F29D-27BA-480534A4173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A9F4345-029E-FDE5-7D76-5F8E8B1EFE26}"/>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Soru ve Öneriler</a:t>
            </a:r>
          </a:p>
        </p:txBody>
      </p:sp>
      <p:sp>
        <p:nvSpPr>
          <p:cNvPr id="3" name="İçerik Yer Tutucusu 2">
            <a:extLst>
              <a:ext uri="{FF2B5EF4-FFF2-40B4-BE49-F238E27FC236}">
                <a16:creationId xmlns:a16="http://schemas.microsoft.com/office/drawing/2014/main" id="{BBD820CF-A26B-EFE0-1049-EAF9BFE1879B}"/>
              </a:ext>
            </a:extLst>
          </p:cNvPr>
          <p:cNvSpPr>
            <a:spLocks noGrp="1"/>
          </p:cNvSpPr>
          <p:nvPr>
            <p:ph idx="1"/>
          </p:nvPr>
        </p:nvSpPr>
        <p:spPr>
          <a:xfrm>
            <a:off x="457200" y="1600201"/>
            <a:ext cx="8229600" cy="4277072"/>
          </a:xfrm>
          <a:ln>
            <a:solidFill>
              <a:srgbClr val="C00000"/>
            </a:solidFill>
          </a:ln>
        </p:spPr>
        <p:txBody>
          <a:bodyPr>
            <a:normAutofit/>
          </a:bodyPr>
          <a:lstStyle/>
          <a:p>
            <a:pPr algn="just"/>
            <a:r>
              <a:rPr lang="tr-TR" dirty="0" smtClean="0"/>
              <a:t>Kavramları </a:t>
            </a:r>
            <a:r>
              <a:rPr lang="tr-TR" dirty="0"/>
              <a:t>birbirileriyle </a:t>
            </a:r>
            <a:r>
              <a:rPr lang="tr-TR" dirty="0" smtClean="0"/>
              <a:t>karşılaştırınız.</a:t>
            </a:r>
          </a:p>
          <a:p>
            <a:pPr algn="just"/>
            <a:r>
              <a:rPr lang="tr-TR" dirty="0"/>
              <a:t>Afetin büyüklüğünü etkileyen </a:t>
            </a:r>
            <a:r>
              <a:rPr lang="tr-TR" dirty="0" smtClean="0"/>
              <a:t>faktörleri yazarak çalışınız.</a:t>
            </a:r>
          </a:p>
          <a:p>
            <a:pPr algn="just"/>
            <a:r>
              <a:rPr lang="tr-TR" dirty="0"/>
              <a:t>Afetin ortak özelliklerini </a:t>
            </a:r>
            <a:r>
              <a:rPr lang="tr-TR" dirty="0" smtClean="0"/>
              <a:t>farklı kaynaklardan araştırınız.</a:t>
            </a:r>
          </a:p>
          <a:p>
            <a:r>
              <a:rPr lang="tr-TR" dirty="0" smtClean="0"/>
              <a:t>Yönetim işlerinde hiyerarşik düzeni takip </a:t>
            </a:r>
            <a:r>
              <a:rPr lang="tr-TR" dirty="0"/>
              <a:t>etmek gerektiğini unutmayınız.</a:t>
            </a:r>
            <a:endParaRPr lang="tr-TR" dirty="0" smtClean="0"/>
          </a:p>
          <a:p>
            <a:endParaRPr lang="tr-TR" dirty="0" smtClean="0"/>
          </a:p>
          <a:p>
            <a:endParaRPr lang="tr-TR" dirty="0" smtClean="0"/>
          </a:p>
          <a:p>
            <a:endParaRPr lang="tr-TR" dirty="0" smtClean="0"/>
          </a:p>
          <a:p>
            <a:pPr algn="just"/>
            <a:endParaRPr lang="tr-TR" dirty="0"/>
          </a:p>
          <a:p>
            <a:pPr marL="0" indent="0" algn="just">
              <a:buNone/>
            </a:pP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66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5D3C-B9DE-0C72-4C92-78C25A492B3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E8800D4-5ECB-5C11-AA54-0D15B6DEC70D}"/>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Önerilen Haftalık Çalışmalar</a:t>
            </a:r>
          </a:p>
        </p:txBody>
      </p:sp>
      <p:sp>
        <p:nvSpPr>
          <p:cNvPr id="3" name="İçerik Yer Tutucusu 2">
            <a:extLst>
              <a:ext uri="{FF2B5EF4-FFF2-40B4-BE49-F238E27FC236}">
                <a16:creationId xmlns:a16="http://schemas.microsoft.com/office/drawing/2014/main" id="{9E9F10E7-ECE9-AEC7-625A-5B1CD8211536}"/>
              </a:ext>
            </a:extLst>
          </p:cNvPr>
          <p:cNvSpPr>
            <a:spLocks noGrp="1"/>
          </p:cNvSpPr>
          <p:nvPr>
            <p:ph idx="1"/>
          </p:nvPr>
        </p:nvSpPr>
        <p:spPr>
          <a:xfrm>
            <a:off x="457200" y="1600201"/>
            <a:ext cx="8229600" cy="4277072"/>
          </a:xfrm>
          <a:ln>
            <a:solidFill>
              <a:srgbClr val="C00000"/>
            </a:solidFill>
          </a:ln>
        </p:spPr>
        <p:txBody>
          <a:bodyPr>
            <a:normAutofit/>
          </a:bodyPr>
          <a:lstStyle/>
          <a:p>
            <a:pPr algn="just"/>
            <a:r>
              <a:rPr lang="tr-TR" sz="2400" dirty="0"/>
              <a:t>Türkiye’de meydana gelmiş büyük afetleri araştırınız.</a:t>
            </a:r>
          </a:p>
          <a:p>
            <a:r>
              <a:rPr lang="tr-TR" sz="2400" dirty="0" smtClean="0"/>
              <a:t>Afet </a:t>
            </a:r>
            <a:r>
              <a:rPr lang="tr-TR" sz="2400" dirty="0"/>
              <a:t>yönetim evrelerini şema üzerinde inceleyiniz</a:t>
            </a:r>
            <a:r>
              <a:rPr lang="tr-TR" sz="2400" dirty="0" smtClean="0"/>
              <a:t>.</a:t>
            </a:r>
          </a:p>
          <a:p>
            <a:r>
              <a:rPr lang="tr-TR" sz="2400" dirty="0" smtClean="0"/>
              <a:t>Türkiye’ de afet yönetim aşamalarını yazınız.</a:t>
            </a:r>
            <a:endParaRPr lang="tr-TR" sz="2400" dirty="0"/>
          </a:p>
          <a:p>
            <a:pPr marL="0" indent="0">
              <a:buNone/>
            </a:pP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852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ADAB-EE8C-8279-F184-C71509AFADD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9FC38AD-94C3-254A-A647-03B3799481DF}"/>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Başvurulan Kaynaklar</a:t>
            </a:r>
          </a:p>
        </p:txBody>
      </p:sp>
      <p:sp>
        <p:nvSpPr>
          <p:cNvPr id="3" name="İçerik Yer Tutucusu 2">
            <a:extLst>
              <a:ext uri="{FF2B5EF4-FFF2-40B4-BE49-F238E27FC236}">
                <a16:creationId xmlns:a16="http://schemas.microsoft.com/office/drawing/2014/main" id="{D1CBB1F1-AB92-7306-C8D2-9B9C861024F4}"/>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r>
              <a:rPr lang="tr-TR" sz="2400" dirty="0">
                <a:solidFill>
                  <a:srgbClr val="FF0000"/>
                </a:solidFill>
                <a:latin typeface="Times New Roman" panose="02020603050405020304" pitchFamily="18" charset="0"/>
                <a:cs typeface="Times New Roman" panose="02020603050405020304" pitchFamily="18" charset="0"/>
                <a:hlinkClick r:id="rId2"/>
              </a:rPr>
              <a:t>https://</a:t>
            </a:r>
            <a:r>
              <a:rPr lang="tr-TR" sz="2400" dirty="0" smtClean="0">
                <a:solidFill>
                  <a:srgbClr val="FF0000"/>
                </a:solidFill>
                <a:latin typeface="Times New Roman" panose="02020603050405020304" pitchFamily="18" charset="0"/>
                <a:cs typeface="Times New Roman" panose="02020603050405020304" pitchFamily="18" charset="0"/>
                <a:hlinkClick r:id="rId2"/>
              </a:rPr>
              <a:t>www.afad.gov.tr/kitaplar</a:t>
            </a: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tr-TR" sz="2400" dirty="0"/>
              <a:t>TÜRKİYE’DE AFET YÖNETİMİ VE DOĞA KAYNAKLI AFET İSTATİSTİKLERİ </a:t>
            </a:r>
            <a:r>
              <a:rPr lang="tr-TR" sz="2400" dirty="0" err="1"/>
              <a:t>Disaster</a:t>
            </a:r>
            <a:r>
              <a:rPr lang="tr-TR" sz="2400" dirty="0"/>
              <a:t> Management </a:t>
            </a:r>
            <a:r>
              <a:rPr lang="tr-TR" sz="2400" dirty="0" err="1"/>
              <a:t>and</a:t>
            </a:r>
            <a:r>
              <a:rPr lang="tr-TR" sz="2400" dirty="0"/>
              <a:t> Natural </a:t>
            </a:r>
            <a:r>
              <a:rPr lang="tr-TR" sz="2400" dirty="0" err="1"/>
              <a:t>Disaster</a:t>
            </a:r>
            <a:r>
              <a:rPr lang="tr-TR" sz="2400" dirty="0"/>
              <a:t> </a:t>
            </a:r>
            <a:r>
              <a:rPr lang="tr-TR" sz="2400" dirty="0" err="1"/>
              <a:t>Statistics</a:t>
            </a:r>
            <a:r>
              <a:rPr lang="tr-TR" sz="2400" dirty="0"/>
              <a:t> in </a:t>
            </a:r>
            <a:r>
              <a:rPr lang="tr-TR" sz="2400" dirty="0" err="1"/>
              <a:t>Turkey</a:t>
            </a: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837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20F27-4271-CA7A-FEC3-4D7017C68DE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51E32D4-80D5-0224-0480-79625877C97D}"/>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Bir Sonraki Ders Hakkında Bilgilendirmeler</a:t>
            </a:r>
          </a:p>
        </p:txBody>
      </p:sp>
      <p:sp>
        <p:nvSpPr>
          <p:cNvPr id="3" name="İçerik Yer Tutucusu 2">
            <a:extLst>
              <a:ext uri="{FF2B5EF4-FFF2-40B4-BE49-F238E27FC236}">
                <a16:creationId xmlns:a16="http://schemas.microsoft.com/office/drawing/2014/main" id="{E89BA7F2-2351-53A4-3053-181C2D3D9B46}"/>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r>
              <a:rPr lang="tr-TR" sz="2400" dirty="0" smtClean="0">
                <a:latin typeface="Times New Roman" panose="02020603050405020304" pitchFamily="18" charset="0"/>
                <a:cs typeface="Times New Roman" panose="02020603050405020304" pitchFamily="18" charset="0"/>
              </a:rPr>
              <a:t>KBRN Olayları</a:t>
            </a:r>
          </a:p>
          <a:p>
            <a:endParaRPr lang="tr-TR" dirty="0" smtClean="0"/>
          </a:p>
          <a:p>
            <a:pPr marL="0" indent="0">
              <a:buNone/>
            </a:pPr>
            <a:r>
              <a:rPr lang="tr-TR" smtClean="0"/>
              <a:t>KBRN </a:t>
            </a:r>
            <a:r>
              <a:rPr lang="tr-TR" dirty="0" smtClean="0"/>
              <a:t>Tehlikelerden Kişisel Korunma </a:t>
            </a:r>
          </a:p>
          <a:p>
            <a:pPr marL="0" indent="0">
              <a:buNone/>
            </a:pP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779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AEFBE-16F6-6A32-C7B2-86E4B50F8A3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0F44E5C-9912-D5BC-E4C1-D29A62D67E35}"/>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Teşekkür</a:t>
            </a:r>
          </a:p>
        </p:txBody>
      </p:sp>
      <p:sp>
        <p:nvSpPr>
          <p:cNvPr id="3" name="İçerik Yer Tutucusu 2">
            <a:extLst>
              <a:ext uri="{FF2B5EF4-FFF2-40B4-BE49-F238E27FC236}">
                <a16:creationId xmlns:a16="http://schemas.microsoft.com/office/drawing/2014/main" id="{9A653505-61F5-F306-423B-3CC5F7B5EF81}"/>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endParaRPr lang="tr-TR" dirty="0">
              <a:solidFill>
                <a:srgbClr val="FF0000"/>
              </a:solidFill>
              <a:latin typeface="Times New Roman" panose="02020603050405020304" pitchFamily="18" charset="0"/>
              <a:cs typeface="Times New Roman" panose="02020603050405020304" pitchFamily="18" charset="0"/>
            </a:endParaRPr>
          </a:p>
          <a:p>
            <a:pPr marL="0" indent="0">
              <a:buNone/>
            </a:pPr>
            <a:endParaRPr lang="tr-TR" dirty="0">
              <a:solidFill>
                <a:srgbClr val="FF0000"/>
              </a:solidFill>
              <a:latin typeface="Times New Roman" panose="02020603050405020304" pitchFamily="18" charset="0"/>
              <a:cs typeface="Times New Roman" panose="02020603050405020304" pitchFamily="18" charset="0"/>
            </a:endParaRPr>
          </a:p>
          <a:p>
            <a:pPr marL="0" indent="0">
              <a:buNone/>
            </a:pPr>
            <a:endParaRPr lang="tr-TR" dirty="0">
              <a:solidFill>
                <a:srgbClr val="FF0000"/>
              </a:solidFill>
              <a:latin typeface="Times New Roman" panose="02020603050405020304" pitchFamily="18" charset="0"/>
              <a:cs typeface="Times New Roman" panose="02020603050405020304" pitchFamily="18" charset="0"/>
            </a:endParaRPr>
          </a:p>
          <a:p>
            <a:pPr marL="0" indent="0" algn="ctr">
              <a:buNone/>
            </a:pPr>
            <a:r>
              <a:rPr lang="tr-TR" dirty="0">
                <a:solidFill>
                  <a:srgbClr val="FF0000"/>
                </a:solidFill>
                <a:latin typeface="Times New Roman" panose="02020603050405020304" pitchFamily="18" charset="0"/>
                <a:cs typeface="Times New Roman" panose="02020603050405020304" pitchFamily="18" charset="0"/>
              </a:rPr>
              <a:t>Sabırla Dinlediğiniz İçin Teşekkür Ederiz.</a:t>
            </a:r>
          </a:p>
        </p:txBody>
      </p:sp>
    </p:spTree>
    <p:extLst>
      <p:ext uri="{BB962C8B-B14F-4D97-AF65-F5344CB8AC3E}">
        <p14:creationId xmlns:p14="http://schemas.microsoft.com/office/powerpoint/2010/main" val="401192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311D-A8B5-0D74-A577-E080058166D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E72E5B8-804D-6BBC-5F24-E490A86AB561}"/>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Dersin Öğrenme Hedefleri</a:t>
            </a:r>
          </a:p>
        </p:txBody>
      </p:sp>
      <p:sp>
        <p:nvSpPr>
          <p:cNvPr id="3" name="İçerik Yer Tutucusu 2">
            <a:extLst>
              <a:ext uri="{FF2B5EF4-FFF2-40B4-BE49-F238E27FC236}">
                <a16:creationId xmlns:a16="http://schemas.microsoft.com/office/drawing/2014/main" id="{F65C54B5-0298-C9C9-0280-CC87D6179DBA}"/>
              </a:ext>
            </a:extLst>
          </p:cNvPr>
          <p:cNvSpPr>
            <a:spLocks noGrp="1"/>
          </p:cNvSpPr>
          <p:nvPr>
            <p:ph idx="1"/>
          </p:nvPr>
        </p:nvSpPr>
        <p:spPr>
          <a:xfrm>
            <a:off x="457200" y="1600201"/>
            <a:ext cx="8229600" cy="4277072"/>
          </a:xfrm>
          <a:ln>
            <a:solidFill>
              <a:srgbClr val="C00000"/>
            </a:solidFill>
          </a:ln>
        </p:spPr>
        <p:txBody>
          <a:bodyPr/>
          <a:lstStyle/>
          <a:p>
            <a:r>
              <a:rPr lang="tr-TR" dirty="0" smtClean="0">
                <a:latin typeface="Times New Roman" panose="02020603050405020304" pitchFamily="18" charset="0"/>
                <a:cs typeface="Times New Roman" panose="02020603050405020304" pitchFamily="18" charset="0"/>
              </a:rPr>
              <a:t>Afet yönetim evrelerini bilme</a:t>
            </a:r>
          </a:p>
          <a:p>
            <a:pPr algn="just"/>
            <a:r>
              <a:rPr lang="tr-TR" dirty="0">
                <a:latin typeface="Times New Roman" panose="02020603050405020304" pitchFamily="18" charset="0"/>
                <a:cs typeface="Times New Roman" panose="02020603050405020304" pitchFamily="18" charset="0"/>
              </a:rPr>
              <a:t>Türkiye’de Afet </a:t>
            </a:r>
            <a:r>
              <a:rPr lang="tr-TR" dirty="0" smtClean="0">
                <a:latin typeface="Times New Roman" panose="02020603050405020304" pitchFamily="18" charset="0"/>
                <a:cs typeface="Times New Roman" panose="02020603050405020304" pitchFamily="18" charset="0"/>
              </a:rPr>
              <a:t>Yönetimini tanımlayabilme</a:t>
            </a: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Acil Sağlık Hizmetlerinde Olağan Dışı Durum </a:t>
            </a:r>
            <a:r>
              <a:rPr lang="tr-TR" dirty="0" smtClean="0">
                <a:latin typeface="Times New Roman" panose="02020603050405020304" pitchFamily="18" charset="0"/>
                <a:cs typeface="Times New Roman" panose="02020603050405020304" pitchFamily="18" charset="0"/>
              </a:rPr>
              <a:t>Organizasyonunu bilme</a:t>
            </a:r>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70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F01D-186D-093D-1BB1-FBB11534EB6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7C1C29A-B11B-1552-4222-72B90FDEE6A8}"/>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Dersin/ Konunun Program Çıktıları İle İlişkisi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00487543"/>
              </p:ext>
            </p:extLst>
          </p:nvPr>
        </p:nvGraphicFramePr>
        <p:xfrm>
          <a:off x="1691681" y="1417639"/>
          <a:ext cx="6480718" cy="4630076"/>
        </p:xfrm>
        <a:graphic>
          <a:graphicData uri="http://schemas.openxmlformats.org/drawingml/2006/table">
            <a:tbl>
              <a:tblPr firstRow="1" firstCol="1" bandRow="1">
                <a:tableStyleId>{21E4AEA4-8DFA-4A89-87EB-49C32662AFE0}</a:tableStyleId>
              </a:tblPr>
              <a:tblGrid>
                <a:gridCol w="604848">
                  <a:extLst>
                    <a:ext uri="{9D8B030D-6E8A-4147-A177-3AD203B41FA5}">
                      <a16:colId xmlns:a16="http://schemas.microsoft.com/office/drawing/2014/main" val="657619021"/>
                    </a:ext>
                  </a:extLst>
                </a:gridCol>
                <a:gridCol w="3790570">
                  <a:extLst>
                    <a:ext uri="{9D8B030D-6E8A-4147-A177-3AD203B41FA5}">
                      <a16:colId xmlns:a16="http://schemas.microsoft.com/office/drawing/2014/main" val="2629872534"/>
                    </a:ext>
                  </a:extLst>
                </a:gridCol>
                <a:gridCol w="2085300">
                  <a:extLst>
                    <a:ext uri="{9D8B030D-6E8A-4147-A177-3AD203B41FA5}">
                      <a16:colId xmlns:a16="http://schemas.microsoft.com/office/drawing/2014/main" val="3996727164"/>
                    </a:ext>
                  </a:extLst>
                </a:gridCol>
              </a:tblGrid>
              <a:tr h="146749">
                <a:tc gridSpan="2">
                  <a:txBody>
                    <a:bodyPr/>
                    <a:lstStyle/>
                    <a:p>
                      <a:pPr algn="just">
                        <a:lnSpc>
                          <a:spcPct val="107000"/>
                        </a:lnSpc>
                        <a:spcAft>
                          <a:spcPts val="0"/>
                        </a:spcAft>
                      </a:pPr>
                      <a:r>
                        <a:rPr lang="tr-TR" sz="900" kern="100">
                          <a:effectLst/>
                        </a:rPr>
                        <a:t>Program Çıktıları</a:t>
                      </a:r>
                      <a:endParaRPr lang="tr-TR" sz="900" kern="100">
                        <a:effectLst/>
                        <a:latin typeface="Aptos"/>
                        <a:ea typeface="Aptos"/>
                        <a:cs typeface="Times New Roman" panose="02020603050405020304" pitchFamily="18" charset="0"/>
                      </a:endParaRPr>
                    </a:p>
                  </a:txBody>
                  <a:tcPr marL="56203" marR="56203" marT="0" marB="0"/>
                </a:tc>
                <a:tc hMerge="1">
                  <a:txBody>
                    <a:bodyPr/>
                    <a:lstStyle/>
                    <a:p>
                      <a:endParaRPr lang="tr-TR"/>
                    </a:p>
                  </a:txBody>
                  <a:tcPr/>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1848679938"/>
                  </a:ext>
                </a:extLst>
              </a:tr>
              <a:tr h="430252">
                <a:tc>
                  <a:txBody>
                    <a:bodyPr/>
                    <a:lstStyle/>
                    <a:p>
                      <a:pPr algn="just">
                        <a:lnSpc>
                          <a:spcPct val="107000"/>
                        </a:lnSpc>
                        <a:spcAft>
                          <a:spcPts val="0"/>
                        </a:spcAft>
                      </a:pPr>
                      <a:r>
                        <a:rPr lang="tr-TR" sz="900" kern="100">
                          <a:effectLst/>
                        </a:rPr>
                        <a:t>P.Ç.1</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Mesleği ile ilgili temel, güncel ve uygulamalı bilgilere sahip olur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2750990978"/>
                  </a:ext>
                </a:extLst>
              </a:tr>
              <a:tr h="286835">
                <a:tc>
                  <a:txBody>
                    <a:bodyPr/>
                    <a:lstStyle/>
                    <a:p>
                      <a:pPr algn="just">
                        <a:lnSpc>
                          <a:spcPct val="107000"/>
                        </a:lnSpc>
                        <a:spcAft>
                          <a:spcPts val="0"/>
                        </a:spcAft>
                      </a:pPr>
                      <a:r>
                        <a:rPr lang="tr-TR" sz="900" kern="100">
                          <a:effectLst/>
                        </a:rPr>
                        <a:t>P.Ç.2</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İş sağlığı ve güvenliği, çevre bilinci ve kalite süreçleri hakkında bilgi sahibi olur.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968299173"/>
                  </a:ext>
                </a:extLst>
              </a:tr>
              <a:tr h="286835">
                <a:tc>
                  <a:txBody>
                    <a:bodyPr/>
                    <a:lstStyle/>
                    <a:p>
                      <a:pPr algn="just">
                        <a:lnSpc>
                          <a:spcPct val="107000"/>
                        </a:lnSpc>
                        <a:spcAft>
                          <a:spcPts val="0"/>
                        </a:spcAft>
                      </a:pPr>
                      <a:r>
                        <a:rPr lang="tr-TR" sz="900" kern="100">
                          <a:effectLst/>
                        </a:rPr>
                        <a:t>P.Ç.3</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Mesleği için güncel gelişmeleri ve uygulamaları takip eder, etkin şekilde kullanır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901099983"/>
                  </a:ext>
                </a:extLst>
              </a:tr>
              <a:tr h="286835">
                <a:tc>
                  <a:txBody>
                    <a:bodyPr/>
                    <a:lstStyle/>
                    <a:p>
                      <a:pPr algn="just">
                        <a:lnSpc>
                          <a:spcPct val="107000"/>
                        </a:lnSpc>
                        <a:spcAft>
                          <a:spcPts val="0"/>
                        </a:spcAft>
                      </a:pPr>
                      <a:r>
                        <a:rPr lang="tr-TR" sz="900" kern="100">
                          <a:effectLst/>
                        </a:rPr>
                        <a:t>P.Ç.4</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Mesleği ile ilgili bilişim teknolojilerini (yazılım, program, animasyon vb.) etkin kullanır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046839050"/>
                  </a:ext>
                </a:extLst>
              </a:tr>
              <a:tr h="430252">
                <a:tc>
                  <a:txBody>
                    <a:bodyPr/>
                    <a:lstStyle/>
                    <a:p>
                      <a:pPr algn="just">
                        <a:lnSpc>
                          <a:spcPct val="107000"/>
                        </a:lnSpc>
                        <a:spcAft>
                          <a:spcPts val="0"/>
                        </a:spcAft>
                      </a:pPr>
                      <a:r>
                        <a:rPr lang="tr-TR" sz="900" kern="100">
                          <a:effectLst/>
                        </a:rPr>
                        <a:t>P.Ç.5</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Mesleki problemleri ve konuları bağımsız olarak analitik ve eleştirel bir yaklaşımla değerlendirme ve çözüm önerisini sunabilme becerisine sahiptir.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767177087"/>
                  </a:ext>
                </a:extLst>
              </a:tr>
              <a:tr h="430252">
                <a:tc>
                  <a:txBody>
                    <a:bodyPr/>
                    <a:lstStyle/>
                    <a:p>
                      <a:pPr algn="just">
                        <a:lnSpc>
                          <a:spcPct val="107000"/>
                        </a:lnSpc>
                        <a:spcAft>
                          <a:spcPts val="0"/>
                        </a:spcAft>
                      </a:pPr>
                      <a:r>
                        <a:rPr lang="tr-TR" sz="900" kern="100">
                          <a:effectLst/>
                        </a:rPr>
                        <a:t>P.Ç.6</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Bilgi ve beceriler düzeyinde düşüncelerini yazılı ve sözlü iletişim yolu ile etkin biçimde sunabilir, anlaşılır biçimde ifade eder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855540360"/>
                  </a:ext>
                </a:extLst>
              </a:tr>
              <a:tr h="430252">
                <a:tc>
                  <a:txBody>
                    <a:bodyPr/>
                    <a:lstStyle/>
                    <a:p>
                      <a:pPr algn="just">
                        <a:lnSpc>
                          <a:spcPct val="107000"/>
                        </a:lnSpc>
                        <a:spcAft>
                          <a:spcPts val="0"/>
                        </a:spcAft>
                      </a:pPr>
                      <a:r>
                        <a:rPr lang="tr-TR" sz="900" kern="100">
                          <a:effectLst/>
                        </a:rPr>
                        <a:t>P.Ç.7</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Alanı ile ilgili uygulamalarda karşılaşılan ve öngörülemeyen karmaşık sorunları çözmek için ekip üyesi olarak sorumluluk alır.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772173258"/>
                  </a:ext>
                </a:extLst>
              </a:tr>
              <a:tr h="286835">
                <a:tc>
                  <a:txBody>
                    <a:bodyPr/>
                    <a:lstStyle/>
                    <a:p>
                      <a:pPr algn="just">
                        <a:lnSpc>
                          <a:spcPct val="107000"/>
                        </a:lnSpc>
                        <a:spcAft>
                          <a:spcPts val="0"/>
                        </a:spcAft>
                      </a:pPr>
                      <a:r>
                        <a:rPr lang="tr-TR" sz="900" kern="100">
                          <a:effectLst/>
                        </a:rPr>
                        <a:t>P.Ç.8</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Kariyer yönetimi ve yaşam boyu öğrenme konularında farkındalığa sahiptir.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973765665"/>
                  </a:ext>
                </a:extLst>
              </a:tr>
              <a:tr h="430252">
                <a:tc>
                  <a:txBody>
                    <a:bodyPr/>
                    <a:lstStyle/>
                    <a:p>
                      <a:pPr algn="just">
                        <a:lnSpc>
                          <a:spcPct val="107000"/>
                        </a:lnSpc>
                        <a:spcAft>
                          <a:spcPts val="0"/>
                        </a:spcAft>
                      </a:pPr>
                      <a:r>
                        <a:rPr lang="tr-TR" sz="900" kern="100">
                          <a:effectLst/>
                        </a:rPr>
                        <a:t>P.Ç.9</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Alanı ile ilgili verilerin toplanması, uygulanması ve sonuçlarının duyurulması aşamalarında toplumsal, bilimsel, kültürel ve etik değerlere sahiptir.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762003064"/>
                  </a:ext>
                </a:extLst>
              </a:tr>
              <a:tr h="286835">
                <a:tc>
                  <a:txBody>
                    <a:bodyPr/>
                    <a:lstStyle/>
                    <a:p>
                      <a:pPr algn="just">
                        <a:lnSpc>
                          <a:spcPct val="107000"/>
                        </a:lnSpc>
                        <a:spcAft>
                          <a:spcPts val="0"/>
                        </a:spcAft>
                      </a:pPr>
                      <a:r>
                        <a:rPr lang="tr-TR" sz="900" kern="100">
                          <a:effectLst/>
                        </a:rPr>
                        <a:t>P.Ç.10</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Bir yabancı dili kullanarak alanındaki bilgileri takip eder ve meslektaşları ile iletişim kurar.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868222897"/>
                  </a:ext>
                </a:extLst>
              </a:tr>
              <a:tr h="157487">
                <a:tc>
                  <a:txBody>
                    <a:bodyPr/>
                    <a:lstStyle/>
                    <a:p>
                      <a:pPr algn="just">
                        <a:lnSpc>
                          <a:spcPct val="107000"/>
                        </a:lnSpc>
                        <a:spcAft>
                          <a:spcPts val="0"/>
                        </a:spcAft>
                      </a:pPr>
                      <a:r>
                        <a:rPr lang="tr-TR" sz="900" kern="100">
                          <a:effectLst/>
                        </a:rPr>
                        <a:t>P.Ç.11</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Temel ve ileri yaşam desteği konusunu açıklar ve uygular.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922978786"/>
                  </a:ext>
                </a:extLst>
              </a:tr>
              <a:tr h="286835">
                <a:tc>
                  <a:txBody>
                    <a:bodyPr/>
                    <a:lstStyle/>
                    <a:p>
                      <a:pPr algn="just">
                        <a:lnSpc>
                          <a:spcPct val="107000"/>
                        </a:lnSpc>
                        <a:spcAft>
                          <a:spcPts val="0"/>
                        </a:spcAft>
                      </a:pPr>
                      <a:r>
                        <a:rPr lang="tr-TR" sz="900" kern="100">
                          <a:effectLst/>
                        </a:rPr>
                        <a:t>P.Ç.12</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Acil sağlık hizmetlerinin sunumunda kullanılan ekipmanları tanımlar ve kullanır.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2086993108"/>
                  </a:ext>
                </a:extLst>
              </a:tr>
              <a:tr h="286835">
                <a:tc>
                  <a:txBody>
                    <a:bodyPr/>
                    <a:lstStyle/>
                    <a:p>
                      <a:pPr algn="just">
                        <a:lnSpc>
                          <a:spcPct val="107000"/>
                        </a:lnSpc>
                        <a:spcAft>
                          <a:spcPts val="0"/>
                        </a:spcAft>
                      </a:pPr>
                      <a:r>
                        <a:rPr lang="tr-TR" sz="900" kern="100">
                          <a:effectLst/>
                        </a:rPr>
                        <a:t>P.Ç.13</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Acil sağlık hizmetlerinin sunumunda kendinin, hastanın ve olay yerinin güvenliğini sağlar ve yönetir.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2571131093"/>
                  </a:ext>
                </a:extLst>
              </a:tr>
              <a:tr h="143528">
                <a:tc>
                  <a:txBody>
                    <a:bodyPr/>
                    <a:lstStyle/>
                    <a:p>
                      <a:pPr algn="just">
                        <a:lnSpc>
                          <a:spcPct val="107000"/>
                        </a:lnSpc>
                        <a:spcAft>
                          <a:spcPts val="0"/>
                        </a:spcAft>
                      </a:pPr>
                      <a:r>
                        <a:rPr lang="tr-TR" sz="900" kern="100">
                          <a:effectLst/>
                        </a:rPr>
                        <a:t>P.Ç.14</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Acil sağlık hizmetlerine yönelik yasal mevzuatları açıklar.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a:effectLst/>
                        </a:rPr>
                        <a:t> </a:t>
                      </a:r>
                      <a:r>
                        <a:rPr lang="tr-TR" sz="900" kern="100" dirty="0" smtClean="0">
                          <a:effectLst/>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983264194"/>
                  </a:ext>
                </a:extLst>
              </a:tr>
            </a:tbl>
          </a:graphicData>
        </a:graphic>
      </p:graphicFrame>
    </p:spTree>
    <p:extLst>
      <p:ext uri="{BB962C8B-B14F-4D97-AF65-F5344CB8AC3E}">
        <p14:creationId xmlns:p14="http://schemas.microsoft.com/office/powerpoint/2010/main" val="27745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0B8B7-27B6-599D-CBE6-1A8A2525C8A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7C7F6EA-41F5-8D60-2977-191C2D24D5DE}"/>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Öğretim Yöntemleri ile Kullanılan Araç ve Gereçler</a:t>
            </a:r>
          </a:p>
        </p:txBody>
      </p:sp>
      <p:sp>
        <p:nvSpPr>
          <p:cNvPr id="3" name="İçerik Yer Tutucusu 2">
            <a:extLst>
              <a:ext uri="{FF2B5EF4-FFF2-40B4-BE49-F238E27FC236}">
                <a16:creationId xmlns:a16="http://schemas.microsoft.com/office/drawing/2014/main" id="{51907210-4942-1ECD-84AE-67128B902AC4}"/>
              </a:ext>
            </a:extLst>
          </p:cNvPr>
          <p:cNvSpPr>
            <a:spLocks noGrp="1"/>
          </p:cNvSpPr>
          <p:nvPr>
            <p:ph idx="1"/>
          </p:nvPr>
        </p:nvSpPr>
        <p:spPr>
          <a:xfrm>
            <a:off x="457200" y="1600201"/>
            <a:ext cx="4042792" cy="4277072"/>
          </a:xfrm>
          <a:ln>
            <a:solidFill>
              <a:srgbClr val="C00000"/>
            </a:solidFill>
          </a:ln>
        </p:spPr>
        <p:txBody>
          <a:bodyPr>
            <a:normAutofit/>
          </a:bodyPr>
          <a:lstStyle/>
          <a:p>
            <a:pPr marL="0" indent="0">
              <a:buNone/>
            </a:pPr>
            <a:r>
              <a:rPr lang="en-US" sz="2400" b="1" dirty="0">
                <a:solidFill>
                  <a:srgbClr val="C00000"/>
                </a:solidFill>
                <a:latin typeface="Times New Roman" panose="02020603050405020304" pitchFamily="18" charset="0"/>
                <a:cs typeface="Times New Roman" panose="02020603050405020304" pitchFamily="18" charset="0"/>
              </a:rPr>
              <a:t>Öğretim </a:t>
            </a:r>
            <a:r>
              <a:rPr lang="en-US" sz="2400" b="1" dirty="0" err="1">
                <a:solidFill>
                  <a:srgbClr val="C00000"/>
                </a:solidFill>
                <a:latin typeface="Times New Roman" panose="02020603050405020304" pitchFamily="18" charset="0"/>
                <a:cs typeface="Times New Roman" panose="02020603050405020304" pitchFamily="18" charset="0"/>
              </a:rPr>
              <a:t>Yöntemleri</a:t>
            </a:r>
            <a:endParaRPr lang="tr-TR" sz="2400" b="1" dirty="0">
              <a:solidFill>
                <a:srgbClr val="C00000"/>
              </a:solidFill>
              <a:latin typeface="Times New Roman" panose="02020603050405020304" pitchFamily="18" charset="0"/>
              <a:cs typeface="Times New Roman" panose="02020603050405020304" pitchFamily="18" charset="0"/>
            </a:endParaRPr>
          </a:p>
          <a:p>
            <a:pPr marL="90900" indent="-342900">
              <a:lnSpc>
                <a:spcPct val="100000"/>
              </a:lnSpc>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Sunum</a:t>
            </a:r>
          </a:p>
          <a:p>
            <a:pPr marL="90900" indent="-342900">
              <a:lnSpc>
                <a:spcPct val="100000"/>
              </a:lnSpc>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Vaka Tartışması</a:t>
            </a:r>
            <a:endParaRPr lang="x-none" sz="2400" dirty="0">
              <a:latin typeface="Times New Roman" panose="02020603050405020304" pitchFamily="18" charset="0"/>
              <a:cs typeface="Times New Roman" panose="02020603050405020304" pitchFamily="18" charset="0"/>
            </a:endParaRPr>
          </a:p>
          <a:p>
            <a:pPr marL="90900" indent="-342900">
              <a:lnSpc>
                <a:spcPct val="100000"/>
              </a:lnSpc>
              <a:spcBef>
                <a:spcPts val="0"/>
              </a:spcBef>
              <a:buClr>
                <a:srgbClr val="1F4E79"/>
              </a:buClr>
              <a:buSzPts val="2400"/>
            </a:pPr>
            <a:r>
              <a:rPr lang="tr-TR" sz="2400" dirty="0" smtClean="0">
                <a:latin typeface="Times New Roman" panose="02020603050405020304" pitchFamily="18" charset="0"/>
                <a:cs typeface="Times New Roman" panose="02020603050405020304" pitchFamily="18" charset="0"/>
              </a:rPr>
              <a:t>Anlatım</a:t>
            </a:r>
            <a:endParaRPr lang="x-none" sz="2400" dirty="0">
              <a:latin typeface="Times New Roman" panose="02020603050405020304" pitchFamily="18" charset="0"/>
              <a:cs typeface="Times New Roman" panose="02020603050405020304" pitchFamily="18" charset="0"/>
            </a:endParaRPr>
          </a:p>
          <a:p>
            <a:pPr marL="90900" indent="-342900">
              <a:lnSpc>
                <a:spcPct val="100000"/>
              </a:lnSpc>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Soru-Cevap Tartışması</a:t>
            </a:r>
          </a:p>
          <a:p>
            <a:pPr marL="0" indent="0">
              <a:lnSpc>
                <a:spcPct val="100000"/>
              </a:lnSpc>
              <a:spcBef>
                <a:spcPts val="0"/>
              </a:spcBef>
              <a:buClr>
                <a:srgbClr val="1F4E79"/>
              </a:buClr>
              <a:buSzPts val="2400"/>
              <a:buNone/>
            </a:pPr>
            <a:endParaRPr lang="x-none" sz="2400" dirty="0">
              <a:latin typeface="+mn-lt"/>
              <a:cs typeface="Times New Roman" panose="02020603050405020304" pitchFamily="18" charset="0"/>
            </a:endParaRPr>
          </a:p>
          <a:p>
            <a:pPr marL="0" indent="0">
              <a:buNone/>
            </a:pPr>
            <a:endParaRPr lang="tr-TR" sz="2400" b="1" dirty="0">
              <a:latin typeface="Times New Roman" panose="02020603050405020304" pitchFamily="18" charset="0"/>
              <a:cs typeface="Times New Roman" panose="02020603050405020304" pitchFamily="18" charset="0"/>
            </a:endParaRPr>
          </a:p>
        </p:txBody>
      </p:sp>
      <p:sp>
        <p:nvSpPr>
          <p:cNvPr id="4" name="İçerik Yer Tutucusu 2">
            <a:extLst>
              <a:ext uri="{FF2B5EF4-FFF2-40B4-BE49-F238E27FC236}">
                <a16:creationId xmlns:a16="http://schemas.microsoft.com/office/drawing/2014/main" id="{B837D14D-ECA6-991F-97B2-667DCBAF8C46}"/>
              </a:ext>
            </a:extLst>
          </p:cNvPr>
          <p:cNvSpPr txBox="1">
            <a:spLocks/>
          </p:cNvSpPr>
          <p:nvPr/>
        </p:nvSpPr>
        <p:spPr>
          <a:xfrm>
            <a:off x="4572000" y="1600201"/>
            <a:ext cx="4114800" cy="4277072"/>
          </a:xfrm>
          <a:prstGeom prst="rect">
            <a:avLst/>
          </a:prstGeom>
          <a:ln>
            <a:solidFill>
              <a:srgbClr val="C0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a:solidFill>
                  <a:srgbClr val="C00000"/>
                </a:solidFill>
                <a:latin typeface="Times New Roman" panose="02020603050405020304" pitchFamily="18" charset="0"/>
                <a:cs typeface="Times New Roman" panose="02020603050405020304" pitchFamily="18" charset="0"/>
              </a:rPr>
              <a:t>Kullanılan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Araç</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ve</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Gereçler</a:t>
            </a:r>
            <a:endParaRPr lang="en-US" sz="2400" b="1" dirty="0">
              <a:solidFill>
                <a:srgbClr val="C00000"/>
              </a:solidFill>
              <a:latin typeface="Times New Roman" panose="02020603050405020304" pitchFamily="18" charset="0"/>
              <a:cs typeface="Times New Roman" panose="02020603050405020304" pitchFamily="18" charset="0"/>
            </a:endParaRPr>
          </a:p>
          <a:p>
            <a:pPr marL="90900">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Bilgisayar </a:t>
            </a:r>
          </a:p>
          <a:p>
            <a:pPr marL="90900">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Powerpoint Sunumu</a:t>
            </a:r>
          </a:p>
          <a:p>
            <a:pPr marL="0" indent="0">
              <a:spcBef>
                <a:spcPts val="0"/>
              </a:spcBef>
              <a:buClr>
                <a:srgbClr val="1F4E79"/>
              </a:buClr>
              <a:buSzPts val="2400"/>
              <a:buFont typeface="Arial" pitchFamily="34" charset="0"/>
              <a:buNone/>
            </a:pPr>
            <a:endParaRPr lang="x-none" sz="2400" dirty="0">
              <a:cs typeface="Times New Roman" panose="02020603050405020304" pitchFamily="18" charset="0"/>
            </a:endParaRPr>
          </a:p>
          <a:p>
            <a:pPr marL="0" indent="0">
              <a:buFont typeface="Arial" pitchFamily="34" charset="0"/>
              <a:buNone/>
            </a:pP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98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85000" lnSpcReduction="20000"/>
          </a:bodyPr>
          <a:lstStyle/>
          <a:p>
            <a:pPr marL="0" indent="0">
              <a:buNone/>
            </a:pPr>
            <a:r>
              <a:rPr lang="tr-TR" sz="3100" b="1" dirty="0">
                <a:latin typeface="Times New Roman" panose="02020603050405020304" pitchFamily="18" charset="0"/>
                <a:cs typeface="Times New Roman" panose="02020603050405020304" pitchFamily="18" charset="0"/>
              </a:rPr>
              <a:t>Afet Yönetimi: </a:t>
            </a:r>
            <a:endParaRPr lang="tr-TR" sz="3100" b="1" dirty="0" smtClean="0">
              <a:latin typeface="Times New Roman" panose="02020603050405020304" pitchFamily="18" charset="0"/>
              <a:cs typeface="Times New Roman" panose="02020603050405020304" pitchFamily="18" charset="0"/>
            </a:endParaRPr>
          </a:p>
          <a:p>
            <a:pPr marL="0" indent="0">
              <a:buNone/>
            </a:pPr>
            <a:r>
              <a:rPr lang="tr-TR" sz="3100" dirty="0" smtClean="0">
                <a:latin typeface="Times New Roman" panose="02020603050405020304" pitchFamily="18" charset="0"/>
                <a:cs typeface="Times New Roman" panose="02020603050405020304" pitchFamily="18" charset="0"/>
              </a:rPr>
              <a:t>Afetlerin </a:t>
            </a:r>
            <a:r>
              <a:rPr lang="tr-TR" sz="3100" dirty="0">
                <a:latin typeface="Times New Roman" panose="02020603050405020304" pitchFamily="18" charset="0"/>
                <a:cs typeface="Times New Roman" panose="02020603050405020304" pitchFamily="18" charset="0"/>
              </a:rPr>
              <a:t>önlenmesi, zararlarının yok edilmesi veya azaltılması amacıyla; afet öncesi, afet anı ve afet sonrasında yapılması gereken faaliyetlerin </a:t>
            </a:r>
          </a:p>
          <a:p>
            <a:r>
              <a:rPr lang="tr-TR" sz="3100" dirty="0">
                <a:latin typeface="Times New Roman" panose="02020603050405020304" pitchFamily="18" charset="0"/>
                <a:cs typeface="Times New Roman" panose="02020603050405020304" pitchFamily="18" charset="0"/>
              </a:rPr>
              <a:t>  </a:t>
            </a:r>
            <a:r>
              <a:rPr lang="tr-TR" sz="3100" dirty="0" smtClean="0">
                <a:latin typeface="Times New Roman" panose="02020603050405020304" pitchFamily="18" charset="0"/>
                <a:cs typeface="Times New Roman" panose="02020603050405020304" pitchFamily="18" charset="0"/>
              </a:rPr>
              <a:t>     </a:t>
            </a:r>
            <a:r>
              <a:rPr lang="tr-TR" sz="3100" dirty="0">
                <a:latin typeface="Times New Roman" panose="02020603050405020304" pitchFamily="18" charset="0"/>
                <a:cs typeface="Times New Roman" panose="02020603050405020304" pitchFamily="18" charset="0"/>
              </a:rPr>
              <a:t>planlanması, </a:t>
            </a:r>
          </a:p>
          <a:p>
            <a:r>
              <a:rPr lang="tr-TR" sz="3100" dirty="0">
                <a:latin typeface="Times New Roman" panose="02020603050405020304" pitchFamily="18" charset="0"/>
                <a:cs typeface="Times New Roman" panose="02020603050405020304" pitchFamily="18" charset="0"/>
              </a:rPr>
              <a:t>       yönlendirilmesi, </a:t>
            </a:r>
          </a:p>
          <a:p>
            <a:r>
              <a:rPr lang="tr-TR" sz="3100" dirty="0">
                <a:latin typeface="Times New Roman" panose="02020603050405020304" pitchFamily="18" charset="0"/>
                <a:cs typeface="Times New Roman" panose="02020603050405020304" pitchFamily="18" charset="0"/>
              </a:rPr>
              <a:t>       desteklenmesi, </a:t>
            </a:r>
          </a:p>
          <a:p>
            <a:r>
              <a:rPr lang="tr-TR" sz="3100" dirty="0">
                <a:latin typeface="Times New Roman" panose="02020603050405020304" pitchFamily="18" charset="0"/>
                <a:cs typeface="Times New Roman" panose="02020603050405020304" pitchFamily="18" charset="0"/>
              </a:rPr>
              <a:t>       koordine edilmesi, </a:t>
            </a:r>
          </a:p>
          <a:p>
            <a:r>
              <a:rPr lang="tr-TR" sz="3100" dirty="0">
                <a:latin typeface="Times New Roman" panose="02020603050405020304" pitchFamily="18" charset="0"/>
                <a:cs typeface="Times New Roman" panose="02020603050405020304" pitchFamily="18" charset="0"/>
              </a:rPr>
              <a:t>       uygulanması için     </a:t>
            </a:r>
          </a:p>
          <a:p>
            <a:pPr marL="0" indent="0">
              <a:buNone/>
            </a:pPr>
            <a:r>
              <a:rPr lang="tr-TR" sz="3100" dirty="0">
                <a:latin typeface="Times New Roman" panose="02020603050405020304" pitchFamily="18" charset="0"/>
                <a:cs typeface="Times New Roman" panose="02020603050405020304" pitchFamily="18" charset="0"/>
              </a:rPr>
              <a:t> toplumun tüm kurum ve kuruluşlarıyla kaynaklarının </a:t>
            </a:r>
            <a:r>
              <a:rPr lang="tr-TR" sz="3100" dirty="0" smtClean="0">
                <a:latin typeface="Times New Roman" panose="02020603050405020304" pitchFamily="18" charset="0"/>
                <a:cs typeface="Times New Roman" panose="02020603050405020304" pitchFamily="18" charset="0"/>
              </a:rPr>
              <a:t>kullanılmasıdır</a:t>
            </a:r>
            <a:endParaRPr lang="tr-TR" sz="3100" dirty="0">
              <a:latin typeface="Times New Roman" panose="02020603050405020304" pitchFamily="18" charset="0"/>
              <a:cs typeface="Times New Roman" panose="02020603050405020304" pitchFamily="18" charset="0"/>
            </a:endParaRPr>
          </a:p>
          <a:p>
            <a:endParaRPr lang="tr-TR" dirty="0">
              <a:latin typeface="Calibri" panose="020F0502020204030204" pitchFamily="34" charset="0"/>
            </a:endParaRPr>
          </a:p>
        </p:txBody>
      </p:sp>
    </p:spTree>
    <p:extLst>
      <p:ext uri="{BB962C8B-B14F-4D97-AF65-F5344CB8AC3E}">
        <p14:creationId xmlns:p14="http://schemas.microsoft.com/office/powerpoint/2010/main" val="195542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7500" lnSpcReduction="20000"/>
          </a:bodyPr>
          <a:lstStyle/>
          <a:p>
            <a:r>
              <a:rPr lang="tr-TR" dirty="0">
                <a:latin typeface="Times New Roman" panose="02020603050405020304" pitchFamily="18" charset="0"/>
                <a:cs typeface="Times New Roman" panose="02020603050405020304" pitchFamily="18" charset="0"/>
              </a:rPr>
              <a:t>Afet yönetimi, </a:t>
            </a:r>
            <a:r>
              <a:rPr lang="tr-TR" b="1" u="sng" dirty="0">
                <a:solidFill>
                  <a:srgbClr val="FF0000"/>
                </a:solidFill>
                <a:latin typeface="Times New Roman" panose="02020603050405020304" pitchFamily="18" charset="0"/>
                <a:cs typeface="Times New Roman" panose="02020603050405020304" pitchFamily="18" charset="0"/>
              </a:rPr>
              <a:t>zarar azaltma, hazırlık, müdahale ve iyileştirme </a:t>
            </a:r>
            <a:r>
              <a:rPr lang="tr-TR" dirty="0">
                <a:latin typeface="Times New Roman" panose="02020603050405020304" pitchFamily="18" charset="0"/>
                <a:cs typeface="Times New Roman" panose="02020603050405020304" pitchFamily="18" charset="0"/>
              </a:rPr>
              <a:t>olmak üzere 4 temel evreden oluşur.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Afet yönetim döngüsü olarak adlandırılan bu dört evreyi bir birbirlerinden kesin olarak ayırmak mümkün değildir; çünkü bu evrelerin bazen aynı anda yürütülmesi gerekebilir</a:t>
            </a:r>
            <a:r>
              <a:rPr lang="tr-TR" sz="2800" dirty="0" smtClean="0">
                <a:latin typeface="Times New Roman" panose="02020603050405020304" pitchFamily="18" charset="0"/>
                <a:cs typeface="Times New Roman" panose="02020603050405020304" pitchFamily="18" charset="0"/>
              </a:rPr>
              <a:t>.</a:t>
            </a:r>
          </a:p>
          <a:p>
            <a:endParaRPr lang="tr-TR" sz="2800"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Afet öncesi faaliyetleri oluşturan zarar azaltma ve hazırlık evrelerindeki çalışmalar risk yönetimi çerçevesinde, afet sonrası faaliyetleri oluşturan müdahale ve iyileştirme evrelerindeki çalışmalar ise kriz yönetimi çerçevesinde yürütülür</a:t>
            </a:r>
            <a:r>
              <a:rPr lang="tr-TR" sz="2000" dirty="0">
                <a:latin typeface="Times New Roman" panose="02020603050405020304" pitchFamily="18" charset="0"/>
                <a:cs typeface="Times New Roman" panose="02020603050405020304" pitchFamily="18" charset="0"/>
              </a:rPr>
              <a:t>.</a:t>
            </a:r>
          </a:p>
          <a:p>
            <a:endParaRPr lang="tr-TR" dirty="0">
              <a:latin typeface="Calibri" panose="020F0502020204030204" pitchFamily="34" charset="0"/>
            </a:endParaRPr>
          </a:p>
        </p:txBody>
      </p:sp>
    </p:spTree>
    <p:extLst>
      <p:ext uri="{BB962C8B-B14F-4D97-AF65-F5344CB8AC3E}">
        <p14:creationId xmlns:p14="http://schemas.microsoft.com/office/powerpoint/2010/main" val="293659262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243</TotalTime>
  <Words>2393</Words>
  <Application>Microsoft Office PowerPoint</Application>
  <PresentationFormat>Ekran Gösterisi (4:3)</PresentationFormat>
  <Paragraphs>263</Paragraphs>
  <Slides>49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49</vt:i4>
      </vt:variant>
    </vt:vector>
  </HeadingPairs>
  <TitlesOfParts>
    <vt:vector size="55" baseType="lpstr">
      <vt:lpstr>Aptos</vt:lpstr>
      <vt:lpstr>Arial</vt:lpstr>
      <vt:lpstr>Calibri</vt:lpstr>
      <vt:lpstr>Times New Roman</vt:lpstr>
      <vt:lpstr>Times New Roman,Bold</vt:lpstr>
      <vt:lpstr>Ofis Teması</vt:lpstr>
      <vt:lpstr>TONYA MESLEK YÜKSEKOKULU</vt:lpstr>
      <vt:lpstr>Genel Bilgiler</vt:lpstr>
      <vt:lpstr>Geçen Ders Hakkında Özet Bilgiler</vt:lpstr>
      <vt:lpstr>Dersin Amacı ve İçeriği</vt:lpstr>
      <vt:lpstr>Dersin Öğrenme Hedefleri</vt:lpstr>
      <vt:lpstr>Dersin/ Konunun Program Çıktıları İle İlişkisi</vt:lpstr>
      <vt:lpstr>Öğretim Yöntemleri ile Kullanılan Araç ve Gereçler</vt:lpstr>
      <vt:lpstr>Ders Sunum İçeriği</vt:lpstr>
      <vt:lpstr>Ders Sunum İçeriği</vt:lpstr>
      <vt:lpstr>PowerPoint Sunusu</vt:lpstr>
      <vt:lpstr>Ders Sunum İçeriği</vt:lpstr>
      <vt:lpstr>Ders Sunum İçeriği</vt:lpstr>
      <vt:lpstr>Ders Sunum İçeriği</vt:lpstr>
      <vt:lpstr>Ders Sunum İçeriği</vt:lpstr>
      <vt:lpstr>Ders Sunum İçeriği</vt:lpstr>
      <vt:lpstr>Ders Sunum İçeriği</vt:lpstr>
      <vt:lpstr>Ders Sunum İçeriği</vt:lpstr>
      <vt:lpstr>Ders Sunum İçeriği</vt:lpstr>
      <vt:lpstr>Ders Sunum İçeriği</vt:lpstr>
      <vt:lpstr>PowerPoint Sunusu</vt:lpstr>
      <vt:lpstr>Ders Sunum İçeriği</vt:lpstr>
      <vt:lpstr>Ders Sunum İçeriği</vt:lpstr>
      <vt:lpstr>PowerPoint Sunusu</vt:lpstr>
      <vt:lpstr>Ders Sunum İçeriği</vt:lpstr>
      <vt:lpstr>PowerPoint Sunusu</vt:lpstr>
      <vt:lpstr>Ders Sunum İçeriği</vt:lpstr>
      <vt:lpstr>PowerPoint Sunusu</vt:lpstr>
      <vt:lpstr>Ders Sunum İçeriği</vt:lpstr>
      <vt:lpstr>PowerPoint Sunusu</vt:lpstr>
      <vt:lpstr>Ders Sunum İçeriği</vt:lpstr>
      <vt:lpstr>PowerPoint Sunusu</vt:lpstr>
      <vt:lpstr>PowerPoint Sunusu</vt:lpstr>
      <vt:lpstr>Ders Sunum İçeriği</vt:lpstr>
      <vt:lpstr>Ders Sunum İçeriği</vt:lpstr>
      <vt:lpstr>PowerPoint Sunusu</vt:lpstr>
      <vt:lpstr>Ders Sunum İçeriği</vt:lpstr>
      <vt:lpstr>Ders Sunum İçeriği</vt:lpstr>
      <vt:lpstr>Ders Sunum İçeriği</vt:lpstr>
      <vt:lpstr>Ders Sunum İçeriği</vt:lpstr>
      <vt:lpstr>PowerPoint Sunusu</vt:lpstr>
      <vt:lpstr>PowerPoint Sunusu</vt:lpstr>
      <vt:lpstr>PowerPoint Sunusu</vt:lpstr>
      <vt:lpstr>PowerPoint Sunusu</vt:lpstr>
      <vt:lpstr>Haftanın Özeti</vt:lpstr>
      <vt:lpstr>Soru ve Öneriler</vt:lpstr>
      <vt:lpstr>Önerilen Haftalık Çalışmalar</vt:lpstr>
      <vt:lpstr>Başvurulan Kaynaklar</vt:lpstr>
      <vt:lpstr>Bir Sonraki Ders Hakkında Bilgilendirmeler</vt:lpstr>
      <vt:lpstr>Teşekkür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Uçar KÜÇÜK</cp:lastModifiedBy>
  <cp:revision>58</cp:revision>
  <dcterms:created xsi:type="dcterms:W3CDTF">2020-04-08T17:54:29Z</dcterms:created>
  <dcterms:modified xsi:type="dcterms:W3CDTF">2025-03-05T10:51:31Z</dcterms:modified>
</cp:coreProperties>
</file>