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412" r:id="rId5"/>
    <p:sldId id="259" r:id="rId6"/>
    <p:sldId id="413" r:id="rId7"/>
    <p:sldId id="260" r:id="rId8"/>
    <p:sldId id="261" r:id="rId9"/>
    <p:sldId id="262" r:id="rId10"/>
    <p:sldId id="263" r:id="rId11"/>
    <p:sldId id="264" r:id="rId12"/>
    <p:sldId id="265" r:id="rId13"/>
    <p:sldId id="266" r:id="rId14"/>
    <p:sldId id="267" r:id="rId15"/>
    <p:sldId id="400" r:id="rId16"/>
    <p:sldId id="268" r:id="rId17"/>
    <p:sldId id="269" r:id="rId18"/>
    <p:sldId id="270" r:id="rId19"/>
    <p:sldId id="405" r:id="rId20"/>
    <p:sldId id="271" r:id="rId21"/>
    <p:sldId id="401" r:id="rId22"/>
    <p:sldId id="406" r:id="rId23"/>
    <p:sldId id="407"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411" r:id="rId67"/>
    <p:sldId id="315" r:id="rId68"/>
    <p:sldId id="316" r:id="rId69"/>
    <p:sldId id="317" r:id="rId70"/>
    <p:sldId id="414"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955C3945-5506-49C5-B1BD-BC936CF27442}">
          <p14:sldIdLst>
            <p14:sldId id="256"/>
            <p14:sldId id="257"/>
            <p14:sldId id="258"/>
            <p14:sldId id="412"/>
            <p14:sldId id="259"/>
            <p14:sldId id="413"/>
            <p14:sldId id="260"/>
            <p14:sldId id="261"/>
            <p14:sldId id="262"/>
            <p14:sldId id="263"/>
            <p14:sldId id="264"/>
            <p14:sldId id="265"/>
            <p14:sldId id="266"/>
            <p14:sldId id="267"/>
            <p14:sldId id="400"/>
            <p14:sldId id="268"/>
            <p14:sldId id="269"/>
            <p14:sldId id="270"/>
            <p14:sldId id="405"/>
            <p14:sldId id="271"/>
            <p14:sldId id="401"/>
            <p14:sldId id="406"/>
            <p14:sldId id="407"/>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8"/>
            <p14:sldId id="299"/>
            <p14:sldId id="300"/>
            <p14:sldId id="301"/>
            <p14:sldId id="302"/>
            <p14:sldId id="303"/>
            <p14:sldId id="304"/>
            <p14:sldId id="305"/>
            <p14:sldId id="306"/>
            <p14:sldId id="307"/>
            <p14:sldId id="308"/>
            <p14:sldId id="309"/>
            <p14:sldId id="310"/>
            <p14:sldId id="311"/>
            <p14:sldId id="312"/>
            <p14:sldId id="313"/>
            <p14:sldId id="314"/>
            <p14:sldId id="411"/>
            <p14:sldId id="315"/>
            <p14:sldId id="316"/>
            <p14:sldId id="317"/>
            <p14:sldId id="4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5.svg"/><Relationship Id="rId4" Type="http://schemas.openxmlformats.org/officeDocument/2006/relationships/image" Target="../media/image19.svg"/><Relationship Id="rId9" Type="http://schemas.openxmlformats.org/officeDocument/2006/relationships/image" Target="../media/image4.png"/><Relationship Id="rId1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5.svg"/><Relationship Id="rId4" Type="http://schemas.openxmlformats.org/officeDocument/2006/relationships/image" Target="../media/image19.svg"/><Relationship Id="rId9" Type="http://schemas.openxmlformats.org/officeDocument/2006/relationships/image" Target="../media/image4.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42B24-0E67-4C65-97F1-0B8ECAD9E87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7FF381F-85D1-468F-A452-2B3DED328A4F}">
      <dgm:prSet/>
      <dgm:spPr/>
      <dgm:t>
        <a:bodyPr/>
        <a:lstStyle/>
        <a:p>
          <a:r>
            <a:rPr lang="tr-TR" b="1" dirty="0" err="1"/>
            <a:t>Öpne</a:t>
          </a:r>
          <a:r>
            <a:rPr lang="tr-TR" b="1" dirty="0"/>
            <a:t>: </a:t>
          </a:r>
          <a:r>
            <a:rPr lang="tr-TR" dirty="0"/>
            <a:t>Normal solunum.</a:t>
          </a:r>
          <a:endParaRPr lang="en-US" dirty="0"/>
        </a:p>
      </dgm:t>
    </dgm:pt>
    <dgm:pt modelId="{2F0326F9-FE2D-4165-A1FA-2C53D704FDE9}" type="parTrans" cxnId="{0BB4C2BD-EAC9-4148-ACC2-15EB0C5D744B}">
      <dgm:prSet/>
      <dgm:spPr/>
      <dgm:t>
        <a:bodyPr/>
        <a:lstStyle/>
        <a:p>
          <a:endParaRPr lang="en-US"/>
        </a:p>
      </dgm:t>
    </dgm:pt>
    <dgm:pt modelId="{96038BFE-CB63-4F7E-BDB1-36F98A9D7B76}" type="sibTrans" cxnId="{0BB4C2BD-EAC9-4148-ACC2-15EB0C5D744B}">
      <dgm:prSet/>
      <dgm:spPr/>
      <dgm:t>
        <a:bodyPr/>
        <a:lstStyle/>
        <a:p>
          <a:endParaRPr lang="en-US"/>
        </a:p>
      </dgm:t>
    </dgm:pt>
    <dgm:pt modelId="{5E23E6DF-9B27-4DE7-A247-CBDFCB40782F}">
      <dgm:prSet/>
      <dgm:spPr/>
      <dgm:t>
        <a:bodyPr/>
        <a:lstStyle/>
        <a:p>
          <a:r>
            <a:rPr lang="tr-TR" b="1"/>
            <a:t>Apne: </a:t>
          </a:r>
          <a:r>
            <a:rPr lang="tr-TR"/>
            <a:t>Geçici olarak solunumun durması durumudur.</a:t>
          </a:r>
          <a:endParaRPr lang="en-US"/>
        </a:p>
      </dgm:t>
    </dgm:pt>
    <dgm:pt modelId="{0B8228A7-572B-48A7-BA5B-A40EF3E7E7ED}" type="parTrans" cxnId="{153E7E38-AED1-435F-9C02-9D5B0E3D7199}">
      <dgm:prSet/>
      <dgm:spPr/>
      <dgm:t>
        <a:bodyPr/>
        <a:lstStyle/>
        <a:p>
          <a:endParaRPr lang="en-US"/>
        </a:p>
      </dgm:t>
    </dgm:pt>
    <dgm:pt modelId="{6F726871-E95B-4858-A55D-9A1BCD95B818}" type="sibTrans" cxnId="{153E7E38-AED1-435F-9C02-9D5B0E3D7199}">
      <dgm:prSet/>
      <dgm:spPr/>
      <dgm:t>
        <a:bodyPr/>
        <a:lstStyle/>
        <a:p>
          <a:endParaRPr lang="en-US"/>
        </a:p>
      </dgm:t>
    </dgm:pt>
    <dgm:pt modelId="{69F10C15-0456-4DA0-B40F-2EAFC1468ECB}">
      <dgm:prSet/>
      <dgm:spPr/>
      <dgm:t>
        <a:bodyPr/>
        <a:lstStyle/>
        <a:p>
          <a:r>
            <a:rPr lang="tr-TR" b="1"/>
            <a:t>Bradipne: </a:t>
          </a:r>
          <a:r>
            <a:rPr lang="tr-TR"/>
            <a:t>Solunum sayısının dakikada 10’un altına inmesidir.</a:t>
          </a:r>
          <a:endParaRPr lang="en-US"/>
        </a:p>
      </dgm:t>
    </dgm:pt>
    <dgm:pt modelId="{C6C69DDB-DE6D-4F35-ABA1-E7827BD8FC60}" type="parTrans" cxnId="{12EA3296-0B2D-411E-8BC6-03681C272A6D}">
      <dgm:prSet/>
      <dgm:spPr/>
      <dgm:t>
        <a:bodyPr/>
        <a:lstStyle/>
        <a:p>
          <a:endParaRPr lang="en-US"/>
        </a:p>
      </dgm:t>
    </dgm:pt>
    <dgm:pt modelId="{64BB7331-7C5F-43FA-9FFE-B8978FD0A96E}" type="sibTrans" cxnId="{12EA3296-0B2D-411E-8BC6-03681C272A6D}">
      <dgm:prSet/>
      <dgm:spPr/>
      <dgm:t>
        <a:bodyPr/>
        <a:lstStyle/>
        <a:p>
          <a:endParaRPr lang="en-US"/>
        </a:p>
      </dgm:t>
    </dgm:pt>
    <dgm:pt modelId="{1FE9CF21-F69E-4775-8828-6E10015D8042}">
      <dgm:prSet/>
      <dgm:spPr/>
      <dgm:t>
        <a:bodyPr/>
        <a:lstStyle/>
        <a:p>
          <a:r>
            <a:rPr lang="tr-TR" b="1"/>
            <a:t>Takipne: </a:t>
          </a:r>
          <a:r>
            <a:rPr lang="tr-TR"/>
            <a:t>Solunum sayısının dakikada 24’ün üzerine çıkmasıdır.</a:t>
          </a:r>
          <a:endParaRPr lang="en-US"/>
        </a:p>
      </dgm:t>
    </dgm:pt>
    <dgm:pt modelId="{7234A5F8-3C06-4BFF-8A7E-AAEB68BD6026}" type="parTrans" cxnId="{FCB0083A-CE4C-47CE-B30C-CDA4AF5153CE}">
      <dgm:prSet/>
      <dgm:spPr/>
      <dgm:t>
        <a:bodyPr/>
        <a:lstStyle/>
        <a:p>
          <a:endParaRPr lang="en-US"/>
        </a:p>
      </dgm:t>
    </dgm:pt>
    <dgm:pt modelId="{DFA7EE4E-B7BC-42B4-A8FC-0D0912601CBA}" type="sibTrans" cxnId="{FCB0083A-CE4C-47CE-B30C-CDA4AF5153CE}">
      <dgm:prSet/>
      <dgm:spPr/>
      <dgm:t>
        <a:bodyPr/>
        <a:lstStyle/>
        <a:p>
          <a:endParaRPr lang="en-US"/>
        </a:p>
      </dgm:t>
    </dgm:pt>
    <dgm:pt modelId="{E820C2C9-BB83-4A9A-A82B-2BD9CD2AADDD}">
      <dgm:prSet/>
      <dgm:spPr/>
      <dgm:t>
        <a:bodyPr/>
        <a:lstStyle/>
        <a:p>
          <a:r>
            <a:rPr lang="tr-TR" b="1"/>
            <a:t>Hiperpne: </a:t>
          </a:r>
          <a:r>
            <a:rPr lang="tr-TR"/>
            <a:t>Solunum derinliğindeki artışı ifade eder.</a:t>
          </a:r>
          <a:endParaRPr lang="en-US"/>
        </a:p>
      </dgm:t>
    </dgm:pt>
    <dgm:pt modelId="{3736A35B-3594-402E-9E46-05E8DB0B5F05}" type="parTrans" cxnId="{3E597679-6736-4F92-BB25-BA598D8B9E9E}">
      <dgm:prSet/>
      <dgm:spPr/>
      <dgm:t>
        <a:bodyPr/>
        <a:lstStyle/>
        <a:p>
          <a:endParaRPr lang="en-US"/>
        </a:p>
      </dgm:t>
    </dgm:pt>
    <dgm:pt modelId="{4BF7C42B-BBDC-4AE3-BACC-C7509DF1CFE1}" type="sibTrans" cxnId="{3E597679-6736-4F92-BB25-BA598D8B9E9E}">
      <dgm:prSet/>
      <dgm:spPr/>
      <dgm:t>
        <a:bodyPr/>
        <a:lstStyle/>
        <a:p>
          <a:endParaRPr lang="en-US"/>
        </a:p>
      </dgm:t>
    </dgm:pt>
    <dgm:pt modelId="{AB9CC9CC-D3ED-41E2-86A1-C0A380C91119}">
      <dgm:prSet/>
      <dgm:spPr/>
      <dgm:t>
        <a:bodyPr/>
        <a:lstStyle/>
        <a:p>
          <a:r>
            <a:rPr lang="tr-TR" b="1"/>
            <a:t>Hipopne: </a:t>
          </a:r>
          <a:r>
            <a:rPr lang="tr-TR"/>
            <a:t>Solunum derinliğinin azalmasıdır.</a:t>
          </a:r>
          <a:endParaRPr lang="en-US"/>
        </a:p>
      </dgm:t>
    </dgm:pt>
    <dgm:pt modelId="{7E29EE2F-A96D-462A-A3EF-3CC6616C889C}" type="parTrans" cxnId="{455E6CF2-91AE-498F-9B56-9FD575E6F9E1}">
      <dgm:prSet/>
      <dgm:spPr/>
      <dgm:t>
        <a:bodyPr/>
        <a:lstStyle/>
        <a:p>
          <a:endParaRPr lang="en-US"/>
        </a:p>
      </dgm:t>
    </dgm:pt>
    <dgm:pt modelId="{95D92391-E805-424C-8AB0-3AD5317E5FF4}" type="sibTrans" cxnId="{455E6CF2-91AE-498F-9B56-9FD575E6F9E1}">
      <dgm:prSet/>
      <dgm:spPr/>
      <dgm:t>
        <a:bodyPr/>
        <a:lstStyle/>
        <a:p>
          <a:endParaRPr lang="en-US"/>
        </a:p>
      </dgm:t>
    </dgm:pt>
    <dgm:pt modelId="{27F1FBDA-CA96-42AB-AEC5-E5B341C307B0}">
      <dgm:prSet/>
      <dgm:spPr/>
      <dgm:t>
        <a:bodyPr/>
        <a:lstStyle/>
        <a:p>
          <a:r>
            <a:rPr lang="tr-TR" b="1"/>
            <a:t>Hiperventilasyon: </a:t>
          </a:r>
          <a:r>
            <a:rPr lang="tr-TR"/>
            <a:t>Solunum hızı ve derinliğinde artış görülmesidir.</a:t>
          </a:r>
          <a:endParaRPr lang="en-US"/>
        </a:p>
      </dgm:t>
    </dgm:pt>
    <dgm:pt modelId="{9E554022-652C-4A7F-85D8-462C764DCB46}" type="parTrans" cxnId="{6D9EF5C3-D030-41ED-9D07-CBD7EB3C6EBC}">
      <dgm:prSet/>
      <dgm:spPr/>
      <dgm:t>
        <a:bodyPr/>
        <a:lstStyle/>
        <a:p>
          <a:endParaRPr lang="en-US"/>
        </a:p>
      </dgm:t>
    </dgm:pt>
    <dgm:pt modelId="{1943E89A-24E7-4AB2-AFB4-75F02F1A7781}" type="sibTrans" cxnId="{6D9EF5C3-D030-41ED-9D07-CBD7EB3C6EBC}">
      <dgm:prSet/>
      <dgm:spPr/>
      <dgm:t>
        <a:bodyPr/>
        <a:lstStyle/>
        <a:p>
          <a:endParaRPr lang="en-US"/>
        </a:p>
      </dgm:t>
    </dgm:pt>
    <dgm:pt modelId="{1596E09A-C22C-4002-8D44-DBD48B3D956C}" type="pres">
      <dgm:prSet presAssocID="{71F42B24-0E67-4C65-97F1-0B8ECAD9E870}" presName="vert0" presStyleCnt="0">
        <dgm:presLayoutVars>
          <dgm:dir/>
          <dgm:animOne val="branch"/>
          <dgm:animLvl val="lvl"/>
        </dgm:presLayoutVars>
      </dgm:prSet>
      <dgm:spPr/>
    </dgm:pt>
    <dgm:pt modelId="{E020A4D1-B91D-4A4C-B055-B2340E30CDC8}" type="pres">
      <dgm:prSet presAssocID="{A7FF381F-85D1-468F-A452-2B3DED328A4F}" presName="thickLine" presStyleLbl="alignNode1" presStyleIdx="0" presStyleCnt="7"/>
      <dgm:spPr/>
    </dgm:pt>
    <dgm:pt modelId="{2E4D1C92-72A4-4F9E-9AE3-0949B426A980}" type="pres">
      <dgm:prSet presAssocID="{A7FF381F-85D1-468F-A452-2B3DED328A4F}" presName="horz1" presStyleCnt="0"/>
      <dgm:spPr/>
    </dgm:pt>
    <dgm:pt modelId="{9AC73BF9-949B-40E2-A1B8-42548B5EF2DB}" type="pres">
      <dgm:prSet presAssocID="{A7FF381F-85D1-468F-A452-2B3DED328A4F}" presName="tx1" presStyleLbl="revTx" presStyleIdx="0" presStyleCnt="7"/>
      <dgm:spPr/>
    </dgm:pt>
    <dgm:pt modelId="{BC3DB9FE-B803-4B76-9E58-F2C5F50E5F84}" type="pres">
      <dgm:prSet presAssocID="{A7FF381F-85D1-468F-A452-2B3DED328A4F}" presName="vert1" presStyleCnt="0"/>
      <dgm:spPr/>
    </dgm:pt>
    <dgm:pt modelId="{7719B029-9565-471A-9CCB-CF0B44F83994}" type="pres">
      <dgm:prSet presAssocID="{5E23E6DF-9B27-4DE7-A247-CBDFCB40782F}" presName="thickLine" presStyleLbl="alignNode1" presStyleIdx="1" presStyleCnt="7"/>
      <dgm:spPr/>
    </dgm:pt>
    <dgm:pt modelId="{133D570C-8BCE-47C4-88B4-860DA2D66CDD}" type="pres">
      <dgm:prSet presAssocID="{5E23E6DF-9B27-4DE7-A247-CBDFCB40782F}" presName="horz1" presStyleCnt="0"/>
      <dgm:spPr/>
    </dgm:pt>
    <dgm:pt modelId="{6D888152-077D-4835-B3D1-EEE4380FB058}" type="pres">
      <dgm:prSet presAssocID="{5E23E6DF-9B27-4DE7-A247-CBDFCB40782F}" presName="tx1" presStyleLbl="revTx" presStyleIdx="1" presStyleCnt="7"/>
      <dgm:spPr/>
    </dgm:pt>
    <dgm:pt modelId="{C24FE9D4-2B78-430A-AC6D-3EB4DEE6CB44}" type="pres">
      <dgm:prSet presAssocID="{5E23E6DF-9B27-4DE7-A247-CBDFCB40782F}" presName="vert1" presStyleCnt="0"/>
      <dgm:spPr/>
    </dgm:pt>
    <dgm:pt modelId="{9DE215F4-93BD-4D24-A34F-C84640EB1BCF}" type="pres">
      <dgm:prSet presAssocID="{69F10C15-0456-4DA0-B40F-2EAFC1468ECB}" presName="thickLine" presStyleLbl="alignNode1" presStyleIdx="2" presStyleCnt="7"/>
      <dgm:spPr/>
    </dgm:pt>
    <dgm:pt modelId="{B5E49987-44F9-4F3E-B0E4-99AF41954B0C}" type="pres">
      <dgm:prSet presAssocID="{69F10C15-0456-4DA0-B40F-2EAFC1468ECB}" presName="horz1" presStyleCnt="0"/>
      <dgm:spPr/>
    </dgm:pt>
    <dgm:pt modelId="{9C58F50C-7F19-49CA-A1B6-4AC18526E5DD}" type="pres">
      <dgm:prSet presAssocID="{69F10C15-0456-4DA0-B40F-2EAFC1468ECB}" presName="tx1" presStyleLbl="revTx" presStyleIdx="2" presStyleCnt="7"/>
      <dgm:spPr/>
    </dgm:pt>
    <dgm:pt modelId="{1F85B0B3-D261-4E21-91FA-9FB0903E2769}" type="pres">
      <dgm:prSet presAssocID="{69F10C15-0456-4DA0-B40F-2EAFC1468ECB}" presName="vert1" presStyleCnt="0"/>
      <dgm:spPr/>
    </dgm:pt>
    <dgm:pt modelId="{DD92BB7F-F041-4F5E-80D2-60F88F492732}" type="pres">
      <dgm:prSet presAssocID="{1FE9CF21-F69E-4775-8828-6E10015D8042}" presName="thickLine" presStyleLbl="alignNode1" presStyleIdx="3" presStyleCnt="7"/>
      <dgm:spPr/>
    </dgm:pt>
    <dgm:pt modelId="{111788FE-5C98-4CC3-A830-E454A0EC67B4}" type="pres">
      <dgm:prSet presAssocID="{1FE9CF21-F69E-4775-8828-6E10015D8042}" presName="horz1" presStyleCnt="0"/>
      <dgm:spPr/>
    </dgm:pt>
    <dgm:pt modelId="{5C3D9E8D-5729-4119-8493-EA7E7B98F48B}" type="pres">
      <dgm:prSet presAssocID="{1FE9CF21-F69E-4775-8828-6E10015D8042}" presName="tx1" presStyleLbl="revTx" presStyleIdx="3" presStyleCnt="7"/>
      <dgm:spPr/>
    </dgm:pt>
    <dgm:pt modelId="{DD17DEBC-77E0-480E-BF7E-3B341E9B736A}" type="pres">
      <dgm:prSet presAssocID="{1FE9CF21-F69E-4775-8828-6E10015D8042}" presName="vert1" presStyleCnt="0"/>
      <dgm:spPr/>
    </dgm:pt>
    <dgm:pt modelId="{72D99A09-BDAE-4A6E-9D5F-AA8DA8FF195B}" type="pres">
      <dgm:prSet presAssocID="{E820C2C9-BB83-4A9A-A82B-2BD9CD2AADDD}" presName="thickLine" presStyleLbl="alignNode1" presStyleIdx="4" presStyleCnt="7"/>
      <dgm:spPr/>
    </dgm:pt>
    <dgm:pt modelId="{A890083E-4811-4BA6-89FA-FD5755BC6008}" type="pres">
      <dgm:prSet presAssocID="{E820C2C9-BB83-4A9A-A82B-2BD9CD2AADDD}" presName="horz1" presStyleCnt="0"/>
      <dgm:spPr/>
    </dgm:pt>
    <dgm:pt modelId="{A32E444E-5ED4-4B59-A3FB-22CC401F1FA9}" type="pres">
      <dgm:prSet presAssocID="{E820C2C9-BB83-4A9A-A82B-2BD9CD2AADDD}" presName="tx1" presStyleLbl="revTx" presStyleIdx="4" presStyleCnt="7"/>
      <dgm:spPr/>
    </dgm:pt>
    <dgm:pt modelId="{E294B915-7272-47F0-8A26-E78043C95ED0}" type="pres">
      <dgm:prSet presAssocID="{E820C2C9-BB83-4A9A-A82B-2BD9CD2AADDD}" presName="vert1" presStyleCnt="0"/>
      <dgm:spPr/>
    </dgm:pt>
    <dgm:pt modelId="{60B33C22-AB62-47DE-94C6-B6612C074C47}" type="pres">
      <dgm:prSet presAssocID="{AB9CC9CC-D3ED-41E2-86A1-C0A380C91119}" presName="thickLine" presStyleLbl="alignNode1" presStyleIdx="5" presStyleCnt="7"/>
      <dgm:spPr/>
    </dgm:pt>
    <dgm:pt modelId="{4656926E-12CF-4790-A9AD-814ED9819DC1}" type="pres">
      <dgm:prSet presAssocID="{AB9CC9CC-D3ED-41E2-86A1-C0A380C91119}" presName="horz1" presStyleCnt="0"/>
      <dgm:spPr/>
    </dgm:pt>
    <dgm:pt modelId="{B100C82A-7C8E-41F8-998B-13AD68164501}" type="pres">
      <dgm:prSet presAssocID="{AB9CC9CC-D3ED-41E2-86A1-C0A380C91119}" presName="tx1" presStyleLbl="revTx" presStyleIdx="5" presStyleCnt="7"/>
      <dgm:spPr/>
    </dgm:pt>
    <dgm:pt modelId="{3F0AC671-C873-4A89-900E-E807B48DDC93}" type="pres">
      <dgm:prSet presAssocID="{AB9CC9CC-D3ED-41E2-86A1-C0A380C91119}" presName="vert1" presStyleCnt="0"/>
      <dgm:spPr/>
    </dgm:pt>
    <dgm:pt modelId="{77F7E0BF-269C-48D8-8C24-E8D2BC0FAD83}" type="pres">
      <dgm:prSet presAssocID="{27F1FBDA-CA96-42AB-AEC5-E5B341C307B0}" presName="thickLine" presStyleLbl="alignNode1" presStyleIdx="6" presStyleCnt="7"/>
      <dgm:spPr/>
    </dgm:pt>
    <dgm:pt modelId="{75096F71-7CEE-46D6-9C84-A183A2E07F30}" type="pres">
      <dgm:prSet presAssocID="{27F1FBDA-CA96-42AB-AEC5-E5B341C307B0}" presName="horz1" presStyleCnt="0"/>
      <dgm:spPr/>
    </dgm:pt>
    <dgm:pt modelId="{DE7CC34C-6A99-4672-9437-03FBC222DAB1}" type="pres">
      <dgm:prSet presAssocID="{27F1FBDA-CA96-42AB-AEC5-E5B341C307B0}" presName="tx1" presStyleLbl="revTx" presStyleIdx="6" presStyleCnt="7"/>
      <dgm:spPr/>
    </dgm:pt>
    <dgm:pt modelId="{0764D1B7-E505-41D4-A604-9E613335AB34}" type="pres">
      <dgm:prSet presAssocID="{27F1FBDA-CA96-42AB-AEC5-E5B341C307B0}" presName="vert1" presStyleCnt="0"/>
      <dgm:spPr/>
    </dgm:pt>
  </dgm:ptLst>
  <dgm:cxnLst>
    <dgm:cxn modelId="{28B3C20F-6995-4D12-A44F-F5BA80134DB6}" type="presOf" srcId="{71F42B24-0E67-4C65-97F1-0B8ECAD9E870}" destId="{1596E09A-C22C-4002-8D44-DBD48B3D956C}" srcOrd="0" destOrd="0" presId="urn:microsoft.com/office/officeart/2008/layout/LinedList"/>
    <dgm:cxn modelId="{E4D9E536-0CCD-40CF-90FB-C022A2BF86FE}" type="presOf" srcId="{5E23E6DF-9B27-4DE7-A247-CBDFCB40782F}" destId="{6D888152-077D-4835-B3D1-EEE4380FB058}" srcOrd="0" destOrd="0" presId="urn:microsoft.com/office/officeart/2008/layout/LinedList"/>
    <dgm:cxn modelId="{153E7E38-AED1-435F-9C02-9D5B0E3D7199}" srcId="{71F42B24-0E67-4C65-97F1-0B8ECAD9E870}" destId="{5E23E6DF-9B27-4DE7-A247-CBDFCB40782F}" srcOrd="1" destOrd="0" parTransId="{0B8228A7-572B-48A7-BA5B-A40EF3E7E7ED}" sibTransId="{6F726871-E95B-4858-A55D-9A1BCD95B818}"/>
    <dgm:cxn modelId="{FCB0083A-CE4C-47CE-B30C-CDA4AF5153CE}" srcId="{71F42B24-0E67-4C65-97F1-0B8ECAD9E870}" destId="{1FE9CF21-F69E-4775-8828-6E10015D8042}" srcOrd="3" destOrd="0" parTransId="{7234A5F8-3C06-4BFF-8A7E-AAEB68BD6026}" sibTransId="{DFA7EE4E-B7BC-42B4-A8FC-0D0912601CBA}"/>
    <dgm:cxn modelId="{3E597679-6736-4F92-BB25-BA598D8B9E9E}" srcId="{71F42B24-0E67-4C65-97F1-0B8ECAD9E870}" destId="{E820C2C9-BB83-4A9A-A82B-2BD9CD2AADDD}" srcOrd="4" destOrd="0" parTransId="{3736A35B-3594-402E-9E46-05E8DB0B5F05}" sibTransId="{4BF7C42B-BBDC-4AE3-BACC-C7509DF1CFE1}"/>
    <dgm:cxn modelId="{12EDD695-52B2-43E6-BF67-6CB703ED09C6}" type="presOf" srcId="{E820C2C9-BB83-4A9A-A82B-2BD9CD2AADDD}" destId="{A32E444E-5ED4-4B59-A3FB-22CC401F1FA9}" srcOrd="0" destOrd="0" presId="urn:microsoft.com/office/officeart/2008/layout/LinedList"/>
    <dgm:cxn modelId="{12EA3296-0B2D-411E-8BC6-03681C272A6D}" srcId="{71F42B24-0E67-4C65-97F1-0B8ECAD9E870}" destId="{69F10C15-0456-4DA0-B40F-2EAFC1468ECB}" srcOrd="2" destOrd="0" parTransId="{C6C69DDB-DE6D-4F35-ABA1-E7827BD8FC60}" sibTransId="{64BB7331-7C5F-43FA-9FFE-B8978FD0A96E}"/>
    <dgm:cxn modelId="{C59CC7A5-6F59-45D9-B80A-E8EAAC502A39}" type="presOf" srcId="{1FE9CF21-F69E-4775-8828-6E10015D8042}" destId="{5C3D9E8D-5729-4119-8493-EA7E7B98F48B}" srcOrd="0" destOrd="0" presId="urn:microsoft.com/office/officeart/2008/layout/LinedList"/>
    <dgm:cxn modelId="{A80848AE-3F39-4416-A746-A2FFC1737250}" type="presOf" srcId="{69F10C15-0456-4DA0-B40F-2EAFC1468ECB}" destId="{9C58F50C-7F19-49CA-A1B6-4AC18526E5DD}" srcOrd="0" destOrd="0" presId="urn:microsoft.com/office/officeart/2008/layout/LinedList"/>
    <dgm:cxn modelId="{0BB4C2BD-EAC9-4148-ACC2-15EB0C5D744B}" srcId="{71F42B24-0E67-4C65-97F1-0B8ECAD9E870}" destId="{A7FF381F-85D1-468F-A452-2B3DED328A4F}" srcOrd="0" destOrd="0" parTransId="{2F0326F9-FE2D-4165-A1FA-2C53D704FDE9}" sibTransId="{96038BFE-CB63-4F7E-BDB1-36F98A9D7B76}"/>
    <dgm:cxn modelId="{6D9EF5C3-D030-41ED-9D07-CBD7EB3C6EBC}" srcId="{71F42B24-0E67-4C65-97F1-0B8ECAD9E870}" destId="{27F1FBDA-CA96-42AB-AEC5-E5B341C307B0}" srcOrd="6" destOrd="0" parTransId="{9E554022-652C-4A7F-85D8-462C764DCB46}" sibTransId="{1943E89A-24E7-4AB2-AFB4-75F02F1A7781}"/>
    <dgm:cxn modelId="{E27FB8C6-FDE3-4933-AC4F-8D44A84FEEE2}" type="presOf" srcId="{A7FF381F-85D1-468F-A452-2B3DED328A4F}" destId="{9AC73BF9-949B-40E2-A1B8-42548B5EF2DB}" srcOrd="0" destOrd="0" presId="urn:microsoft.com/office/officeart/2008/layout/LinedList"/>
    <dgm:cxn modelId="{049C0CDB-18DF-4AC8-AA3A-19A9DA3972C0}" type="presOf" srcId="{27F1FBDA-CA96-42AB-AEC5-E5B341C307B0}" destId="{DE7CC34C-6A99-4672-9437-03FBC222DAB1}" srcOrd="0" destOrd="0" presId="urn:microsoft.com/office/officeart/2008/layout/LinedList"/>
    <dgm:cxn modelId="{455E6CF2-91AE-498F-9B56-9FD575E6F9E1}" srcId="{71F42B24-0E67-4C65-97F1-0B8ECAD9E870}" destId="{AB9CC9CC-D3ED-41E2-86A1-C0A380C91119}" srcOrd="5" destOrd="0" parTransId="{7E29EE2F-A96D-462A-A3EF-3CC6616C889C}" sibTransId="{95D92391-E805-424C-8AB0-3AD5317E5FF4}"/>
    <dgm:cxn modelId="{672706F7-642D-4C2B-A99D-1A185CCBC757}" type="presOf" srcId="{AB9CC9CC-D3ED-41E2-86A1-C0A380C91119}" destId="{B100C82A-7C8E-41F8-998B-13AD68164501}" srcOrd="0" destOrd="0" presId="urn:microsoft.com/office/officeart/2008/layout/LinedList"/>
    <dgm:cxn modelId="{47BBB882-CC38-4D0A-8D92-5A42118BE60F}" type="presParOf" srcId="{1596E09A-C22C-4002-8D44-DBD48B3D956C}" destId="{E020A4D1-B91D-4A4C-B055-B2340E30CDC8}" srcOrd="0" destOrd="0" presId="urn:microsoft.com/office/officeart/2008/layout/LinedList"/>
    <dgm:cxn modelId="{E221D473-E531-46B9-857F-EF74823D0F0A}" type="presParOf" srcId="{1596E09A-C22C-4002-8D44-DBD48B3D956C}" destId="{2E4D1C92-72A4-4F9E-9AE3-0949B426A980}" srcOrd="1" destOrd="0" presId="urn:microsoft.com/office/officeart/2008/layout/LinedList"/>
    <dgm:cxn modelId="{596A72CA-DC97-4755-BFCF-8AD2B9130D14}" type="presParOf" srcId="{2E4D1C92-72A4-4F9E-9AE3-0949B426A980}" destId="{9AC73BF9-949B-40E2-A1B8-42548B5EF2DB}" srcOrd="0" destOrd="0" presId="urn:microsoft.com/office/officeart/2008/layout/LinedList"/>
    <dgm:cxn modelId="{E5FBDD78-3906-4B47-A41A-31EF513C47A3}" type="presParOf" srcId="{2E4D1C92-72A4-4F9E-9AE3-0949B426A980}" destId="{BC3DB9FE-B803-4B76-9E58-F2C5F50E5F84}" srcOrd="1" destOrd="0" presId="urn:microsoft.com/office/officeart/2008/layout/LinedList"/>
    <dgm:cxn modelId="{7A8C13FB-2C07-4C84-A6C7-7C6523033472}" type="presParOf" srcId="{1596E09A-C22C-4002-8D44-DBD48B3D956C}" destId="{7719B029-9565-471A-9CCB-CF0B44F83994}" srcOrd="2" destOrd="0" presId="urn:microsoft.com/office/officeart/2008/layout/LinedList"/>
    <dgm:cxn modelId="{E9A45057-7917-442A-BAD5-FE341A95C16C}" type="presParOf" srcId="{1596E09A-C22C-4002-8D44-DBD48B3D956C}" destId="{133D570C-8BCE-47C4-88B4-860DA2D66CDD}" srcOrd="3" destOrd="0" presId="urn:microsoft.com/office/officeart/2008/layout/LinedList"/>
    <dgm:cxn modelId="{873AFB03-24C6-4C8C-8945-E8AEBF9C9B33}" type="presParOf" srcId="{133D570C-8BCE-47C4-88B4-860DA2D66CDD}" destId="{6D888152-077D-4835-B3D1-EEE4380FB058}" srcOrd="0" destOrd="0" presId="urn:microsoft.com/office/officeart/2008/layout/LinedList"/>
    <dgm:cxn modelId="{E8D0928E-609D-4EA9-9FAD-0F007E41BD19}" type="presParOf" srcId="{133D570C-8BCE-47C4-88B4-860DA2D66CDD}" destId="{C24FE9D4-2B78-430A-AC6D-3EB4DEE6CB44}" srcOrd="1" destOrd="0" presId="urn:microsoft.com/office/officeart/2008/layout/LinedList"/>
    <dgm:cxn modelId="{C16669B2-44DE-4F2B-A6C5-238FFC8A3E56}" type="presParOf" srcId="{1596E09A-C22C-4002-8D44-DBD48B3D956C}" destId="{9DE215F4-93BD-4D24-A34F-C84640EB1BCF}" srcOrd="4" destOrd="0" presId="urn:microsoft.com/office/officeart/2008/layout/LinedList"/>
    <dgm:cxn modelId="{D4BD737F-EE98-4121-92DA-289E76E00CED}" type="presParOf" srcId="{1596E09A-C22C-4002-8D44-DBD48B3D956C}" destId="{B5E49987-44F9-4F3E-B0E4-99AF41954B0C}" srcOrd="5" destOrd="0" presId="urn:microsoft.com/office/officeart/2008/layout/LinedList"/>
    <dgm:cxn modelId="{9A610840-BC61-465C-9012-E27D30FD8240}" type="presParOf" srcId="{B5E49987-44F9-4F3E-B0E4-99AF41954B0C}" destId="{9C58F50C-7F19-49CA-A1B6-4AC18526E5DD}" srcOrd="0" destOrd="0" presId="urn:microsoft.com/office/officeart/2008/layout/LinedList"/>
    <dgm:cxn modelId="{38E5F16B-A281-47C4-BA7C-3010321E2C4A}" type="presParOf" srcId="{B5E49987-44F9-4F3E-B0E4-99AF41954B0C}" destId="{1F85B0B3-D261-4E21-91FA-9FB0903E2769}" srcOrd="1" destOrd="0" presId="urn:microsoft.com/office/officeart/2008/layout/LinedList"/>
    <dgm:cxn modelId="{6BD28641-3AF2-4FD2-927A-976C934163CA}" type="presParOf" srcId="{1596E09A-C22C-4002-8D44-DBD48B3D956C}" destId="{DD92BB7F-F041-4F5E-80D2-60F88F492732}" srcOrd="6" destOrd="0" presId="urn:microsoft.com/office/officeart/2008/layout/LinedList"/>
    <dgm:cxn modelId="{AE80C168-85CF-4561-AA1A-19EC90D0FDCB}" type="presParOf" srcId="{1596E09A-C22C-4002-8D44-DBD48B3D956C}" destId="{111788FE-5C98-4CC3-A830-E454A0EC67B4}" srcOrd="7" destOrd="0" presId="urn:microsoft.com/office/officeart/2008/layout/LinedList"/>
    <dgm:cxn modelId="{2AF84D1D-92C3-474C-8BB3-1DE73DEFAA71}" type="presParOf" srcId="{111788FE-5C98-4CC3-A830-E454A0EC67B4}" destId="{5C3D9E8D-5729-4119-8493-EA7E7B98F48B}" srcOrd="0" destOrd="0" presId="urn:microsoft.com/office/officeart/2008/layout/LinedList"/>
    <dgm:cxn modelId="{F1E5F6DD-8CE2-472E-B196-5F37CD00AE26}" type="presParOf" srcId="{111788FE-5C98-4CC3-A830-E454A0EC67B4}" destId="{DD17DEBC-77E0-480E-BF7E-3B341E9B736A}" srcOrd="1" destOrd="0" presId="urn:microsoft.com/office/officeart/2008/layout/LinedList"/>
    <dgm:cxn modelId="{CE3E0311-3AFB-4DF6-8167-62DBA4C007B8}" type="presParOf" srcId="{1596E09A-C22C-4002-8D44-DBD48B3D956C}" destId="{72D99A09-BDAE-4A6E-9D5F-AA8DA8FF195B}" srcOrd="8" destOrd="0" presId="urn:microsoft.com/office/officeart/2008/layout/LinedList"/>
    <dgm:cxn modelId="{0F1C5CE6-BE61-4967-B423-ABF8A03161BB}" type="presParOf" srcId="{1596E09A-C22C-4002-8D44-DBD48B3D956C}" destId="{A890083E-4811-4BA6-89FA-FD5755BC6008}" srcOrd="9" destOrd="0" presId="urn:microsoft.com/office/officeart/2008/layout/LinedList"/>
    <dgm:cxn modelId="{4FD9508F-2783-43F1-9838-E361A6BF6D2B}" type="presParOf" srcId="{A890083E-4811-4BA6-89FA-FD5755BC6008}" destId="{A32E444E-5ED4-4B59-A3FB-22CC401F1FA9}" srcOrd="0" destOrd="0" presId="urn:microsoft.com/office/officeart/2008/layout/LinedList"/>
    <dgm:cxn modelId="{7D7497A5-0962-4E60-B8F1-A025903CB388}" type="presParOf" srcId="{A890083E-4811-4BA6-89FA-FD5755BC6008}" destId="{E294B915-7272-47F0-8A26-E78043C95ED0}" srcOrd="1" destOrd="0" presId="urn:microsoft.com/office/officeart/2008/layout/LinedList"/>
    <dgm:cxn modelId="{C406557C-C47D-451F-B334-E46B0FD6F54C}" type="presParOf" srcId="{1596E09A-C22C-4002-8D44-DBD48B3D956C}" destId="{60B33C22-AB62-47DE-94C6-B6612C074C47}" srcOrd="10" destOrd="0" presId="urn:microsoft.com/office/officeart/2008/layout/LinedList"/>
    <dgm:cxn modelId="{259E0EFF-5438-494C-BF66-F594BF2A6237}" type="presParOf" srcId="{1596E09A-C22C-4002-8D44-DBD48B3D956C}" destId="{4656926E-12CF-4790-A9AD-814ED9819DC1}" srcOrd="11" destOrd="0" presId="urn:microsoft.com/office/officeart/2008/layout/LinedList"/>
    <dgm:cxn modelId="{92299664-84CB-41C2-A330-E8B012C8AD32}" type="presParOf" srcId="{4656926E-12CF-4790-A9AD-814ED9819DC1}" destId="{B100C82A-7C8E-41F8-998B-13AD68164501}" srcOrd="0" destOrd="0" presId="urn:microsoft.com/office/officeart/2008/layout/LinedList"/>
    <dgm:cxn modelId="{92999A87-FC01-49E7-A13D-77A3027785C7}" type="presParOf" srcId="{4656926E-12CF-4790-A9AD-814ED9819DC1}" destId="{3F0AC671-C873-4A89-900E-E807B48DDC93}" srcOrd="1" destOrd="0" presId="urn:microsoft.com/office/officeart/2008/layout/LinedList"/>
    <dgm:cxn modelId="{E18AC244-5E42-4DBD-AD22-176E743BF27E}" type="presParOf" srcId="{1596E09A-C22C-4002-8D44-DBD48B3D956C}" destId="{77F7E0BF-269C-48D8-8C24-E8D2BC0FAD83}" srcOrd="12" destOrd="0" presId="urn:microsoft.com/office/officeart/2008/layout/LinedList"/>
    <dgm:cxn modelId="{0509F45E-D7F0-43D1-9248-FE6AE89CAA5D}" type="presParOf" srcId="{1596E09A-C22C-4002-8D44-DBD48B3D956C}" destId="{75096F71-7CEE-46D6-9C84-A183A2E07F30}" srcOrd="13" destOrd="0" presId="urn:microsoft.com/office/officeart/2008/layout/LinedList"/>
    <dgm:cxn modelId="{70D990DA-1459-4CEA-8461-C5147FEA5613}" type="presParOf" srcId="{75096F71-7CEE-46D6-9C84-A183A2E07F30}" destId="{DE7CC34C-6A99-4672-9437-03FBC222DAB1}" srcOrd="0" destOrd="0" presId="urn:microsoft.com/office/officeart/2008/layout/LinedList"/>
    <dgm:cxn modelId="{76986842-7C32-401E-9F7B-F76A61EDD4DC}" type="presParOf" srcId="{75096F71-7CEE-46D6-9C84-A183A2E07F30}" destId="{0764D1B7-E505-41D4-A604-9E613335AB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9DE8F-D4BF-4242-AD7D-1BB19AD4A21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DB43B1C-F248-4D3A-86BB-A52271AF64AA}">
      <dgm:prSet custT="1"/>
      <dgm:spPr/>
      <dgm:t>
        <a:bodyPr/>
        <a:lstStyle/>
        <a:p>
          <a:pPr>
            <a:lnSpc>
              <a:spcPct val="100000"/>
            </a:lnSpc>
          </a:pPr>
          <a:r>
            <a:rPr lang="tr-TR" sz="2000" b="1" dirty="0"/>
            <a:t>Hipoventilasyon: </a:t>
          </a:r>
          <a:r>
            <a:rPr lang="tr-TR" sz="2000" dirty="0"/>
            <a:t>Solunum hızı ve derinliğinde azalma görülmesidir.</a:t>
          </a:r>
          <a:endParaRPr lang="en-US" sz="2000" dirty="0"/>
        </a:p>
      </dgm:t>
    </dgm:pt>
    <dgm:pt modelId="{B2634074-F175-41AE-9C36-BF0B45B76D30}" type="parTrans" cxnId="{2D3BCD46-46BB-453E-8CE9-9DCE938D6CA4}">
      <dgm:prSet/>
      <dgm:spPr/>
      <dgm:t>
        <a:bodyPr/>
        <a:lstStyle/>
        <a:p>
          <a:endParaRPr lang="en-US"/>
        </a:p>
      </dgm:t>
    </dgm:pt>
    <dgm:pt modelId="{3C75CD6F-DA46-4D7C-A1F0-133D431AA0E9}" type="sibTrans" cxnId="{2D3BCD46-46BB-453E-8CE9-9DCE938D6CA4}">
      <dgm:prSet/>
      <dgm:spPr/>
      <dgm:t>
        <a:bodyPr/>
        <a:lstStyle/>
        <a:p>
          <a:endParaRPr lang="en-US"/>
        </a:p>
      </dgm:t>
    </dgm:pt>
    <dgm:pt modelId="{8ABF8E21-B0A3-4E39-B6BD-D193034DDE50}">
      <dgm:prSet custT="1"/>
      <dgm:spPr/>
      <dgm:t>
        <a:bodyPr/>
        <a:lstStyle/>
        <a:p>
          <a:pPr>
            <a:lnSpc>
              <a:spcPct val="100000"/>
            </a:lnSpc>
          </a:pPr>
          <a:r>
            <a:rPr lang="tr-TR" sz="2000" b="1"/>
            <a:t>Dispne: </a:t>
          </a:r>
          <a:r>
            <a:rPr lang="tr-TR" sz="2000"/>
            <a:t>Zorlu ve güç sarfederek yapılan solunumdur.</a:t>
          </a:r>
          <a:endParaRPr lang="en-US" sz="2000"/>
        </a:p>
      </dgm:t>
    </dgm:pt>
    <dgm:pt modelId="{CDBFEF67-8D14-49B1-B10B-C8C8F1692C56}" type="parTrans" cxnId="{687DF567-7056-4A5A-BF78-CA53DFAA1A54}">
      <dgm:prSet/>
      <dgm:spPr/>
      <dgm:t>
        <a:bodyPr/>
        <a:lstStyle/>
        <a:p>
          <a:endParaRPr lang="en-US"/>
        </a:p>
      </dgm:t>
    </dgm:pt>
    <dgm:pt modelId="{34E15FE2-DFA0-4AE5-96F4-3E79589DB15C}" type="sibTrans" cxnId="{687DF567-7056-4A5A-BF78-CA53DFAA1A54}">
      <dgm:prSet/>
      <dgm:spPr/>
      <dgm:t>
        <a:bodyPr/>
        <a:lstStyle/>
        <a:p>
          <a:endParaRPr lang="en-US"/>
        </a:p>
      </dgm:t>
    </dgm:pt>
    <dgm:pt modelId="{A541F33F-AE0E-43E3-92AC-6C1C991D780B}">
      <dgm:prSet custT="1"/>
      <dgm:spPr/>
      <dgm:t>
        <a:bodyPr/>
        <a:lstStyle/>
        <a:p>
          <a:pPr>
            <a:lnSpc>
              <a:spcPct val="100000"/>
            </a:lnSpc>
          </a:pPr>
          <a:r>
            <a:rPr lang="tr-TR" sz="2000" b="1" dirty="0" err="1"/>
            <a:t>Ortopne</a:t>
          </a:r>
          <a:r>
            <a:rPr lang="tr-TR" sz="2000" b="1" dirty="0"/>
            <a:t>: </a:t>
          </a:r>
          <a:r>
            <a:rPr lang="tr-TR" sz="2000" dirty="0"/>
            <a:t>Dik otururken ve ayakta dururken ortaya çıkmayan ancak yatınca görülen solunum güçlüğüdür. </a:t>
          </a:r>
          <a:endParaRPr lang="en-US" sz="2000" dirty="0"/>
        </a:p>
      </dgm:t>
    </dgm:pt>
    <dgm:pt modelId="{5B4188B4-97B5-4780-BD86-307BFB929AEB}" type="parTrans" cxnId="{FCBF41E9-0098-4064-9DBC-645137F535D9}">
      <dgm:prSet/>
      <dgm:spPr/>
      <dgm:t>
        <a:bodyPr/>
        <a:lstStyle/>
        <a:p>
          <a:endParaRPr lang="en-US"/>
        </a:p>
      </dgm:t>
    </dgm:pt>
    <dgm:pt modelId="{809D87BE-D922-4EAA-8837-93C74248D56E}" type="sibTrans" cxnId="{FCBF41E9-0098-4064-9DBC-645137F535D9}">
      <dgm:prSet/>
      <dgm:spPr/>
      <dgm:t>
        <a:bodyPr/>
        <a:lstStyle/>
        <a:p>
          <a:endParaRPr lang="en-US"/>
        </a:p>
      </dgm:t>
    </dgm:pt>
    <dgm:pt modelId="{617816CA-C08D-460B-93A8-BB1F14561AC4}">
      <dgm:prSet custT="1"/>
      <dgm:spPr/>
      <dgm:t>
        <a:bodyPr/>
        <a:lstStyle/>
        <a:p>
          <a:pPr>
            <a:lnSpc>
              <a:spcPct val="100000"/>
            </a:lnSpc>
          </a:pPr>
          <a:r>
            <a:rPr lang="tr-TR" sz="2000" b="1" dirty="0"/>
            <a:t>Hipoksi: </a:t>
          </a:r>
          <a:r>
            <a:rPr lang="tr-TR" sz="2000" dirty="0"/>
            <a:t>Dokularda oksijen azlığı durumudur.</a:t>
          </a:r>
          <a:endParaRPr lang="en-US" sz="2000" dirty="0"/>
        </a:p>
      </dgm:t>
    </dgm:pt>
    <dgm:pt modelId="{04AB7BC2-43DD-467A-A82F-3924ED5DF4A8}" type="parTrans" cxnId="{092B0D81-E12D-45FA-A926-0E67EB54DE99}">
      <dgm:prSet/>
      <dgm:spPr/>
      <dgm:t>
        <a:bodyPr/>
        <a:lstStyle/>
        <a:p>
          <a:endParaRPr lang="en-US"/>
        </a:p>
      </dgm:t>
    </dgm:pt>
    <dgm:pt modelId="{EEAEEF7E-9E98-4F16-A92F-A983E51C484C}" type="sibTrans" cxnId="{092B0D81-E12D-45FA-A926-0E67EB54DE99}">
      <dgm:prSet/>
      <dgm:spPr/>
      <dgm:t>
        <a:bodyPr/>
        <a:lstStyle/>
        <a:p>
          <a:endParaRPr lang="en-US"/>
        </a:p>
      </dgm:t>
    </dgm:pt>
    <dgm:pt modelId="{3BD9DB7A-BC5A-43AF-A665-D1AC8AA59DFA}">
      <dgm:prSet custT="1"/>
      <dgm:spPr/>
      <dgm:t>
        <a:bodyPr/>
        <a:lstStyle/>
        <a:p>
          <a:pPr>
            <a:lnSpc>
              <a:spcPct val="100000"/>
            </a:lnSpc>
          </a:pPr>
          <a:r>
            <a:rPr lang="tr-TR" sz="2000" b="1"/>
            <a:t>Anoksi: </a:t>
          </a:r>
          <a:r>
            <a:rPr lang="tr-TR" sz="2000"/>
            <a:t>Dokularda oksijen yokluğudur.</a:t>
          </a:r>
          <a:endParaRPr lang="en-US" sz="2000"/>
        </a:p>
      </dgm:t>
    </dgm:pt>
    <dgm:pt modelId="{B10E3CF3-9722-4725-8883-839CF6A022F3}" type="parTrans" cxnId="{02841409-39CE-4FA3-9A18-445B872FE6CF}">
      <dgm:prSet/>
      <dgm:spPr/>
      <dgm:t>
        <a:bodyPr/>
        <a:lstStyle/>
        <a:p>
          <a:endParaRPr lang="en-US"/>
        </a:p>
      </dgm:t>
    </dgm:pt>
    <dgm:pt modelId="{33077B86-AA4D-4DBE-9201-E2E7AF936E63}" type="sibTrans" cxnId="{02841409-39CE-4FA3-9A18-445B872FE6CF}">
      <dgm:prSet/>
      <dgm:spPr/>
      <dgm:t>
        <a:bodyPr/>
        <a:lstStyle/>
        <a:p>
          <a:endParaRPr lang="en-US"/>
        </a:p>
      </dgm:t>
    </dgm:pt>
    <dgm:pt modelId="{C50EEC80-A16D-47E1-9397-76F98B7B6147}">
      <dgm:prSet custT="1"/>
      <dgm:spPr/>
      <dgm:t>
        <a:bodyPr/>
        <a:lstStyle/>
        <a:p>
          <a:pPr>
            <a:lnSpc>
              <a:spcPct val="100000"/>
            </a:lnSpc>
          </a:pPr>
          <a:r>
            <a:rPr lang="tr-TR" sz="2000" b="1" dirty="0"/>
            <a:t>Hipoksemi: </a:t>
          </a:r>
          <a:r>
            <a:rPr lang="tr-TR" sz="2000" dirty="0"/>
            <a:t>Arter kanında gerçek oksijen miktarında azalmadır.</a:t>
          </a:r>
          <a:endParaRPr lang="en-US" sz="2000" dirty="0"/>
        </a:p>
      </dgm:t>
    </dgm:pt>
    <dgm:pt modelId="{215BB99A-F9A0-40DD-91EE-93F2E73796AD}" type="parTrans" cxnId="{5481ED02-E4F1-4109-A8BD-23DA93EAFDD0}">
      <dgm:prSet/>
      <dgm:spPr/>
      <dgm:t>
        <a:bodyPr/>
        <a:lstStyle/>
        <a:p>
          <a:endParaRPr lang="en-US"/>
        </a:p>
      </dgm:t>
    </dgm:pt>
    <dgm:pt modelId="{936F8F5C-6AC6-48F8-BBE1-0A69C5078380}" type="sibTrans" cxnId="{5481ED02-E4F1-4109-A8BD-23DA93EAFDD0}">
      <dgm:prSet/>
      <dgm:spPr/>
      <dgm:t>
        <a:bodyPr/>
        <a:lstStyle/>
        <a:p>
          <a:endParaRPr lang="en-US"/>
        </a:p>
      </dgm:t>
    </dgm:pt>
    <dgm:pt modelId="{50620DAB-BD82-4600-B0A0-438FF3A24D4B}">
      <dgm:prSet custT="1"/>
      <dgm:spPr/>
      <dgm:t>
        <a:bodyPr/>
        <a:lstStyle/>
        <a:p>
          <a:pPr>
            <a:lnSpc>
              <a:spcPct val="100000"/>
            </a:lnSpc>
          </a:pPr>
          <a:r>
            <a:rPr lang="tr-TR" sz="2000" b="1" dirty="0"/>
            <a:t>Hiperkapni: </a:t>
          </a:r>
          <a:r>
            <a:rPr lang="tr-TR" sz="2000" dirty="0"/>
            <a:t>Karbondioksit düzeyinin kanda artmasıdır.</a:t>
          </a:r>
          <a:endParaRPr lang="en-US" sz="1600" dirty="0"/>
        </a:p>
      </dgm:t>
    </dgm:pt>
    <dgm:pt modelId="{8370E176-7206-4CE3-B96B-F6968071D537}" type="parTrans" cxnId="{01174291-7793-462A-99D1-43BF673936AD}">
      <dgm:prSet/>
      <dgm:spPr/>
      <dgm:t>
        <a:bodyPr/>
        <a:lstStyle/>
        <a:p>
          <a:endParaRPr lang="en-US"/>
        </a:p>
      </dgm:t>
    </dgm:pt>
    <dgm:pt modelId="{402CD543-B81C-4FD8-BC58-79C333E488A8}" type="sibTrans" cxnId="{01174291-7793-462A-99D1-43BF673936AD}">
      <dgm:prSet/>
      <dgm:spPr/>
      <dgm:t>
        <a:bodyPr/>
        <a:lstStyle/>
        <a:p>
          <a:endParaRPr lang="en-US"/>
        </a:p>
      </dgm:t>
    </dgm:pt>
    <dgm:pt modelId="{7E9CA310-572E-45A3-B2A9-8F80CD43614A}" type="pres">
      <dgm:prSet presAssocID="{B399DE8F-D4BF-4242-AD7D-1BB19AD4A21C}" presName="root" presStyleCnt="0">
        <dgm:presLayoutVars>
          <dgm:dir/>
          <dgm:resizeHandles val="exact"/>
        </dgm:presLayoutVars>
      </dgm:prSet>
      <dgm:spPr/>
    </dgm:pt>
    <dgm:pt modelId="{C1C6F906-1686-4F84-B06C-4058D586E57C}" type="pres">
      <dgm:prSet presAssocID="{7DB43B1C-F248-4D3A-86BB-A52271AF64AA}" presName="compNode" presStyleCnt="0"/>
      <dgm:spPr/>
    </dgm:pt>
    <dgm:pt modelId="{BDD68D3B-37DD-4AD8-9BDD-86E98BDCE126}" type="pres">
      <dgm:prSet presAssocID="{7DB43B1C-F248-4D3A-86BB-A52271AF64AA}" presName="bgRect" presStyleLbl="bgShp" presStyleIdx="0" presStyleCnt="7"/>
      <dgm:spPr/>
    </dgm:pt>
    <dgm:pt modelId="{4C9B5C88-60FB-4010-A631-577C81B8076F}" type="pres">
      <dgm:prSet presAssocID="{7DB43B1C-F248-4D3A-86BB-A52271AF64A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kciğer"/>
        </a:ext>
      </dgm:extLst>
    </dgm:pt>
    <dgm:pt modelId="{A0FFC8F0-4605-41C2-9D10-BF9A807646CF}" type="pres">
      <dgm:prSet presAssocID="{7DB43B1C-F248-4D3A-86BB-A52271AF64AA}" presName="spaceRect" presStyleCnt="0"/>
      <dgm:spPr/>
    </dgm:pt>
    <dgm:pt modelId="{5A4DD92E-CE5E-4648-95BE-6EE77949CED2}" type="pres">
      <dgm:prSet presAssocID="{7DB43B1C-F248-4D3A-86BB-A52271AF64AA}" presName="parTx" presStyleLbl="revTx" presStyleIdx="0" presStyleCnt="7">
        <dgm:presLayoutVars>
          <dgm:chMax val="0"/>
          <dgm:chPref val="0"/>
        </dgm:presLayoutVars>
      </dgm:prSet>
      <dgm:spPr/>
    </dgm:pt>
    <dgm:pt modelId="{EB645E54-7869-4A12-8573-490A4F17E19E}" type="pres">
      <dgm:prSet presAssocID="{3C75CD6F-DA46-4D7C-A1F0-133D431AA0E9}" presName="sibTrans" presStyleCnt="0"/>
      <dgm:spPr/>
    </dgm:pt>
    <dgm:pt modelId="{A5746DF3-1911-4B47-8CD5-D9366FBEDDAF}" type="pres">
      <dgm:prSet presAssocID="{8ABF8E21-B0A3-4E39-B6BD-D193034DDE50}" presName="compNode" presStyleCnt="0"/>
      <dgm:spPr/>
    </dgm:pt>
    <dgm:pt modelId="{D8E8A013-3927-4547-BADB-B1872716375E}" type="pres">
      <dgm:prSet presAssocID="{8ABF8E21-B0A3-4E39-B6BD-D193034DDE50}" presName="bgRect" presStyleLbl="bgShp" presStyleIdx="1" presStyleCnt="7"/>
      <dgm:spPr/>
    </dgm:pt>
    <dgm:pt modelId="{4119FBA4-E5DC-4DA7-A3D7-FFB31A513E08}" type="pres">
      <dgm:prSet presAssocID="{8ABF8E21-B0A3-4E39-B6BD-D193034DDE5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de"/>
        </a:ext>
      </dgm:extLst>
    </dgm:pt>
    <dgm:pt modelId="{20F20444-203A-4AE1-9933-8CD91084532C}" type="pres">
      <dgm:prSet presAssocID="{8ABF8E21-B0A3-4E39-B6BD-D193034DDE50}" presName="spaceRect" presStyleCnt="0"/>
      <dgm:spPr/>
    </dgm:pt>
    <dgm:pt modelId="{1A897B27-9FA5-4AD5-BEAA-91A15E817FE6}" type="pres">
      <dgm:prSet presAssocID="{8ABF8E21-B0A3-4E39-B6BD-D193034DDE50}" presName="parTx" presStyleLbl="revTx" presStyleIdx="1" presStyleCnt="7">
        <dgm:presLayoutVars>
          <dgm:chMax val="0"/>
          <dgm:chPref val="0"/>
        </dgm:presLayoutVars>
      </dgm:prSet>
      <dgm:spPr/>
    </dgm:pt>
    <dgm:pt modelId="{3D95E98D-ADAD-4EFD-B61B-3BE2A9C4E027}" type="pres">
      <dgm:prSet presAssocID="{34E15FE2-DFA0-4AE5-96F4-3E79589DB15C}" presName="sibTrans" presStyleCnt="0"/>
      <dgm:spPr/>
    </dgm:pt>
    <dgm:pt modelId="{66D14DA3-B08E-4F2C-9092-E8943449A2C0}" type="pres">
      <dgm:prSet presAssocID="{A541F33F-AE0E-43E3-92AC-6C1C991D780B}" presName="compNode" presStyleCnt="0"/>
      <dgm:spPr/>
    </dgm:pt>
    <dgm:pt modelId="{7AE2E202-A734-4D54-843A-E3DD7D4F3181}" type="pres">
      <dgm:prSet presAssocID="{A541F33F-AE0E-43E3-92AC-6C1C991D780B}" presName="bgRect" presStyleLbl="bgShp" presStyleIdx="2" presStyleCnt="7"/>
      <dgm:spPr/>
    </dgm:pt>
    <dgm:pt modelId="{04D9BCBE-2EB1-460A-9A51-A02D40956F64}" type="pres">
      <dgm:prSet presAssocID="{A541F33F-AE0E-43E3-92AC-6C1C991D780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nay işareti"/>
        </a:ext>
      </dgm:extLst>
    </dgm:pt>
    <dgm:pt modelId="{BF9D31D9-786F-4BAB-9518-932D4CDC9889}" type="pres">
      <dgm:prSet presAssocID="{A541F33F-AE0E-43E3-92AC-6C1C991D780B}" presName="spaceRect" presStyleCnt="0"/>
      <dgm:spPr/>
    </dgm:pt>
    <dgm:pt modelId="{15BBE195-C631-4C2D-932A-F7166C18408E}" type="pres">
      <dgm:prSet presAssocID="{A541F33F-AE0E-43E3-92AC-6C1C991D780B}" presName="parTx" presStyleLbl="revTx" presStyleIdx="2" presStyleCnt="7">
        <dgm:presLayoutVars>
          <dgm:chMax val="0"/>
          <dgm:chPref val="0"/>
        </dgm:presLayoutVars>
      </dgm:prSet>
      <dgm:spPr/>
    </dgm:pt>
    <dgm:pt modelId="{9A34CD99-031F-41C5-87C1-FF66C9E3C8E0}" type="pres">
      <dgm:prSet presAssocID="{809D87BE-D922-4EAA-8837-93C74248D56E}" presName="sibTrans" presStyleCnt="0"/>
      <dgm:spPr/>
    </dgm:pt>
    <dgm:pt modelId="{BB16B131-E20A-4DB3-A037-90F1C5D925E8}" type="pres">
      <dgm:prSet presAssocID="{617816CA-C08D-460B-93A8-BB1F14561AC4}" presName="compNode" presStyleCnt="0"/>
      <dgm:spPr/>
    </dgm:pt>
    <dgm:pt modelId="{3B63A181-C58F-4348-85D8-DF7E802ADBA3}" type="pres">
      <dgm:prSet presAssocID="{617816CA-C08D-460B-93A8-BB1F14561AC4}" presName="bgRect" presStyleLbl="bgShp" presStyleIdx="3" presStyleCnt="7" custScaleY="103520"/>
      <dgm:spPr/>
    </dgm:pt>
    <dgm:pt modelId="{F8BEA2F3-6BCC-46C0-BF9F-D5B1A7DAC6D5}" type="pres">
      <dgm:prSet presAssocID="{617816CA-C08D-460B-93A8-BB1F14561AC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with Pulse"/>
        </a:ext>
      </dgm:extLst>
    </dgm:pt>
    <dgm:pt modelId="{E618FBEC-784E-42E0-8A1A-A7ABFC8F3C9D}" type="pres">
      <dgm:prSet presAssocID="{617816CA-C08D-460B-93A8-BB1F14561AC4}" presName="spaceRect" presStyleCnt="0"/>
      <dgm:spPr/>
    </dgm:pt>
    <dgm:pt modelId="{479A9A74-54F8-4302-857A-CA9518C4A4E2}" type="pres">
      <dgm:prSet presAssocID="{617816CA-C08D-460B-93A8-BB1F14561AC4}" presName="parTx" presStyleLbl="revTx" presStyleIdx="3" presStyleCnt="7">
        <dgm:presLayoutVars>
          <dgm:chMax val="0"/>
          <dgm:chPref val="0"/>
        </dgm:presLayoutVars>
      </dgm:prSet>
      <dgm:spPr/>
    </dgm:pt>
    <dgm:pt modelId="{4B5ED7F8-2505-4D7B-BAE6-8A1C143783B9}" type="pres">
      <dgm:prSet presAssocID="{EEAEEF7E-9E98-4F16-A92F-A983E51C484C}" presName="sibTrans" presStyleCnt="0"/>
      <dgm:spPr/>
    </dgm:pt>
    <dgm:pt modelId="{C57320D8-3F9A-4271-9F19-6969E14C3A50}" type="pres">
      <dgm:prSet presAssocID="{3BD9DB7A-BC5A-43AF-A665-D1AC8AA59DFA}" presName="compNode" presStyleCnt="0"/>
      <dgm:spPr/>
    </dgm:pt>
    <dgm:pt modelId="{83FDEB1F-1E9F-4650-96CA-2206819A35F2}" type="pres">
      <dgm:prSet presAssocID="{3BD9DB7A-BC5A-43AF-A665-D1AC8AA59DFA}" presName="bgRect" presStyleLbl="bgShp" presStyleIdx="4" presStyleCnt="7"/>
      <dgm:spPr/>
    </dgm:pt>
    <dgm:pt modelId="{13489FCA-918F-4022-892E-8ED914072205}" type="pres">
      <dgm:prSet presAssocID="{3BD9DB7A-BC5A-43AF-A665-D1AC8AA59DF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ot Air Balloon"/>
        </a:ext>
      </dgm:extLst>
    </dgm:pt>
    <dgm:pt modelId="{E5410BA2-9B75-4FE2-B9F0-79A58A3A19D7}" type="pres">
      <dgm:prSet presAssocID="{3BD9DB7A-BC5A-43AF-A665-D1AC8AA59DFA}" presName="spaceRect" presStyleCnt="0"/>
      <dgm:spPr/>
    </dgm:pt>
    <dgm:pt modelId="{A84A94D3-B13C-440B-90C7-6138DDE7CCB4}" type="pres">
      <dgm:prSet presAssocID="{3BD9DB7A-BC5A-43AF-A665-D1AC8AA59DFA}" presName="parTx" presStyleLbl="revTx" presStyleIdx="4" presStyleCnt="7">
        <dgm:presLayoutVars>
          <dgm:chMax val="0"/>
          <dgm:chPref val="0"/>
        </dgm:presLayoutVars>
      </dgm:prSet>
      <dgm:spPr/>
    </dgm:pt>
    <dgm:pt modelId="{07D13CA8-9E24-4E34-A284-528EC820DACE}" type="pres">
      <dgm:prSet presAssocID="{33077B86-AA4D-4DBE-9201-E2E7AF936E63}" presName="sibTrans" presStyleCnt="0"/>
      <dgm:spPr/>
    </dgm:pt>
    <dgm:pt modelId="{7F5C88CB-C268-4A55-A295-492438BB8F2F}" type="pres">
      <dgm:prSet presAssocID="{C50EEC80-A16D-47E1-9397-76F98B7B6147}" presName="compNode" presStyleCnt="0"/>
      <dgm:spPr/>
    </dgm:pt>
    <dgm:pt modelId="{937F3CF3-4503-4A92-B4D5-DCA8E77814D8}" type="pres">
      <dgm:prSet presAssocID="{C50EEC80-A16D-47E1-9397-76F98B7B6147}" presName="bgRect" presStyleLbl="bgShp" presStyleIdx="5" presStyleCnt="7"/>
      <dgm:spPr/>
    </dgm:pt>
    <dgm:pt modelId="{67FF454B-065C-4699-8DBE-EF3E14E70904}" type="pres">
      <dgm:prSet presAssocID="{C50EEC80-A16D-47E1-9397-76F98B7B614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art Organ"/>
        </a:ext>
      </dgm:extLst>
    </dgm:pt>
    <dgm:pt modelId="{8608D70F-D6A1-4157-9B92-F95AC36B8020}" type="pres">
      <dgm:prSet presAssocID="{C50EEC80-A16D-47E1-9397-76F98B7B6147}" presName="spaceRect" presStyleCnt="0"/>
      <dgm:spPr/>
    </dgm:pt>
    <dgm:pt modelId="{2E161519-2194-4D88-9270-4C75C9D17AE0}" type="pres">
      <dgm:prSet presAssocID="{C50EEC80-A16D-47E1-9397-76F98B7B6147}" presName="parTx" presStyleLbl="revTx" presStyleIdx="5" presStyleCnt="7">
        <dgm:presLayoutVars>
          <dgm:chMax val="0"/>
          <dgm:chPref val="0"/>
        </dgm:presLayoutVars>
      </dgm:prSet>
      <dgm:spPr/>
    </dgm:pt>
    <dgm:pt modelId="{58917C0C-FF9D-4C9B-9F00-74D8F2F06091}" type="pres">
      <dgm:prSet presAssocID="{936F8F5C-6AC6-48F8-BBE1-0A69C5078380}" presName="sibTrans" presStyleCnt="0"/>
      <dgm:spPr/>
    </dgm:pt>
    <dgm:pt modelId="{BF7E3814-B3EE-4EDF-8445-B77840805075}" type="pres">
      <dgm:prSet presAssocID="{50620DAB-BD82-4600-B0A0-438FF3A24D4B}" presName="compNode" presStyleCnt="0"/>
      <dgm:spPr/>
    </dgm:pt>
    <dgm:pt modelId="{19E60DB1-3B27-492E-AD31-B09B89A5F139}" type="pres">
      <dgm:prSet presAssocID="{50620DAB-BD82-4600-B0A0-438FF3A24D4B}" presName="bgRect" presStyleLbl="bgShp" presStyleIdx="6" presStyleCnt="7"/>
      <dgm:spPr/>
    </dgm:pt>
    <dgm:pt modelId="{EA865B19-F6D1-4E17-B5DE-9509365E3241}" type="pres">
      <dgm:prSet presAssocID="{50620DAB-BD82-4600-B0A0-438FF3A24D4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Alt Yazı"/>
        </a:ext>
      </dgm:extLst>
    </dgm:pt>
    <dgm:pt modelId="{1106189C-6860-48CE-9B16-D33174DB8484}" type="pres">
      <dgm:prSet presAssocID="{50620DAB-BD82-4600-B0A0-438FF3A24D4B}" presName="spaceRect" presStyleCnt="0"/>
      <dgm:spPr/>
    </dgm:pt>
    <dgm:pt modelId="{7854C969-7475-437E-8D4D-02F8E736838C}" type="pres">
      <dgm:prSet presAssocID="{50620DAB-BD82-4600-B0A0-438FF3A24D4B}" presName="parTx" presStyleLbl="revTx" presStyleIdx="6" presStyleCnt="7">
        <dgm:presLayoutVars>
          <dgm:chMax val="0"/>
          <dgm:chPref val="0"/>
        </dgm:presLayoutVars>
      </dgm:prSet>
      <dgm:spPr/>
    </dgm:pt>
  </dgm:ptLst>
  <dgm:cxnLst>
    <dgm:cxn modelId="{5481ED02-E4F1-4109-A8BD-23DA93EAFDD0}" srcId="{B399DE8F-D4BF-4242-AD7D-1BB19AD4A21C}" destId="{C50EEC80-A16D-47E1-9397-76F98B7B6147}" srcOrd="5" destOrd="0" parTransId="{215BB99A-F9A0-40DD-91EE-93F2E73796AD}" sibTransId="{936F8F5C-6AC6-48F8-BBE1-0A69C5078380}"/>
    <dgm:cxn modelId="{02841409-39CE-4FA3-9A18-445B872FE6CF}" srcId="{B399DE8F-D4BF-4242-AD7D-1BB19AD4A21C}" destId="{3BD9DB7A-BC5A-43AF-A665-D1AC8AA59DFA}" srcOrd="4" destOrd="0" parTransId="{B10E3CF3-9722-4725-8883-839CF6A022F3}" sibTransId="{33077B86-AA4D-4DBE-9201-E2E7AF936E63}"/>
    <dgm:cxn modelId="{9E8A0F0E-5734-40D9-AFF9-AA45AE2FF422}" type="presOf" srcId="{3BD9DB7A-BC5A-43AF-A665-D1AC8AA59DFA}" destId="{A84A94D3-B13C-440B-90C7-6138DDE7CCB4}" srcOrd="0" destOrd="0" presId="urn:microsoft.com/office/officeart/2018/2/layout/IconVerticalSolidList"/>
    <dgm:cxn modelId="{2BE71C3C-60E6-4C05-A660-98C25D84A585}" type="presOf" srcId="{A541F33F-AE0E-43E3-92AC-6C1C991D780B}" destId="{15BBE195-C631-4C2D-932A-F7166C18408E}" srcOrd="0" destOrd="0" presId="urn:microsoft.com/office/officeart/2018/2/layout/IconVerticalSolidList"/>
    <dgm:cxn modelId="{2D3BCD46-46BB-453E-8CE9-9DCE938D6CA4}" srcId="{B399DE8F-D4BF-4242-AD7D-1BB19AD4A21C}" destId="{7DB43B1C-F248-4D3A-86BB-A52271AF64AA}" srcOrd="0" destOrd="0" parTransId="{B2634074-F175-41AE-9C36-BF0B45B76D30}" sibTransId="{3C75CD6F-DA46-4D7C-A1F0-133D431AA0E9}"/>
    <dgm:cxn modelId="{687DF567-7056-4A5A-BF78-CA53DFAA1A54}" srcId="{B399DE8F-D4BF-4242-AD7D-1BB19AD4A21C}" destId="{8ABF8E21-B0A3-4E39-B6BD-D193034DDE50}" srcOrd="1" destOrd="0" parTransId="{CDBFEF67-8D14-49B1-B10B-C8C8F1692C56}" sibTransId="{34E15FE2-DFA0-4AE5-96F4-3E79589DB15C}"/>
    <dgm:cxn modelId="{E37F487F-303E-40FC-B187-AD7999DA44D3}" type="presOf" srcId="{B399DE8F-D4BF-4242-AD7D-1BB19AD4A21C}" destId="{7E9CA310-572E-45A3-B2A9-8F80CD43614A}" srcOrd="0" destOrd="0" presId="urn:microsoft.com/office/officeart/2018/2/layout/IconVerticalSolidList"/>
    <dgm:cxn modelId="{092B0D81-E12D-45FA-A926-0E67EB54DE99}" srcId="{B399DE8F-D4BF-4242-AD7D-1BB19AD4A21C}" destId="{617816CA-C08D-460B-93A8-BB1F14561AC4}" srcOrd="3" destOrd="0" parTransId="{04AB7BC2-43DD-467A-A82F-3924ED5DF4A8}" sibTransId="{EEAEEF7E-9E98-4F16-A92F-A983E51C484C}"/>
    <dgm:cxn modelId="{01174291-7793-462A-99D1-43BF673936AD}" srcId="{B399DE8F-D4BF-4242-AD7D-1BB19AD4A21C}" destId="{50620DAB-BD82-4600-B0A0-438FF3A24D4B}" srcOrd="6" destOrd="0" parTransId="{8370E176-7206-4CE3-B96B-F6968071D537}" sibTransId="{402CD543-B81C-4FD8-BC58-79C333E488A8}"/>
    <dgm:cxn modelId="{4658E0A8-050F-4570-9640-7156F67E6639}" type="presOf" srcId="{C50EEC80-A16D-47E1-9397-76F98B7B6147}" destId="{2E161519-2194-4D88-9270-4C75C9D17AE0}" srcOrd="0" destOrd="0" presId="urn:microsoft.com/office/officeart/2018/2/layout/IconVerticalSolidList"/>
    <dgm:cxn modelId="{F9C3F1AE-FC72-46D1-B877-7FAAD59F10D4}" type="presOf" srcId="{50620DAB-BD82-4600-B0A0-438FF3A24D4B}" destId="{7854C969-7475-437E-8D4D-02F8E736838C}" srcOrd="0" destOrd="0" presId="urn:microsoft.com/office/officeart/2018/2/layout/IconVerticalSolidList"/>
    <dgm:cxn modelId="{1D7087B1-74AC-4422-B492-880CBC186518}" type="presOf" srcId="{7DB43B1C-F248-4D3A-86BB-A52271AF64AA}" destId="{5A4DD92E-CE5E-4648-95BE-6EE77949CED2}" srcOrd="0" destOrd="0" presId="urn:microsoft.com/office/officeart/2018/2/layout/IconVerticalSolidList"/>
    <dgm:cxn modelId="{459ECCCB-F5A8-4DC2-80EF-F0F1FF97B67F}" type="presOf" srcId="{617816CA-C08D-460B-93A8-BB1F14561AC4}" destId="{479A9A74-54F8-4302-857A-CA9518C4A4E2}" srcOrd="0" destOrd="0" presId="urn:microsoft.com/office/officeart/2018/2/layout/IconVerticalSolidList"/>
    <dgm:cxn modelId="{076EA2D9-5F1F-43D5-A0E0-359BA3C850B1}" type="presOf" srcId="{8ABF8E21-B0A3-4E39-B6BD-D193034DDE50}" destId="{1A897B27-9FA5-4AD5-BEAA-91A15E817FE6}" srcOrd="0" destOrd="0" presId="urn:microsoft.com/office/officeart/2018/2/layout/IconVerticalSolidList"/>
    <dgm:cxn modelId="{FCBF41E9-0098-4064-9DBC-645137F535D9}" srcId="{B399DE8F-D4BF-4242-AD7D-1BB19AD4A21C}" destId="{A541F33F-AE0E-43E3-92AC-6C1C991D780B}" srcOrd="2" destOrd="0" parTransId="{5B4188B4-97B5-4780-BD86-307BFB929AEB}" sibTransId="{809D87BE-D922-4EAA-8837-93C74248D56E}"/>
    <dgm:cxn modelId="{EF94ED9F-11C7-40B7-A717-90D8EF78CF9F}" type="presParOf" srcId="{7E9CA310-572E-45A3-B2A9-8F80CD43614A}" destId="{C1C6F906-1686-4F84-B06C-4058D586E57C}" srcOrd="0" destOrd="0" presId="urn:microsoft.com/office/officeart/2018/2/layout/IconVerticalSolidList"/>
    <dgm:cxn modelId="{0E3C17ED-8647-41A3-956A-4B0F088E174B}" type="presParOf" srcId="{C1C6F906-1686-4F84-B06C-4058D586E57C}" destId="{BDD68D3B-37DD-4AD8-9BDD-86E98BDCE126}" srcOrd="0" destOrd="0" presId="urn:microsoft.com/office/officeart/2018/2/layout/IconVerticalSolidList"/>
    <dgm:cxn modelId="{49E81C22-88CF-406C-8E26-123A402E5AC2}" type="presParOf" srcId="{C1C6F906-1686-4F84-B06C-4058D586E57C}" destId="{4C9B5C88-60FB-4010-A631-577C81B8076F}" srcOrd="1" destOrd="0" presId="urn:microsoft.com/office/officeart/2018/2/layout/IconVerticalSolidList"/>
    <dgm:cxn modelId="{39709FA6-15D3-4300-9E8E-43C3DCE90C02}" type="presParOf" srcId="{C1C6F906-1686-4F84-B06C-4058D586E57C}" destId="{A0FFC8F0-4605-41C2-9D10-BF9A807646CF}" srcOrd="2" destOrd="0" presId="urn:microsoft.com/office/officeart/2018/2/layout/IconVerticalSolidList"/>
    <dgm:cxn modelId="{82EBFBC0-9C86-48A0-8177-4A35A844DAB5}" type="presParOf" srcId="{C1C6F906-1686-4F84-B06C-4058D586E57C}" destId="{5A4DD92E-CE5E-4648-95BE-6EE77949CED2}" srcOrd="3" destOrd="0" presId="urn:microsoft.com/office/officeart/2018/2/layout/IconVerticalSolidList"/>
    <dgm:cxn modelId="{AD5D458E-6FA8-4249-ADDF-FA744A94D2D3}" type="presParOf" srcId="{7E9CA310-572E-45A3-B2A9-8F80CD43614A}" destId="{EB645E54-7869-4A12-8573-490A4F17E19E}" srcOrd="1" destOrd="0" presId="urn:microsoft.com/office/officeart/2018/2/layout/IconVerticalSolidList"/>
    <dgm:cxn modelId="{4856861D-7A44-4640-97BA-96F5BD2847B9}" type="presParOf" srcId="{7E9CA310-572E-45A3-B2A9-8F80CD43614A}" destId="{A5746DF3-1911-4B47-8CD5-D9366FBEDDAF}" srcOrd="2" destOrd="0" presId="urn:microsoft.com/office/officeart/2018/2/layout/IconVerticalSolidList"/>
    <dgm:cxn modelId="{3492043D-128D-49DA-B5ED-74A76AED523C}" type="presParOf" srcId="{A5746DF3-1911-4B47-8CD5-D9366FBEDDAF}" destId="{D8E8A013-3927-4547-BADB-B1872716375E}" srcOrd="0" destOrd="0" presId="urn:microsoft.com/office/officeart/2018/2/layout/IconVerticalSolidList"/>
    <dgm:cxn modelId="{7FB9B24B-7AEB-4AE5-9853-DE8391C9211D}" type="presParOf" srcId="{A5746DF3-1911-4B47-8CD5-D9366FBEDDAF}" destId="{4119FBA4-E5DC-4DA7-A3D7-FFB31A513E08}" srcOrd="1" destOrd="0" presId="urn:microsoft.com/office/officeart/2018/2/layout/IconVerticalSolidList"/>
    <dgm:cxn modelId="{FBB6442B-B497-4E73-8A29-7D24B063A8C7}" type="presParOf" srcId="{A5746DF3-1911-4B47-8CD5-D9366FBEDDAF}" destId="{20F20444-203A-4AE1-9933-8CD91084532C}" srcOrd="2" destOrd="0" presId="urn:microsoft.com/office/officeart/2018/2/layout/IconVerticalSolidList"/>
    <dgm:cxn modelId="{35D4BD33-EBCF-43AB-8CEC-B9A5539C936E}" type="presParOf" srcId="{A5746DF3-1911-4B47-8CD5-D9366FBEDDAF}" destId="{1A897B27-9FA5-4AD5-BEAA-91A15E817FE6}" srcOrd="3" destOrd="0" presId="urn:microsoft.com/office/officeart/2018/2/layout/IconVerticalSolidList"/>
    <dgm:cxn modelId="{57062216-D3C5-4ABD-9971-6DDB759C5ED0}" type="presParOf" srcId="{7E9CA310-572E-45A3-B2A9-8F80CD43614A}" destId="{3D95E98D-ADAD-4EFD-B61B-3BE2A9C4E027}" srcOrd="3" destOrd="0" presId="urn:microsoft.com/office/officeart/2018/2/layout/IconVerticalSolidList"/>
    <dgm:cxn modelId="{B9E85D16-C2B9-4881-B483-E72F5736FB55}" type="presParOf" srcId="{7E9CA310-572E-45A3-B2A9-8F80CD43614A}" destId="{66D14DA3-B08E-4F2C-9092-E8943449A2C0}" srcOrd="4" destOrd="0" presId="urn:microsoft.com/office/officeart/2018/2/layout/IconVerticalSolidList"/>
    <dgm:cxn modelId="{A06967EF-0982-48E0-806E-2D387175A0BF}" type="presParOf" srcId="{66D14DA3-B08E-4F2C-9092-E8943449A2C0}" destId="{7AE2E202-A734-4D54-843A-E3DD7D4F3181}" srcOrd="0" destOrd="0" presId="urn:microsoft.com/office/officeart/2018/2/layout/IconVerticalSolidList"/>
    <dgm:cxn modelId="{AEA50930-6508-40A5-9F8A-5C4ED04BDE47}" type="presParOf" srcId="{66D14DA3-B08E-4F2C-9092-E8943449A2C0}" destId="{04D9BCBE-2EB1-460A-9A51-A02D40956F64}" srcOrd="1" destOrd="0" presId="urn:microsoft.com/office/officeart/2018/2/layout/IconVerticalSolidList"/>
    <dgm:cxn modelId="{B5C66238-5F77-4662-AC2E-24F4E5D87B7E}" type="presParOf" srcId="{66D14DA3-B08E-4F2C-9092-E8943449A2C0}" destId="{BF9D31D9-786F-4BAB-9518-932D4CDC9889}" srcOrd="2" destOrd="0" presId="urn:microsoft.com/office/officeart/2018/2/layout/IconVerticalSolidList"/>
    <dgm:cxn modelId="{CB936B07-C554-431B-8E81-1ACC932F4026}" type="presParOf" srcId="{66D14DA3-B08E-4F2C-9092-E8943449A2C0}" destId="{15BBE195-C631-4C2D-932A-F7166C18408E}" srcOrd="3" destOrd="0" presId="urn:microsoft.com/office/officeart/2018/2/layout/IconVerticalSolidList"/>
    <dgm:cxn modelId="{55833818-7E6B-4049-BAAF-BF906CF88997}" type="presParOf" srcId="{7E9CA310-572E-45A3-B2A9-8F80CD43614A}" destId="{9A34CD99-031F-41C5-87C1-FF66C9E3C8E0}" srcOrd="5" destOrd="0" presId="urn:microsoft.com/office/officeart/2018/2/layout/IconVerticalSolidList"/>
    <dgm:cxn modelId="{B5B2969A-ABE1-4604-9176-CE9EDC398F26}" type="presParOf" srcId="{7E9CA310-572E-45A3-B2A9-8F80CD43614A}" destId="{BB16B131-E20A-4DB3-A037-90F1C5D925E8}" srcOrd="6" destOrd="0" presId="urn:microsoft.com/office/officeart/2018/2/layout/IconVerticalSolidList"/>
    <dgm:cxn modelId="{3411E2D2-4A7A-4B00-A870-0711D56BADAB}" type="presParOf" srcId="{BB16B131-E20A-4DB3-A037-90F1C5D925E8}" destId="{3B63A181-C58F-4348-85D8-DF7E802ADBA3}" srcOrd="0" destOrd="0" presId="urn:microsoft.com/office/officeart/2018/2/layout/IconVerticalSolidList"/>
    <dgm:cxn modelId="{1CF0B2CC-847B-4977-9AC9-C63511F066F5}" type="presParOf" srcId="{BB16B131-E20A-4DB3-A037-90F1C5D925E8}" destId="{F8BEA2F3-6BCC-46C0-BF9F-D5B1A7DAC6D5}" srcOrd="1" destOrd="0" presId="urn:microsoft.com/office/officeart/2018/2/layout/IconVerticalSolidList"/>
    <dgm:cxn modelId="{93FAB6D7-9AD9-435C-9D01-C65FEB8E3B78}" type="presParOf" srcId="{BB16B131-E20A-4DB3-A037-90F1C5D925E8}" destId="{E618FBEC-784E-42E0-8A1A-A7ABFC8F3C9D}" srcOrd="2" destOrd="0" presId="urn:microsoft.com/office/officeart/2018/2/layout/IconVerticalSolidList"/>
    <dgm:cxn modelId="{959B9211-4A71-4174-A2DE-2F987CC59D4C}" type="presParOf" srcId="{BB16B131-E20A-4DB3-A037-90F1C5D925E8}" destId="{479A9A74-54F8-4302-857A-CA9518C4A4E2}" srcOrd="3" destOrd="0" presId="urn:microsoft.com/office/officeart/2018/2/layout/IconVerticalSolidList"/>
    <dgm:cxn modelId="{0BCC0B2E-7D6C-45AD-8535-F9B99614FCA0}" type="presParOf" srcId="{7E9CA310-572E-45A3-B2A9-8F80CD43614A}" destId="{4B5ED7F8-2505-4D7B-BAE6-8A1C143783B9}" srcOrd="7" destOrd="0" presId="urn:microsoft.com/office/officeart/2018/2/layout/IconVerticalSolidList"/>
    <dgm:cxn modelId="{A6798FAD-8887-4D87-A5C7-B75D753EB4F2}" type="presParOf" srcId="{7E9CA310-572E-45A3-B2A9-8F80CD43614A}" destId="{C57320D8-3F9A-4271-9F19-6969E14C3A50}" srcOrd="8" destOrd="0" presId="urn:microsoft.com/office/officeart/2018/2/layout/IconVerticalSolidList"/>
    <dgm:cxn modelId="{2F7FC54F-898C-419D-B359-4598310C72DD}" type="presParOf" srcId="{C57320D8-3F9A-4271-9F19-6969E14C3A50}" destId="{83FDEB1F-1E9F-4650-96CA-2206819A35F2}" srcOrd="0" destOrd="0" presId="urn:microsoft.com/office/officeart/2018/2/layout/IconVerticalSolidList"/>
    <dgm:cxn modelId="{C3971C5E-9DA5-4A72-B985-582A74D4BBD6}" type="presParOf" srcId="{C57320D8-3F9A-4271-9F19-6969E14C3A50}" destId="{13489FCA-918F-4022-892E-8ED914072205}" srcOrd="1" destOrd="0" presId="urn:microsoft.com/office/officeart/2018/2/layout/IconVerticalSolidList"/>
    <dgm:cxn modelId="{5FD7004B-79A8-4ED7-956C-04D93CA3CA9B}" type="presParOf" srcId="{C57320D8-3F9A-4271-9F19-6969E14C3A50}" destId="{E5410BA2-9B75-4FE2-B9F0-79A58A3A19D7}" srcOrd="2" destOrd="0" presId="urn:microsoft.com/office/officeart/2018/2/layout/IconVerticalSolidList"/>
    <dgm:cxn modelId="{E8C95A2C-74C0-4EA7-B574-C8EA2BBD83B1}" type="presParOf" srcId="{C57320D8-3F9A-4271-9F19-6969E14C3A50}" destId="{A84A94D3-B13C-440B-90C7-6138DDE7CCB4}" srcOrd="3" destOrd="0" presId="urn:microsoft.com/office/officeart/2018/2/layout/IconVerticalSolidList"/>
    <dgm:cxn modelId="{621EE00A-5BA1-465F-A65C-A4FF9F6AFF23}" type="presParOf" srcId="{7E9CA310-572E-45A3-B2A9-8F80CD43614A}" destId="{07D13CA8-9E24-4E34-A284-528EC820DACE}" srcOrd="9" destOrd="0" presId="urn:microsoft.com/office/officeart/2018/2/layout/IconVerticalSolidList"/>
    <dgm:cxn modelId="{679569A9-E1BD-41FB-B141-961C1C382651}" type="presParOf" srcId="{7E9CA310-572E-45A3-B2A9-8F80CD43614A}" destId="{7F5C88CB-C268-4A55-A295-492438BB8F2F}" srcOrd="10" destOrd="0" presId="urn:microsoft.com/office/officeart/2018/2/layout/IconVerticalSolidList"/>
    <dgm:cxn modelId="{7B42E00D-2741-43A9-A56E-F9C3D990AD15}" type="presParOf" srcId="{7F5C88CB-C268-4A55-A295-492438BB8F2F}" destId="{937F3CF3-4503-4A92-B4D5-DCA8E77814D8}" srcOrd="0" destOrd="0" presId="urn:microsoft.com/office/officeart/2018/2/layout/IconVerticalSolidList"/>
    <dgm:cxn modelId="{FAC5A3F3-2C31-4354-A1FD-93147633120A}" type="presParOf" srcId="{7F5C88CB-C268-4A55-A295-492438BB8F2F}" destId="{67FF454B-065C-4699-8DBE-EF3E14E70904}" srcOrd="1" destOrd="0" presId="urn:microsoft.com/office/officeart/2018/2/layout/IconVerticalSolidList"/>
    <dgm:cxn modelId="{70E141F7-6A8E-4607-B36C-615692DDDDE8}" type="presParOf" srcId="{7F5C88CB-C268-4A55-A295-492438BB8F2F}" destId="{8608D70F-D6A1-4157-9B92-F95AC36B8020}" srcOrd="2" destOrd="0" presId="urn:microsoft.com/office/officeart/2018/2/layout/IconVerticalSolidList"/>
    <dgm:cxn modelId="{F33F9822-07A8-476E-8C7C-9B0D0A1B6CA7}" type="presParOf" srcId="{7F5C88CB-C268-4A55-A295-492438BB8F2F}" destId="{2E161519-2194-4D88-9270-4C75C9D17AE0}" srcOrd="3" destOrd="0" presId="urn:microsoft.com/office/officeart/2018/2/layout/IconVerticalSolidList"/>
    <dgm:cxn modelId="{859F27CE-6CB2-469E-8F80-81C17C7D829C}" type="presParOf" srcId="{7E9CA310-572E-45A3-B2A9-8F80CD43614A}" destId="{58917C0C-FF9D-4C9B-9F00-74D8F2F06091}" srcOrd="11" destOrd="0" presId="urn:microsoft.com/office/officeart/2018/2/layout/IconVerticalSolidList"/>
    <dgm:cxn modelId="{86D30E2A-7A16-45C8-BA1B-0A61408D028A}" type="presParOf" srcId="{7E9CA310-572E-45A3-B2A9-8F80CD43614A}" destId="{BF7E3814-B3EE-4EDF-8445-B77840805075}" srcOrd="12" destOrd="0" presId="urn:microsoft.com/office/officeart/2018/2/layout/IconVerticalSolidList"/>
    <dgm:cxn modelId="{7F0A032F-A385-4D50-983C-6CDCD5DDB078}" type="presParOf" srcId="{BF7E3814-B3EE-4EDF-8445-B77840805075}" destId="{19E60DB1-3B27-492E-AD31-B09B89A5F139}" srcOrd="0" destOrd="0" presId="urn:microsoft.com/office/officeart/2018/2/layout/IconVerticalSolidList"/>
    <dgm:cxn modelId="{7A1F390A-1F90-4691-93DC-F3614CA3E2AB}" type="presParOf" srcId="{BF7E3814-B3EE-4EDF-8445-B77840805075}" destId="{EA865B19-F6D1-4E17-B5DE-9509365E3241}" srcOrd="1" destOrd="0" presId="urn:microsoft.com/office/officeart/2018/2/layout/IconVerticalSolidList"/>
    <dgm:cxn modelId="{89E55694-6F36-4645-B806-955E57D5B332}" type="presParOf" srcId="{BF7E3814-B3EE-4EDF-8445-B77840805075}" destId="{1106189C-6860-48CE-9B16-D33174DB8484}" srcOrd="2" destOrd="0" presId="urn:microsoft.com/office/officeart/2018/2/layout/IconVerticalSolidList"/>
    <dgm:cxn modelId="{F17F2025-20D2-40E5-81D4-159404DAEDE2}" type="presParOf" srcId="{BF7E3814-B3EE-4EDF-8445-B77840805075}" destId="{7854C969-7475-437E-8D4D-02F8E73683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9D19F-F4B6-4359-B5C4-4F7B3F86B57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B5FC56-BD3F-4140-B3F1-8EF111E8225C}">
      <dgm:prSet custT="1"/>
      <dgm:spPr/>
      <dgm:t>
        <a:bodyPr/>
        <a:lstStyle/>
        <a:p>
          <a:pPr>
            <a:lnSpc>
              <a:spcPct val="100000"/>
            </a:lnSpc>
          </a:pPr>
          <a:r>
            <a:rPr lang="tr-TR" sz="1800" b="1" dirty="0" err="1"/>
            <a:t>Hipokapni</a:t>
          </a:r>
          <a:r>
            <a:rPr lang="tr-TR" sz="1800" b="1" dirty="0"/>
            <a:t>: </a:t>
          </a:r>
          <a:r>
            <a:rPr lang="tr-TR" sz="1800" dirty="0"/>
            <a:t>Kanda karbondioksit düzeyinin azalmasıdır.</a:t>
          </a:r>
          <a:endParaRPr lang="en-US" sz="1800" dirty="0"/>
        </a:p>
      </dgm:t>
    </dgm:pt>
    <dgm:pt modelId="{628866F6-9D69-4E4E-8B5C-0D3EED1E1130}" type="parTrans" cxnId="{8AC0799F-CAED-4D7A-A550-75EFE32B2701}">
      <dgm:prSet/>
      <dgm:spPr/>
      <dgm:t>
        <a:bodyPr/>
        <a:lstStyle/>
        <a:p>
          <a:endParaRPr lang="en-US"/>
        </a:p>
      </dgm:t>
    </dgm:pt>
    <dgm:pt modelId="{938C21E3-EDCA-4A18-B381-26912760754A}" type="sibTrans" cxnId="{8AC0799F-CAED-4D7A-A550-75EFE32B2701}">
      <dgm:prSet/>
      <dgm:spPr/>
      <dgm:t>
        <a:bodyPr/>
        <a:lstStyle/>
        <a:p>
          <a:endParaRPr lang="en-US"/>
        </a:p>
      </dgm:t>
    </dgm:pt>
    <dgm:pt modelId="{A3BAA745-A15F-4B5B-BFC9-E971A674A285}">
      <dgm:prSet custT="1"/>
      <dgm:spPr/>
      <dgm:t>
        <a:bodyPr/>
        <a:lstStyle/>
        <a:p>
          <a:pPr>
            <a:lnSpc>
              <a:spcPct val="100000"/>
            </a:lnSpc>
          </a:pPr>
          <a:r>
            <a:rPr lang="tr-TR" sz="1800" b="1" dirty="0"/>
            <a:t>Siyanoz: </a:t>
          </a:r>
          <a:r>
            <a:rPr lang="tr-TR" sz="1800" dirty="0"/>
            <a:t>Oksijen yetersizliği nedeniyle derinin ve mukozaların mavi-mor renk almasıdır.</a:t>
          </a:r>
          <a:endParaRPr lang="en-US" sz="1800" dirty="0"/>
        </a:p>
      </dgm:t>
    </dgm:pt>
    <dgm:pt modelId="{050DE3D9-161B-4161-A4B7-207785F5E65C}" type="parTrans" cxnId="{EF844477-3CE7-4CC4-9784-899F9614FF99}">
      <dgm:prSet/>
      <dgm:spPr/>
      <dgm:t>
        <a:bodyPr/>
        <a:lstStyle/>
        <a:p>
          <a:endParaRPr lang="en-US"/>
        </a:p>
      </dgm:t>
    </dgm:pt>
    <dgm:pt modelId="{3130CDD6-3176-46DF-86C3-3327985832C5}" type="sibTrans" cxnId="{EF844477-3CE7-4CC4-9784-899F9614FF99}">
      <dgm:prSet/>
      <dgm:spPr/>
      <dgm:t>
        <a:bodyPr/>
        <a:lstStyle/>
        <a:p>
          <a:endParaRPr lang="en-US"/>
        </a:p>
      </dgm:t>
    </dgm:pt>
    <dgm:pt modelId="{1BC03946-499A-44E3-B21B-C8B5743D6C3B}">
      <dgm:prSet custT="1"/>
      <dgm:spPr/>
      <dgm:t>
        <a:bodyPr/>
        <a:lstStyle/>
        <a:p>
          <a:pPr>
            <a:lnSpc>
              <a:spcPct val="100000"/>
            </a:lnSpc>
          </a:pPr>
          <a:r>
            <a:rPr lang="tr-TR" sz="1800" b="1" dirty="0" err="1"/>
            <a:t>Raller</a:t>
          </a:r>
          <a:r>
            <a:rPr lang="tr-TR" sz="1800" b="1" dirty="0"/>
            <a:t>: </a:t>
          </a:r>
          <a:r>
            <a:rPr lang="tr-TR" sz="1800" dirty="0"/>
            <a:t>Genellikle </a:t>
          </a:r>
          <a:r>
            <a:rPr lang="tr-TR" sz="1800" dirty="0" err="1"/>
            <a:t>inspiryum</a:t>
          </a:r>
          <a:r>
            <a:rPr lang="tr-TR" sz="1800" dirty="0"/>
            <a:t> evresinde ince ve karda yürüme sesine benzeyen seslerdir. Herhangi bir nedenle (sıvı, mukus vb.) yapışkan bir hal alan havanın, daralmış yoldan geçişi sırasında çıkardığı sestir.</a:t>
          </a:r>
          <a:endParaRPr lang="en-US" sz="1800" dirty="0"/>
        </a:p>
      </dgm:t>
    </dgm:pt>
    <dgm:pt modelId="{14944113-6082-4E6C-8145-B769B0E86A90}" type="parTrans" cxnId="{D8E8FFB5-BFB7-41B1-982F-92C5BBFEA51E}">
      <dgm:prSet/>
      <dgm:spPr/>
      <dgm:t>
        <a:bodyPr/>
        <a:lstStyle/>
        <a:p>
          <a:endParaRPr lang="en-US"/>
        </a:p>
      </dgm:t>
    </dgm:pt>
    <dgm:pt modelId="{18951284-7E3C-427C-B978-FD2D01CFE5A8}" type="sibTrans" cxnId="{D8E8FFB5-BFB7-41B1-982F-92C5BBFEA51E}">
      <dgm:prSet/>
      <dgm:spPr/>
      <dgm:t>
        <a:bodyPr/>
        <a:lstStyle/>
        <a:p>
          <a:endParaRPr lang="en-US"/>
        </a:p>
      </dgm:t>
    </dgm:pt>
    <dgm:pt modelId="{E2F1ED09-032C-40AB-AE2E-B9796227C6A6}">
      <dgm:prSet custT="1"/>
      <dgm:spPr/>
      <dgm:t>
        <a:bodyPr/>
        <a:lstStyle/>
        <a:p>
          <a:pPr>
            <a:lnSpc>
              <a:spcPct val="100000"/>
            </a:lnSpc>
          </a:pPr>
          <a:r>
            <a:rPr lang="tr-TR" sz="1800" b="1" dirty="0" err="1"/>
            <a:t>Ronküs</a:t>
          </a:r>
          <a:r>
            <a:rPr lang="tr-TR" sz="1800" b="1" dirty="0"/>
            <a:t>: </a:t>
          </a:r>
          <a:r>
            <a:rPr lang="tr-TR" sz="1800" dirty="0"/>
            <a:t>Hava yoları darlığında ekspirasyonda duyulan uzun ve kesintisiz sestir.</a:t>
          </a:r>
          <a:endParaRPr lang="en-US" sz="1800" dirty="0"/>
        </a:p>
      </dgm:t>
    </dgm:pt>
    <dgm:pt modelId="{74E247D9-BD03-4F11-B6A4-6D18B63B1499}" type="parTrans" cxnId="{287D9A53-4698-4590-A356-6C959A4664C1}">
      <dgm:prSet/>
      <dgm:spPr/>
      <dgm:t>
        <a:bodyPr/>
        <a:lstStyle/>
        <a:p>
          <a:endParaRPr lang="en-US"/>
        </a:p>
      </dgm:t>
    </dgm:pt>
    <dgm:pt modelId="{1591948B-09B9-42A8-A78F-7AFE8BE453DE}" type="sibTrans" cxnId="{287D9A53-4698-4590-A356-6C959A4664C1}">
      <dgm:prSet/>
      <dgm:spPr/>
      <dgm:t>
        <a:bodyPr/>
        <a:lstStyle/>
        <a:p>
          <a:endParaRPr lang="en-US"/>
        </a:p>
      </dgm:t>
    </dgm:pt>
    <dgm:pt modelId="{76ACE525-701B-4F15-91DD-1727B1C75EDF}">
      <dgm:prSet custT="1"/>
      <dgm:spPr/>
      <dgm:t>
        <a:bodyPr/>
        <a:lstStyle/>
        <a:p>
          <a:pPr>
            <a:lnSpc>
              <a:spcPct val="100000"/>
            </a:lnSpc>
          </a:pPr>
          <a:r>
            <a:rPr lang="tr-TR" sz="1800" b="1" dirty="0" err="1"/>
            <a:t>Wheezing</a:t>
          </a:r>
          <a:r>
            <a:rPr lang="tr-TR" sz="1800" b="1" dirty="0"/>
            <a:t> (Hırıltı): </a:t>
          </a:r>
          <a:r>
            <a:rPr lang="tr-TR" sz="1800" dirty="0"/>
            <a:t>Alt hava yollarındaki darlıklarda nefes verirken duyulan ıslık sesine benzer bir sestir.</a:t>
          </a:r>
          <a:endParaRPr lang="en-US" sz="1800" dirty="0"/>
        </a:p>
      </dgm:t>
    </dgm:pt>
    <dgm:pt modelId="{BC9A6306-3A66-4F74-A455-8363541E233F}" type="parTrans" cxnId="{CA877098-0688-4245-8861-CFD849459249}">
      <dgm:prSet/>
      <dgm:spPr/>
      <dgm:t>
        <a:bodyPr/>
        <a:lstStyle/>
        <a:p>
          <a:endParaRPr lang="en-US"/>
        </a:p>
      </dgm:t>
    </dgm:pt>
    <dgm:pt modelId="{3E7CF338-E2EF-41F3-9BA1-70A9AAC4BDA1}" type="sibTrans" cxnId="{CA877098-0688-4245-8861-CFD849459249}">
      <dgm:prSet/>
      <dgm:spPr/>
      <dgm:t>
        <a:bodyPr/>
        <a:lstStyle/>
        <a:p>
          <a:endParaRPr lang="en-US"/>
        </a:p>
      </dgm:t>
    </dgm:pt>
    <dgm:pt modelId="{3C6977D5-F31D-4E80-B0E3-1AEC1685C327}">
      <dgm:prSet custT="1"/>
      <dgm:spPr/>
      <dgm:t>
        <a:bodyPr/>
        <a:lstStyle/>
        <a:p>
          <a:pPr>
            <a:lnSpc>
              <a:spcPct val="100000"/>
            </a:lnSpc>
          </a:pPr>
          <a:r>
            <a:rPr lang="tr-TR" sz="1800" b="1" dirty="0" err="1"/>
            <a:t>Frotman</a:t>
          </a:r>
          <a:r>
            <a:rPr lang="tr-TR" sz="1800" b="1" dirty="0"/>
            <a:t> (Plevral Sürtünme): </a:t>
          </a:r>
          <a:r>
            <a:rPr lang="tr-TR" sz="1800" dirty="0"/>
            <a:t>Plevral inflamasyon nedeniyle plevra yapraklarının birbirine sürtünmesiyle çıkan sestir.</a:t>
          </a:r>
          <a:endParaRPr lang="en-US" sz="1800" dirty="0"/>
        </a:p>
      </dgm:t>
    </dgm:pt>
    <dgm:pt modelId="{4E81D587-1BA4-467A-9CD6-C8770534F628}" type="parTrans" cxnId="{AA3BB5D1-3480-4378-BC00-24FBDD4788B6}">
      <dgm:prSet/>
      <dgm:spPr/>
      <dgm:t>
        <a:bodyPr/>
        <a:lstStyle/>
        <a:p>
          <a:endParaRPr lang="en-US"/>
        </a:p>
      </dgm:t>
    </dgm:pt>
    <dgm:pt modelId="{2CADCC48-112C-42DD-98F4-BE69A1345718}" type="sibTrans" cxnId="{AA3BB5D1-3480-4378-BC00-24FBDD4788B6}">
      <dgm:prSet/>
      <dgm:spPr/>
      <dgm:t>
        <a:bodyPr/>
        <a:lstStyle/>
        <a:p>
          <a:endParaRPr lang="en-US"/>
        </a:p>
      </dgm:t>
    </dgm:pt>
    <dgm:pt modelId="{8BCB28D5-2FF3-403E-8BE0-B733FE224858}">
      <dgm:prSet custT="1"/>
      <dgm:spPr/>
      <dgm:t>
        <a:bodyPr/>
        <a:lstStyle/>
        <a:p>
          <a:pPr>
            <a:lnSpc>
              <a:spcPct val="100000"/>
            </a:lnSpc>
          </a:pPr>
          <a:r>
            <a:rPr lang="tr-TR" sz="1800" b="1" dirty="0" err="1"/>
            <a:t>Stridor</a:t>
          </a:r>
          <a:r>
            <a:rPr lang="tr-TR" sz="1800" b="1" dirty="0"/>
            <a:t>: </a:t>
          </a:r>
          <a:r>
            <a:rPr lang="tr-TR" sz="1800" dirty="0"/>
            <a:t>Üst hava yollarının daralması durumunda hem nefes alırken hem de nefes verirken duyulan yüksek tonlu müzikal bir sestir.</a:t>
          </a:r>
          <a:endParaRPr lang="en-US" sz="1800" dirty="0"/>
        </a:p>
      </dgm:t>
    </dgm:pt>
    <dgm:pt modelId="{1D041245-D68E-4149-AA03-8DDD4C538AEC}" type="parTrans" cxnId="{7517518F-932A-43D3-83BF-CD6EA2CCB3AC}">
      <dgm:prSet/>
      <dgm:spPr/>
      <dgm:t>
        <a:bodyPr/>
        <a:lstStyle/>
        <a:p>
          <a:endParaRPr lang="en-US"/>
        </a:p>
      </dgm:t>
    </dgm:pt>
    <dgm:pt modelId="{81365C94-6925-4CF7-AB89-D23BC502AD9E}" type="sibTrans" cxnId="{7517518F-932A-43D3-83BF-CD6EA2CCB3AC}">
      <dgm:prSet/>
      <dgm:spPr/>
      <dgm:t>
        <a:bodyPr/>
        <a:lstStyle/>
        <a:p>
          <a:endParaRPr lang="en-US"/>
        </a:p>
      </dgm:t>
    </dgm:pt>
    <dgm:pt modelId="{463A0B65-D70B-484F-BF87-F58CF5992965}" type="pres">
      <dgm:prSet presAssocID="{FD39D19F-F4B6-4359-B5C4-4F7B3F86B574}" presName="root" presStyleCnt="0">
        <dgm:presLayoutVars>
          <dgm:dir/>
          <dgm:resizeHandles val="exact"/>
        </dgm:presLayoutVars>
      </dgm:prSet>
      <dgm:spPr/>
    </dgm:pt>
    <dgm:pt modelId="{BAED25A9-5E02-4BCA-999D-F5EBE5279B07}" type="pres">
      <dgm:prSet presAssocID="{52B5FC56-BD3F-4140-B3F1-8EF111E8225C}" presName="compNode" presStyleCnt="0"/>
      <dgm:spPr/>
    </dgm:pt>
    <dgm:pt modelId="{E379212F-F304-4C0F-99DC-E0778385D4CC}" type="pres">
      <dgm:prSet presAssocID="{52B5FC56-BD3F-4140-B3F1-8EF111E8225C}" presName="bgRect" presStyleLbl="bgShp" presStyleIdx="0" presStyleCnt="7"/>
      <dgm:spPr/>
    </dgm:pt>
    <dgm:pt modelId="{FBF76023-E829-405C-9767-81B454339C55}" type="pres">
      <dgm:prSet presAssocID="{52B5FC56-BD3F-4140-B3F1-8EF111E8225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lt Yazı"/>
        </a:ext>
      </dgm:extLst>
    </dgm:pt>
    <dgm:pt modelId="{7DA56455-610B-4696-9DDD-88CD57859CB3}" type="pres">
      <dgm:prSet presAssocID="{52B5FC56-BD3F-4140-B3F1-8EF111E8225C}" presName="spaceRect" presStyleCnt="0"/>
      <dgm:spPr/>
    </dgm:pt>
    <dgm:pt modelId="{BC2EAEBA-C3B8-4841-A6D9-80BC4C33E6CC}" type="pres">
      <dgm:prSet presAssocID="{52B5FC56-BD3F-4140-B3F1-8EF111E8225C}" presName="parTx" presStyleLbl="revTx" presStyleIdx="0" presStyleCnt="7" custScaleY="111691">
        <dgm:presLayoutVars>
          <dgm:chMax val="0"/>
          <dgm:chPref val="0"/>
        </dgm:presLayoutVars>
      </dgm:prSet>
      <dgm:spPr/>
    </dgm:pt>
    <dgm:pt modelId="{3553D760-824D-4A9E-B646-D61857071EA9}" type="pres">
      <dgm:prSet presAssocID="{938C21E3-EDCA-4A18-B381-26912760754A}" presName="sibTrans" presStyleCnt="0"/>
      <dgm:spPr/>
    </dgm:pt>
    <dgm:pt modelId="{8D754909-28D8-4F25-9526-8624685873DF}" type="pres">
      <dgm:prSet presAssocID="{A3BAA745-A15F-4B5B-BFC9-E971A674A285}" presName="compNode" presStyleCnt="0"/>
      <dgm:spPr/>
    </dgm:pt>
    <dgm:pt modelId="{A5AA74DD-8E51-4986-9ACC-C21645C1B43A}" type="pres">
      <dgm:prSet presAssocID="{A3BAA745-A15F-4B5B-BFC9-E971A674A285}" presName="bgRect" presStyleLbl="bgShp" presStyleIdx="1" presStyleCnt="7"/>
      <dgm:spPr/>
    </dgm:pt>
    <dgm:pt modelId="{E46F68AE-B11C-4C8D-B358-CF7F3C339C9A}" type="pres">
      <dgm:prSet presAssocID="{A3BAA745-A15F-4B5B-BFC9-E971A674A28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nset scene"/>
        </a:ext>
      </dgm:extLst>
    </dgm:pt>
    <dgm:pt modelId="{461FD259-2F16-4C81-A240-CE1DEED36238}" type="pres">
      <dgm:prSet presAssocID="{A3BAA745-A15F-4B5B-BFC9-E971A674A285}" presName="spaceRect" presStyleCnt="0"/>
      <dgm:spPr/>
    </dgm:pt>
    <dgm:pt modelId="{689939FA-F03E-40B1-8A6C-6614E2735A67}" type="pres">
      <dgm:prSet presAssocID="{A3BAA745-A15F-4B5B-BFC9-E971A674A285}" presName="parTx" presStyleLbl="revTx" presStyleIdx="1" presStyleCnt="7">
        <dgm:presLayoutVars>
          <dgm:chMax val="0"/>
          <dgm:chPref val="0"/>
        </dgm:presLayoutVars>
      </dgm:prSet>
      <dgm:spPr/>
    </dgm:pt>
    <dgm:pt modelId="{FF62CC8F-705A-4BCC-B8E9-4E6F349EE74B}" type="pres">
      <dgm:prSet presAssocID="{3130CDD6-3176-46DF-86C3-3327985832C5}" presName="sibTrans" presStyleCnt="0"/>
      <dgm:spPr/>
    </dgm:pt>
    <dgm:pt modelId="{AF61E913-FCE0-44F8-9946-46C20CE55AAD}" type="pres">
      <dgm:prSet presAssocID="{1BC03946-499A-44E3-B21B-C8B5743D6C3B}" presName="compNode" presStyleCnt="0"/>
      <dgm:spPr/>
    </dgm:pt>
    <dgm:pt modelId="{CC4DF8FB-3371-42BD-9E03-364251A6EBF9}" type="pres">
      <dgm:prSet presAssocID="{1BC03946-499A-44E3-B21B-C8B5743D6C3B}" presName="bgRect" presStyleLbl="bgShp" presStyleIdx="2" presStyleCnt="7"/>
      <dgm:spPr/>
    </dgm:pt>
    <dgm:pt modelId="{B2FDFB42-849C-4FF6-8D02-15CB3EF50E91}" type="pres">
      <dgm:prSet presAssocID="{1BC03946-499A-44E3-B21B-C8B5743D6C3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sert scene"/>
        </a:ext>
      </dgm:extLst>
    </dgm:pt>
    <dgm:pt modelId="{1DF44A9C-1748-4021-A015-65C236E1C6A1}" type="pres">
      <dgm:prSet presAssocID="{1BC03946-499A-44E3-B21B-C8B5743D6C3B}" presName="spaceRect" presStyleCnt="0"/>
      <dgm:spPr/>
    </dgm:pt>
    <dgm:pt modelId="{5E47D007-45A6-4CBD-9071-C76492CA3272}" type="pres">
      <dgm:prSet presAssocID="{1BC03946-499A-44E3-B21B-C8B5743D6C3B}" presName="parTx" presStyleLbl="revTx" presStyleIdx="2" presStyleCnt="7">
        <dgm:presLayoutVars>
          <dgm:chMax val="0"/>
          <dgm:chPref val="0"/>
        </dgm:presLayoutVars>
      </dgm:prSet>
      <dgm:spPr/>
    </dgm:pt>
    <dgm:pt modelId="{87F3FAD7-1624-49BD-A2DB-DD5EFED727F5}" type="pres">
      <dgm:prSet presAssocID="{18951284-7E3C-427C-B978-FD2D01CFE5A8}" presName="sibTrans" presStyleCnt="0"/>
      <dgm:spPr/>
    </dgm:pt>
    <dgm:pt modelId="{091B9D02-56CE-49EA-8FCC-182539C9164E}" type="pres">
      <dgm:prSet presAssocID="{E2F1ED09-032C-40AB-AE2E-B9796227C6A6}" presName="compNode" presStyleCnt="0"/>
      <dgm:spPr/>
    </dgm:pt>
    <dgm:pt modelId="{8559CDF3-5923-42F0-B94D-5767F4F75A5A}" type="pres">
      <dgm:prSet presAssocID="{E2F1ED09-032C-40AB-AE2E-B9796227C6A6}" presName="bgRect" presStyleLbl="bgShp" presStyleIdx="3" presStyleCnt="7"/>
      <dgm:spPr/>
    </dgm:pt>
    <dgm:pt modelId="{D207933B-31A5-4F58-A270-DC6B8543A6DE}" type="pres">
      <dgm:prSet presAssocID="{E2F1ED09-032C-40AB-AE2E-B9796227C6A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w Temperature"/>
        </a:ext>
      </dgm:extLst>
    </dgm:pt>
    <dgm:pt modelId="{B5ECDAEE-183A-4CBC-BF95-1BAE71254816}" type="pres">
      <dgm:prSet presAssocID="{E2F1ED09-032C-40AB-AE2E-B9796227C6A6}" presName="spaceRect" presStyleCnt="0"/>
      <dgm:spPr/>
    </dgm:pt>
    <dgm:pt modelId="{C7A53845-CF08-4D10-8EE1-D295DDA38CBF}" type="pres">
      <dgm:prSet presAssocID="{E2F1ED09-032C-40AB-AE2E-B9796227C6A6}" presName="parTx" presStyleLbl="revTx" presStyleIdx="3" presStyleCnt="7">
        <dgm:presLayoutVars>
          <dgm:chMax val="0"/>
          <dgm:chPref val="0"/>
        </dgm:presLayoutVars>
      </dgm:prSet>
      <dgm:spPr/>
    </dgm:pt>
    <dgm:pt modelId="{27EBD62B-DD0D-4CCA-9FCC-8CCF922BAF7A}" type="pres">
      <dgm:prSet presAssocID="{1591948B-09B9-42A8-A78F-7AFE8BE453DE}" presName="sibTrans" presStyleCnt="0"/>
      <dgm:spPr/>
    </dgm:pt>
    <dgm:pt modelId="{4C0AE6EF-0AB4-495D-A756-11C5E58148C2}" type="pres">
      <dgm:prSet presAssocID="{76ACE525-701B-4F15-91DD-1727B1C75EDF}" presName="compNode" presStyleCnt="0"/>
      <dgm:spPr/>
    </dgm:pt>
    <dgm:pt modelId="{EDEECB9D-C776-4141-9E89-D0DC92A0C404}" type="pres">
      <dgm:prSet presAssocID="{76ACE525-701B-4F15-91DD-1727B1C75EDF}" presName="bgRect" presStyleLbl="bgShp" presStyleIdx="4" presStyleCnt="7"/>
      <dgm:spPr/>
    </dgm:pt>
    <dgm:pt modelId="{425A6A50-029E-4338-9576-F6456D49D06E}" type="pres">
      <dgm:prSet presAssocID="{76ACE525-701B-4F15-91DD-1727B1C75ED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Akciğer"/>
        </a:ext>
      </dgm:extLst>
    </dgm:pt>
    <dgm:pt modelId="{EC2DF8BF-5D04-48D6-84A5-A489E3F35750}" type="pres">
      <dgm:prSet presAssocID="{76ACE525-701B-4F15-91DD-1727B1C75EDF}" presName="spaceRect" presStyleCnt="0"/>
      <dgm:spPr/>
    </dgm:pt>
    <dgm:pt modelId="{89424463-AB28-41BF-98BD-56B31C91856C}" type="pres">
      <dgm:prSet presAssocID="{76ACE525-701B-4F15-91DD-1727B1C75EDF}" presName="parTx" presStyleLbl="revTx" presStyleIdx="4" presStyleCnt="7">
        <dgm:presLayoutVars>
          <dgm:chMax val="0"/>
          <dgm:chPref val="0"/>
        </dgm:presLayoutVars>
      </dgm:prSet>
      <dgm:spPr/>
    </dgm:pt>
    <dgm:pt modelId="{8255F8D0-FB66-489C-B3E7-0763070C989F}" type="pres">
      <dgm:prSet presAssocID="{3E7CF338-E2EF-41F3-9BA1-70A9AAC4BDA1}" presName="sibTrans" presStyleCnt="0"/>
      <dgm:spPr/>
    </dgm:pt>
    <dgm:pt modelId="{C62E94E2-25DE-435E-ABF4-62EFC14E4201}" type="pres">
      <dgm:prSet presAssocID="{3C6977D5-F31D-4E80-B0E3-1AEC1685C327}" presName="compNode" presStyleCnt="0"/>
      <dgm:spPr/>
    </dgm:pt>
    <dgm:pt modelId="{71E21A6E-F1A7-477D-82D9-2EE50DBE6B73}" type="pres">
      <dgm:prSet presAssocID="{3C6977D5-F31D-4E80-B0E3-1AEC1685C327}" presName="bgRect" presStyleLbl="bgShp" presStyleIdx="5" presStyleCnt="7"/>
      <dgm:spPr/>
    </dgm:pt>
    <dgm:pt modelId="{AB0036AE-22B3-456C-9E16-43D08FEF75B1}" type="pres">
      <dgm:prSet presAssocID="{3C6977D5-F31D-4E80-B0E3-1AEC1685C32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öbrekler"/>
        </a:ext>
      </dgm:extLst>
    </dgm:pt>
    <dgm:pt modelId="{CEBD4748-846C-4D20-9F17-0B7CF2C3CBEF}" type="pres">
      <dgm:prSet presAssocID="{3C6977D5-F31D-4E80-B0E3-1AEC1685C327}" presName="spaceRect" presStyleCnt="0"/>
      <dgm:spPr/>
    </dgm:pt>
    <dgm:pt modelId="{2502DD03-11D9-4582-A339-6301A8AEF402}" type="pres">
      <dgm:prSet presAssocID="{3C6977D5-F31D-4E80-B0E3-1AEC1685C327}" presName="parTx" presStyleLbl="revTx" presStyleIdx="5" presStyleCnt="7">
        <dgm:presLayoutVars>
          <dgm:chMax val="0"/>
          <dgm:chPref val="0"/>
        </dgm:presLayoutVars>
      </dgm:prSet>
      <dgm:spPr/>
    </dgm:pt>
    <dgm:pt modelId="{19C79D06-A72D-416B-8CFE-F967792564E2}" type="pres">
      <dgm:prSet presAssocID="{2CADCC48-112C-42DD-98F4-BE69A1345718}" presName="sibTrans" presStyleCnt="0"/>
      <dgm:spPr/>
    </dgm:pt>
    <dgm:pt modelId="{61F87980-8666-4B0E-93AD-5B36BF18E7BF}" type="pres">
      <dgm:prSet presAssocID="{8BCB28D5-2FF3-403E-8BE0-B733FE224858}" presName="compNode" presStyleCnt="0"/>
      <dgm:spPr/>
    </dgm:pt>
    <dgm:pt modelId="{C5CBCDE2-B984-4A1E-B28C-DBD246DBF825}" type="pres">
      <dgm:prSet presAssocID="{8BCB28D5-2FF3-403E-8BE0-B733FE224858}" presName="bgRect" presStyleLbl="bgShp" presStyleIdx="6" presStyleCnt="7"/>
      <dgm:spPr/>
    </dgm:pt>
    <dgm:pt modelId="{1EEE9FFC-BD2A-4471-8D22-C4D008020B98}" type="pres">
      <dgm:prSet presAssocID="{8BCB28D5-2FF3-403E-8BE0-B733FE22485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üzik"/>
        </a:ext>
      </dgm:extLst>
    </dgm:pt>
    <dgm:pt modelId="{7A961838-06FF-485A-9C93-8089FEDAF43E}" type="pres">
      <dgm:prSet presAssocID="{8BCB28D5-2FF3-403E-8BE0-B733FE224858}" presName="spaceRect" presStyleCnt="0"/>
      <dgm:spPr/>
    </dgm:pt>
    <dgm:pt modelId="{EBA34959-BE4A-4668-94E1-C76951F198D1}" type="pres">
      <dgm:prSet presAssocID="{8BCB28D5-2FF3-403E-8BE0-B733FE224858}" presName="parTx" presStyleLbl="revTx" presStyleIdx="6" presStyleCnt="7">
        <dgm:presLayoutVars>
          <dgm:chMax val="0"/>
          <dgm:chPref val="0"/>
        </dgm:presLayoutVars>
      </dgm:prSet>
      <dgm:spPr/>
    </dgm:pt>
  </dgm:ptLst>
  <dgm:cxnLst>
    <dgm:cxn modelId="{0C774A0D-1CA4-4EC3-899F-0E3B7A408A48}" type="presOf" srcId="{8BCB28D5-2FF3-403E-8BE0-B733FE224858}" destId="{EBA34959-BE4A-4668-94E1-C76951F198D1}" srcOrd="0" destOrd="0" presId="urn:microsoft.com/office/officeart/2018/2/layout/IconVerticalSolidList"/>
    <dgm:cxn modelId="{CA325B13-83B1-4BAE-BC14-E64384A3C785}" type="presOf" srcId="{1BC03946-499A-44E3-B21B-C8B5743D6C3B}" destId="{5E47D007-45A6-4CBD-9071-C76492CA3272}" srcOrd="0" destOrd="0" presId="urn:microsoft.com/office/officeart/2018/2/layout/IconVerticalSolidList"/>
    <dgm:cxn modelId="{EA24D316-0FF7-4C94-9B5F-21E24210C4E9}" type="presOf" srcId="{FD39D19F-F4B6-4359-B5C4-4F7B3F86B574}" destId="{463A0B65-D70B-484F-BF87-F58CF5992965}" srcOrd="0" destOrd="0" presId="urn:microsoft.com/office/officeart/2018/2/layout/IconVerticalSolidList"/>
    <dgm:cxn modelId="{83951519-9990-4E6E-B486-0292DAECA51D}" type="presOf" srcId="{A3BAA745-A15F-4B5B-BFC9-E971A674A285}" destId="{689939FA-F03E-40B1-8A6C-6614E2735A67}" srcOrd="0" destOrd="0" presId="urn:microsoft.com/office/officeart/2018/2/layout/IconVerticalSolidList"/>
    <dgm:cxn modelId="{287D9A53-4698-4590-A356-6C959A4664C1}" srcId="{FD39D19F-F4B6-4359-B5C4-4F7B3F86B574}" destId="{E2F1ED09-032C-40AB-AE2E-B9796227C6A6}" srcOrd="3" destOrd="0" parTransId="{74E247D9-BD03-4F11-B6A4-6D18B63B1499}" sibTransId="{1591948B-09B9-42A8-A78F-7AFE8BE453DE}"/>
    <dgm:cxn modelId="{EF844477-3CE7-4CC4-9784-899F9614FF99}" srcId="{FD39D19F-F4B6-4359-B5C4-4F7B3F86B574}" destId="{A3BAA745-A15F-4B5B-BFC9-E971A674A285}" srcOrd="1" destOrd="0" parTransId="{050DE3D9-161B-4161-A4B7-207785F5E65C}" sibTransId="{3130CDD6-3176-46DF-86C3-3327985832C5}"/>
    <dgm:cxn modelId="{7668DA77-2490-4652-AE91-1C759A5B95CB}" type="presOf" srcId="{76ACE525-701B-4F15-91DD-1727B1C75EDF}" destId="{89424463-AB28-41BF-98BD-56B31C91856C}" srcOrd="0" destOrd="0" presId="urn:microsoft.com/office/officeart/2018/2/layout/IconVerticalSolidList"/>
    <dgm:cxn modelId="{7517518F-932A-43D3-83BF-CD6EA2CCB3AC}" srcId="{FD39D19F-F4B6-4359-B5C4-4F7B3F86B574}" destId="{8BCB28D5-2FF3-403E-8BE0-B733FE224858}" srcOrd="6" destOrd="0" parTransId="{1D041245-D68E-4149-AA03-8DDD4C538AEC}" sibTransId="{81365C94-6925-4CF7-AB89-D23BC502AD9E}"/>
    <dgm:cxn modelId="{29FA7496-2C58-4924-A4F4-07B74BC83290}" type="presOf" srcId="{E2F1ED09-032C-40AB-AE2E-B9796227C6A6}" destId="{C7A53845-CF08-4D10-8EE1-D295DDA38CBF}" srcOrd="0" destOrd="0" presId="urn:microsoft.com/office/officeart/2018/2/layout/IconVerticalSolidList"/>
    <dgm:cxn modelId="{CA877098-0688-4245-8861-CFD849459249}" srcId="{FD39D19F-F4B6-4359-B5C4-4F7B3F86B574}" destId="{76ACE525-701B-4F15-91DD-1727B1C75EDF}" srcOrd="4" destOrd="0" parTransId="{BC9A6306-3A66-4F74-A455-8363541E233F}" sibTransId="{3E7CF338-E2EF-41F3-9BA1-70A9AAC4BDA1}"/>
    <dgm:cxn modelId="{8AC0799F-CAED-4D7A-A550-75EFE32B2701}" srcId="{FD39D19F-F4B6-4359-B5C4-4F7B3F86B574}" destId="{52B5FC56-BD3F-4140-B3F1-8EF111E8225C}" srcOrd="0" destOrd="0" parTransId="{628866F6-9D69-4E4E-8B5C-0D3EED1E1130}" sibTransId="{938C21E3-EDCA-4A18-B381-26912760754A}"/>
    <dgm:cxn modelId="{D8E8FFB5-BFB7-41B1-982F-92C5BBFEA51E}" srcId="{FD39D19F-F4B6-4359-B5C4-4F7B3F86B574}" destId="{1BC03946-499A-44E3-B21B-C8B5743D6C3B}" srcOrd="2" destOrd="0" parTransId="{14944113-6082-4E6C-8145-B769B0E86A90}" sibTransId="{18951284-7E3C-427C-B978-FD2D01CFE5A8}"/>
    <dgm:cxn modelId="{7B0E59C7-2A8A-41DB-BF31-B65A3615A287}" type="presOf" srcId="{3C6977D5-F31D-4E80-B0E3-1AEC1685C327}" destId="{2502DD03-11D9-4582-A339-6301A8AEF402}" srcOrd="0" destOrd="0" presId="urn:microsoft.com/office/officeart/2018/2/layout/IconVerticalSolidList"/>
    <dgm:cxn modelId="{AA3BB5D1-3480-4378-BC00-24FBDD4788B6}" srcId="{FD39D19F-F4B6-4359-B5C4-4F7B3F86B574}" destId="{3C6977D5-F31D-4E80-B0E3-1AEC1685C327}" srcOrd="5" destOrd="0" parTransId="{4E81D587-1BA4-467A-9CD6-C8770534F628}" sibTransId="{2CADCC48-112C-42DD-98F4-BE69A1345718}"/>
    <dgm:cxn modelId="{85BE5FDE-8629-4871-A2AE-9BF6BF7DDB8E}" type="presOf" srcId="{52B5FC56-BD3F-4140-B3F1-8EF111E8225C}" destId="{BC2EAEBA-C3B8-4841-A6D9-80BC4C33E6CC}" srcOrd="0" destOrd="0" presId="urn:microsoft.com/office/officeart/2018/2/layout/IconVerticalSolidList"/>
    <dgm:cxn modelId="{3F00F247-4201-42B2-B52D-296314C302AE}" type="presParOf" srcId="{463A0B65-D70B-484F-BF87-F58CF5992965}" destId="{BAED25A9-5E02-4BCA-999D-F5EBE5279B07}" srcOrd="0" destOrd="0" presId="urn:microsoft.com/office/officeart/2018/2/layout/IconVerticalSolidList"/>
    <dgm:cxn modelId="{B297B6BA-95FD-41CE-B5F3-21471A5FF3B2}" type="presParOf" srcId="{BAED25A9-5E02-4BCA-999D-F5EBE5279B07}" destId="{E379212F-F304-4C0F-99DC-E0778385D4CC}" srcOrd="0" destOrd="0" presId="urn:microsoft.com/office/officeart/2018/2/layout/IconVerticalSolidList"/>
    <dgm:cxn modelId="{C3CB8726-2B42-42DE-87EA-580BFBFAE2A5}" type="presParOf" srcId="{BAED25A9-5E02-4BCA-999D-F5EBE5279B07}" destId="{FBF76023-E829-405C-9767-81B454339C55}" srcOrd="1" destOrd="0" presId="urn:microsoft.com/office/officeart/2018/2/layout/IconVerticalSolidList"/>
    <dgm:cxn modelId="{F0752FEA-E7FF-42C7-B5B5-B4DC7E4E5595}" type="presParOf" srcId="{BAED25A9-5E02-4BCA-999D-F5EBE5279B07}" destId="{7DA56455-610B-4696-9DDD-88CD57859CB3}" srcOrd="2" destOrd="0" presId="urn:microsoft.com/office/officeart/2018/2/layout/IconVerticalSolidList"/>
    <dgm:cxn modelId="{2D8900A1-1BB2-4165-8D27-C36376DF23E5}" type="presParOf" srcId="{BAED25A9-5E02-4BCA-999D-F5EBE5279B07}" destId="{BC2EAEBA-C3B8-4841-A6D9-80BC4C33E6CC}" srcOrd="3" destOrd="0" presId="urn:microsoft.com/office/officeart/2018/2/layout/IconVerticalSolidList"/>
    <dgm:cxn modelId="{37231873-78BC-4185-AEB2-D336497098C6}" type="presParOf" srcId="{463A0B65-D70B-484F-BF87-F58CF5992965}" destId="{3553D760-824D-4A9E-B646-D61857071EA9}" srcOrd="1" destOrd="0" presId="urn:microsoft.com/office/officeart/2018/2/layout/IconVerticalSolidList"/>
    <dgm:cxn modelId="{4A4117EA-1EDB-4DDC-B4CC-081221B9559F}" type="presParOf" srcId="{463A0B65-D70B-484F-BF87-F58CF5992965}" destId="{8D754909-28D8-4F25-9526-8624685873DF}" srcOrd="2" destOrd="0" presId="urn:microsoft.com/office/officeart/2018/2/layout/IconVerticalSolidList"/>
    <dgm:cxn modelId="{8059B9FC-54C6-4BD3-9E15-90D31C35838B}" type="presParOf" srcId="{8D754909-28D8-4F25-9526-8624685873DF}" destId="{A5AA74DD-8E51-4986-9ACC-C21645C1B43A}" srcOrd="0" destOrd="0" presId="urn:microsoft.com/office/officeart/2018/2/layout/IconVerticalSolidList"/>
    <dgm:cxn modelId="{5755D3A3-CDBB-447E-9093-3E7B27985E22}" type="presParOf" srcId="{8D754909-28D8-4F25-9526-8624685873DF}" destId="{E46F68AE-B11C-4C8D-B358-CF7F3C339C9A}" srcOrd="1" destOrd="0" presId="urn:microsoft.com/office/officeart/2018/2/layout/IconVerticalSolidList"/>
    <dgm:cxn modelId="{5678B409-B025-4531-B25A-EC5BF259A5F2}" type="presParOf" srcId="{8D754909-28D8-4F25-9526-8624685873DF}" destId="{461FD259-2F16-4C81-A240-CE1DEED36238}" srcOrd="2" destOrd="0" presId="urn:microsoft.com/office/officeart/2018/2/layout/IconVerticalSolidList"/>
    <dgm:cxn modelId="{DBD41C2C-74BE-4395-892A-BA2F5E286E04}" type="presParOf" srcId="{8D754909-28D8-4F25-9526-8624685873DF}" destId="{689939FA-F03E-40B1-8A6C-6614E2735A67}" srcOrd="3" destOrd="0" presId="urn:microsoft.com/office/officeart/2018/2/layout/IconVerticalSolidList"/>
    <dgm:cxn modelId="{8543FE34-061C-4DA2-B26D-7ABF1E4C86C7}" type="presParOf" srcId="{463A0B65-D70B-484F-BF87-F58CF5992965}" destId="{FF62CC8F-705A-4BCC-B8E9-4E6F349EE74B}" srcOrd="3" destOrd="0" presId="urn:microsoft.com/office/officeart/2018/2/layout/IconVerticalSolidList"/>
    <dgm:cxn modelId="{9966B836-E6CE-44DC-92C2-405E3640C714}" type="presParOf" srcId="{463A0B65-D70B-484F-BF87-F58CF5992965}" destId="{AF61E913-FCE0-44F8-9946-46C20CE55AAD}" srcOrd="4" destOrd="0" presId="urn:microsoft.com/office/officeart/2018/2/layout/IconVerticalSolidList"/>
    <dgm:cxn modelId="{C90D2FAB-8484-46EA-8F10-6A115D205F05}" type="presParOf" srcId="{AF61E913-FCE0-44F8-9946-46C20CE55AAD}" destId="{CC4DF8FB-3371-42BD-9E03-364251A6EBF9}" srcOrd="0" destOrd="0" presId="urn:microsoft.com/office/officeart/2018/2/layout/IconVerticalSolidList"/>
    <dgm:cxn modelId="{F453A504-7ACF-449A-9AB9-E8174047700A}" type="presParOf" srcId="{AF61E913-FCE0-44F8-9946-46C20CE55AAD}" destId="{B2FDFB42-849C-4FF6-8D02-15CB3EF50E91}" srcOrd="1" destOrd="0" presId="urn:microsoft.com/office/officeart/2018/2/layout/IconVerticalSolidList"/>
    <dgm:cxn modelId="{B6ECA1AD-7F37-4294-A2CF-D7E89150A9CC}" type="presParOf" srcId="{AF61E913-FCE0-44F8-9946-46C20CE55AAD}" destId="{1DF44A9C-1748-4021-A015-65C236E1C6A1}" srcOrd="2" destOrd="0" presId="urn:microsoft.com/office/officeart/2018/2/layout/IconVerticalSolidList"/>
    <dgm:cxn modelId="{40EEA6B5-64B6-435A-AC5B-50070D90BBA2}" type="presParOf" srcId="{AF61E913-FCE0-44F8-9946-46C20CE55AAD}" destId="{5E47D007-45A6-4CBD-9071-C76492CA3272}" srcOrd="3" destOrd="0" presId="urn:microsoft.com/office/officeart/2018/2/layout/IconVerticalSolidList"/>
    <dgm:cxn modelId="{408CC5CA-EF33-46CC-8FFA-759525DF9804}" type="presParOf" srcId="{463A0B65-D70B-484F-BF87-F58CF5992965}" destId="{87F3FAD7-1624-49BD-A2DB-DD5EFED727F5}" srcOrd="5" destOrd="0" presId="urn:microsoft.com/office/officeart/2018/2/layout/IconVerticalSolidList"/>
    <dgm:cxn modelId="{B337756D-5DB3-4581-8173-78924FEDB2CB}" type="presParOf" srcId="{463A0B65-D70B-484F-BF87-F58CF5992965}" destId="{091B9D02-56CE-49EA-8FCC-182539C9164E}" srcOrd="6" destOrd="0" presId="urn:microsoft.com/office/officeart/2018/2/layout/IconVerticalSolidList"/>
    <dgm:cxn modelId="{1023C07B-1630-4E9C-8A65-9DBBB4A28804}" type="presParOf" srcId="{091B9D02-56CE-49EA-8FCC-182539C9164E}" destId="{8559CDF3-5923-42F0-B94D-5767F4F75A5A}" srcOrd="0" destOrd="0" presId="urn:microsoft.com/office/officeart/2018/2/layout/IconVerticalSolidList"/>
    <dgm:cxn modelId="{1BEA5F33-1002-4473-811C-74B7343AD9F7}" type="presParOf" srcId="{091B9D02-56CE-49EA-8FCC-182539C9164E}" destId="{D207933B-31A5-4F58-A270-DC6B8543A6DE}" srcOrd="1" destOrd="0" presId="urn:microsoft.com/office/officeart/2018/2/layout/IconVerticalSolidList"/>
    <dgm:cxn modelId="{F46F68AE-FFD4-4BCA-BD54-C6FC58A1DD10}" type="presParOf" srcId="{091B9D02-56CE-49EA-8FCC-182539C9164E}" destId="{B5ECDAEE-183A-4CBC-BF95-1BAE71254816}" srcOrd="2" destOrd="0" presId="urn:microsoft.com/office/officeart/2018/2/layout/IconVerticalSolidList"/>
    <dgm:cxn modelId="{F95F8275-6D8E-4859-B8D7-0B8D04B32F41}" type="presParOf" srcId="{091B9D02-56CE-49EA-8FCC-182539C9164E}" destId="{C7A53845-CF08-4D10-8EE1-D295DDA38CBF}" srcOrd="3" destOrd="0" presId="urn:microsoft.com/office/officeart/2018/2/layout/IconVerticalSolidList"/>
    <dgm:cxn modelId="{ECA5AB5A-0906-40F3-A1E6-E04752FCF03B}" type="presParOf" srcId="{463A0B65-D70B-484F-BF87-F58CF5992965}" destId="{27EBD62B-DD0D-4CCA-9FCC-8CCF922BAF7A}" srcOrd="7" destOrd="0" presId="urn:microsoft.com/office/officeart/2018/2/layout/IconVerticalSolidList"/>
    <dgm:cxn modelId="{B6BB0ECA-BAD2-490E-B545-D952D3809544}" type="presParOf" srcId="{463A0B65-D70B-484F-BF87-F58CF5992965}" destId="{4C0AE6EF-0AB4-495D-A756-11C5E58148C2}" srcOrd="8" destOrd="0" presId="urn:microsoft.com/office/officeart/2018/2/layout/IconVerticalSolidList"/>
    <dgm:cxn modelId="{A0A71322-53EA-4069-96AA-5A1640452B35}" type="presParOf" srcId="{4C0AE6EF-0AB4-495D-A756-11C5E58148C2}" destId="{EDEECB9D-C776-4141-9E89-D0DC92A0C404}" srcOrd="0" destOrd="0" presId="urn:microsoft.com/office/officeart/2018/2/layout/IconVerticalSolidList"/>
    <dgm:cxn modelId="{DDC015DF-0350-4501-8E39-7F47B6DB3E23}" type="presParOf" srcId="{4C0AE6EF-0AB4-495D-A756-11C5E58148C2}" destId="{425A6A50-029E-4338-9576-F6456D49D06E}" srcOrd="1" destOrd="0" presId="urn:microsoft.com/office/officeart/2018/2/layout/IconVerticalSolidList"/>
    <dgm:cxn modelId="{3153F4FB-10EF-4244-B6AF-FEB4C75B6839}" type="presParOf" srcId="{4C0AE6EF-0AB4-495D-A756-11C5E58148C2}" destId="{EC2DF8BF-5D04-48D6-84A5-A489E3F35750}" srcOrd="2" destOrd="0" presId="urn:microsoft.com/office/officeart/2018/2/layout/IconVerticalSolidList"/>
    <dgm:cxn modelId="{4059F48D-93D6-42EB-AC9C-18CE3F236E9B}" type="presParOf" srcId="{4C0AE6EF-0AB4-495D-A756-11C5E58148C2}" destId="{89424463-AB28-41BF-98BD-56B31C91856C}" srcOrd="3" destOrd="0" presId="urn:microsoft.com/office/officeart/2018/2/layout/IconVerticalSolidList"/>
    <dgm:cxn modelId="{F833563C-9850-466C-91F2-599D040A22C3}" type="presParOf" srcId="{463A0B65-D70B-484F-BF87-F58CF5992965}" destId="{8255F8D0-FB66-489C-B3E7-0763070C989F}" srcOrd="9" destOrd="0" presId="urn:microsoft.com/office/officeart/2018/2/layout/IconVerticalSolidList"/>
    <dgm:cxn modelId="{98E7DA4B-F76A-4D6A-9256-E0319BD61A80}" type="presParOf" srcId="{463A0B65-D70B-484F-BF87-F58CF5992965}" destId="{C62E94E2-25DE-435E-ABF4-62EFC14E4201}" srcOrd="10" destOrd="0" presId="urn:microsoft.com/office/officeart/2018/2/layout/IconVerticalSolidList"/>
    <dgm:cxn modelId="{4BFC557A-9A29-428C-B0D6-F002B1FFC2C0}" type="presParOf" srcId="{C62E94E2-25DE-435E-ABF4-62EFC14E4201}" destId="{71E21A6E-F1A7-477D-82D9-2EE50DBE6B73}" srcOrd="0" destOrd="0" presId="urn:microsoft.com/office/officeart/2018/2/layout/IconVerticalSolidList"/>
    <dgm:cxn modelId="{F665CB3A-D6F9-48C4-AC92-F9E4D710A859}" type="presParOf" srcId="{C62E94E2-25DE-435E-ABF4-62EFC14E4201}" destId="{AB0036AE-22B3-456C-9E16-43D08FEF75B1}" srcOrd="1" destOrd="0" presId="urn:microsoft.com/office/officeart/2018/2/layout/IconVerticalSolidList"/>
    <dgm:cxn modelId="{5E2B036E-F400-4E0F-A937-6DDA3B6DF367}" type="presParOf" srcId="{C62E94E2-25DE-435E-ABF4-62EFC14E4201}" destId="{CEBD4748-846C-4D20-9F17-0B7CF2C3CBEF}" srcOrd="2" destOrd="0" presId="urn:microsoft.com/office/officeart/2018/2/layout/IconVerticalSolidList"/>
    <dgm:cxn modelId="{A4CB4664-42C3-4950-946A-2864D65E9827}" type="presParOf" srcId="{C62E94E2-25DE-435E-ABF4-62EFC14E4201}" destId="{2502DD03-11D9-4582-A339-6301A8AEF402}" srcOrd="3" destOrd="0" presId="urn:microsoft.com/office/officeart/2018/2/layout/IconVerticalSolidList"/>
    <dgm:cxn modelId="{A061F2A0-F6C7-4879-9277-6013B77C9D92}" type="presParOf" srcId="{463A0B65-D70B-484F-BF87-F58CF5992965}" destId="{19C79D06-A72D-416B-8CFE-F967792564E2}" srcOrd="11" destOrd="0" presId="urn:microsoft.com/office/officeart/2018/2/layout/IconVerticalSolidList"/>
    <dgm:cxn modelId="{E6337927-976A-4503-8E2A-AC947E55E5E3}" type="presParOf" srcId="{463A0B65-D70B-484F-BF87-F58CF5992965}" destId="{61F87980-8666-4B0E-93AD-5B36BF18E7BF}" srcOrd="12" destOrd="0" presId="urn:microsoft.com/office/officeart/2018/2/layout/IconVerticalSolidList"/>
    <dgm:cxn modelId="{13A9B41D-22D2-4128-BFF4-CFADFC13E554}" type="presParOf" srcId="{61F87980-8666-4B0E-93AD-5B36BF18E7BF}" destId="{C5CBCDE2-B984-4A1E-B28C-DBD246DBF825}" srcOrd="0" destOrd="0" presId="urn:microsoft.com/office/officeart/2018/2/layout/IconVerticalSolidList"/>
    <dgm:cxn modelId="{6C9E4A78-1F82-4045-9EEC-456814F102CD}" type="presParOf" srcId="{61F87980-8666-4B0E-93AD-5B36BF18E7BF}" destId="{1EEE9FFC-BD2A-4471-8D22-C4D008020B98}" srcOrd="1" destOrd="0" presId="urn:microsoft.com/office/officeart/2018/2/layout/IconVerticalSolidList"/>
    <dgm:cxn modelId="{BAF7BB51-8048-41F8-A1FF-C76C99B3CFA6}" type="presParOf" srcId="{61F87980-8666-4B0E-93AD-5B36BF18E7BF}" destId="{7A961838-06FF-485A-9C93-8089FEDAF43E}" srcOrd="2" destOrd="0" presId="urn:microsoft.com/office/officeart/2018/2/layout/IconVerticalSolidList"/>
    <dgm:cxn modelId="{2991A56F-4B4F-4FAE-A8AF-D3FF86BDC58A}" type="presParOf" srcId="{61F87980-8666-4B0E-93AD-5B36BF18E7BF}" destId="{EBA34959-BE4A-4668-94E1-C76951F198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274AB-2B7F-4F37-8605-563F0876E83A}"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876EAA92-B448-4CD6-A622-41704EA6F169}">
      <dgm:prSet/>
      <dgm:spPr/>
      <dgm:t>
        <a:bodyPr/>
        <a:lstStyle/>
        <a:p>
          <a:r>
            <a:rPr lang="tr-TR"/>
            <a:t>Diyafram solunumunda amaç, inspirasyon sırasında diyafragmanın aşağı inmesini, ekspirasyon sırasında yukarı çıkmasını sağlayarak diyaframı kullanmak ve kuvvetlendirmektir.</a:t>
          </a:r>
          <a:endParaRPr lang="en-US"/>
        </a:p>
      </dgm:t>
    </dgm:pt>
    <dgm:pt modelId="{5C1018D7-BC77-419D-9AE4-3659FD559564}" type="parTrans" cxnId="{83E4DA5A-E59F-4CBE-A8F5-43C82C05764B}">
      <dgm:prSet/>
      <dgm:spPr/>
      <dgm:t>
        <a:bodyPr/>
        <a:lstStyle/>
        <a:p>
          <a:endParaRPr lang="en-US"/>
        </a:p>
      </dgm:t>
    </dgm:pt>
    <dgm:pt modelId="{C5566381-B845-48D3-8072-54C3A231CE87}" type="sibTrans" cxnId="{83E4DA5A-E59F-4CBE-A8F5-43C82C05764B}">
      <dgm:prSet/>
      <dgm:spPr/>
      <dgm:t>
        <a:bodyPr/>
        <a:lstStyle/>
        <a:p>
          <a:endParaRPr lang="en-US"/>
        </a:p>
      </dgm:t>
    </dgm:pt>
    <dgm:pt modelId="{0EAF20F8-26BF-4DE0-8945-10636A6586E4}">
      <dgm:prSet/>
      <dgm:spPr/>
      <dgm:t>
        <a:bodyPr/>
        <a:lstStyle/>
        <a:p>
          <a:r>
            <a:rPr lang="tr-TR"/>
            <a:t>Egzersiz, bronşiyal hijyeni sağlama ve dispneyi rahatlatmada etkilidir.</a:t>
          </a:r>
          <a:endParaRPr lang="en-US"/>
        </a:p>
      </dgm:t>
    </dgm:pt>
    <dgm:pt modelId="{70BBA62F-606D-410A-B663-21A0D2F3BD6D}" type="parTrans" cxnId="{E25D7E25-AEBA-4312-BC70-6422454D7DB4}">
      <dgm:prSet/>
      <dgm:spPr/>
      <dgm:t>
        <a:bodyPr/>
        <a:lstStyle/>
        <a:p>
          <a:endParaRPr lang="en-US"/>
        </a:p>
      </dgm:t>
    </dgm:pt>
    <dgm:pt modelId="{E62BF918-AE86-4523-BFF4-82720BE5CE13}" type="sibTrans" cxnId="{E25D7E25-AEBA-4312-BC70-6422454D7DB4}">
      <dgm:prSet/>
      <dgm:spPr/>
      <dgm:t>
        <a:bodyPr/>
        <a:lstStyle/>
        <a:p>
          <a:endParaRPr lang="en-US"/>
        </a:p>
      </dgm:t>
    </dgm:pt>
    <dgm:pt modelId="{7F19628A-A645-4711-97F1-BAD63B6A2E00}" type="pres">
      <dgm:prSet presAssocID="{DC4274AB-2B7F-4F37-8605-563F0876E83A}" presName="Name0" presStyleCnt="0">
        <dgm:presLayoutVars>
          <dgm:dir/>
          <dgm:animLvl val="lvl"/>
          <dgm:resizeHandles val="exact"/>
        </dgm:presLayoutVars>
      </dgm:prSet>
      <dgm:spPr/>
    </dgm:pt>
    <dgm:pt modelId="{B857E0B5-1704-4C55-9043-FFDEF0D29906}" type="pres">
      <dgm:prSet presAssocID="{0EAF20F8-26BF-4DE0-8945-10636A6586E4}" presName="boxAndChildren" presStyleCnt="0"/>
      <dgm:spPr/>
    </dgm:pt>
    <dgm:pt modelId="{913BF150-528E-49CC-AF75-72AFB4ACAE48}" type="pres">
      <dgm:prSet presAssocID="{0EAF20F8-26BF-4DE0-8945-10636A6586E4}" presName="parentTextBox" presStyleLbl="node1" presStyleIdx="0" presStyleCnt="2"/>
      <dgm:spPr/>
    </dgm:pt>
    <dgm:pt modelId="{C6796B31-7ABD-4725-A121-033EE2089487}" type="pres">
      <dgm:prSet presAssocID="{C5566381-B845-48D3-8072-54C3A231CE87}" presName="sp" presStyleCnt="0"/>
      <dgm:spPr/>
    </dgm:pt>
    <dgm:pt modelId="{A4217A65-1230-45A0-BEEA-A54D09C4E18E}" type="pres">
      <dgm:prSet presAssocID="{876EAA92-B448-4CD6-A622-41704EA6F169}" presName="arrowAndChildren" presStyleCnt="0"/>
      <dgm:spPr/>
    </dgm:pt>
    <dgm:pt modelId="{71C6750B-B7E5-44C7-9530-47281A5E480F}" type="pres">
      <dgm:prSet presAssocID="{876EAA92-B448-4CD6-A622-41704EA6F169}" presName="parentTextArrow" presStyleLbl="node1" presStyleIdx="1" presStyleCnt="2"/>
      <dgm:spPr/>
    </dgm:pt>
  </dgm:ptLst>
  <dgm:cxnLst>
    <dgm:cxn modelId="{E25D7E25-AEBA-4312-BC70-6422454D7DB4}" srcId="{DC4274AB-2B7F-4F37-8605-563F0876E83A}" destId="{0EAF20F8-26BF-4DE0-8945-10636A6586E4}" srcOrd="1" destOrd="0" parTransId="{70BBA62F-606D-410A-B663-21A0D2F3BD6D}" sibTransId="{E62BF918-AE86-4523-BFF4-82720BE5CE13}"/>
    <dgm:cxn modelId="{83E4DA5A-E59F-4CBE-A8F5-43C82C05764B}" srcId="{DC4274AB-2B7F-4F37-8605-563F0876E83A}" destId="{876EAA92-B448-4CD6-A622-41704EA6F169}" srcOrd="0" destOrd="0" parTransId="{5C1018D7-BC77-419D-9AE4-3659FD559564}" sibTransId="{C5566381-B845-48D3-8072-54C3A231CE87}"/>
    <dgm:cxn modelId="{EAD1598E-F3E7-4301-B1E4-642F976AE828}" type="presOf" srcId="{0EAF20F8-26BF-4DE0-8945-10636A6586E4}" destId="{913BF150-528E-49CC-AF75-72AFB4ACAE48}" srcOrd="0" destOrd="0" presId="urn:microsoft.com/office/officeart/2005/8/layout/process4"/>
    <dgm:cxn modelId="{6631A3BF-6DE9-4E59-A5F4-3936FBCB5BFE}" type="presOf" srcId="{876EAA92-B448-4CD6-A622-41704EA6F169}" destId="{71C6750B-B7E5-44C7-9530-47281A5E480F}" srcOrd="0" destOrd="0" presId="urn:microsoft.com/office/officeart/2005/8/layout/process4"/>
    <dgm:cxn modelId="{846506C9-7547-4A91-8E34-14C2BA06BCB8}" type="presOf" srcId="{DC4274AB-2B7F-4F37-8605-563F0876E83A}" destId="{7F19628A-A645-4711-97F1-BAD63B6A2E00}" srcOrd="0" destOrd="0" presId="urn:microsoft.com/office/officeart/2005/8/layout/process4"/>
    <dgm:cxn modelId="{65BA3E1B-80E5-4699-A110-E9CF45F34B54}" type="presParOf" srcId="{7F19628A-A645-4711-97F1-BAD63B6A2E00}" destId="{B857E0B5-1704-4C55-9043-FFDEF0D29906}" srcOrd="0" destOrd="0" presId="urn:microsoft.com/office/officeart/2005/8/layout/process4"/>
    <dgm:cxn modelId="{70BB4048-12BB-4FAE-BE69-0C246D534BA9}" type="presParOf" srcId="{B857E0B5-1704-4C55-9043-FFDEF0D29906}" destId="{913BF150-528E-49CC-AF75-72AFB4ACAE48}" srcOrd="0" destOrd="0" presId="urn:microsoft.com/office/officeart/2005/8/layout/process4"/>
    <dgm:cxn modelId="{462F1A85-662B-40C0-A38C-C2331D329210}" type="presParOf" srcId="{7F19628A-A645-4711-97F1-BAD63B6A2E00}" destId="{C6796B31-7ABD-4725-A121-033EE2089487}" srcOrd="1" destOrd="0" presId="urn:microsoft.com/office/officeart/2005/8/layout/process4"/>
    <dgm:cxn modelId="{1C70C1E2-24BB-435B-B0C2-77AF752A7E35}" type="presParOf" srcId="{7F19628A-A645-4711-97F1-BAD63B6A2E00}" destId="{A4217A65-1230-45A0-BEEA-A54D09C4E18E}" srcOrd="2" destOrd="0" presId="urn:microsoft.com/office/officeart/2005/8/layout/process4"/>
    <dgm:cxn modelId="{CD79855F-8011-495D-BEA4-FAB21D05D167}" type="presParOf" srcId="{A4217A65-1230-45A0-BEEA-A54D09C4E18E}" destId="{71C6750B-B7E5-44C7-9530-47281A5E480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0A4D1-B91D-4A4C-B055-B2340E30CDC8}">
      <dsp:nvSpPr>
        <dsp:cNvPr id="0" name=""/>
        <dsp:cNvSpPr/>
      </dsp:nvSpPr>
      <dsp:spPr>
        <a:xfrm>
          <a:off x="0" y="577"/>
          <a:ext cx="105846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73BF9-949B-40E2-A1B8-42548B5EF2DB}">
      <dsp:nvSpPr>
        <dsp:cNvPr id="0" name=""/>
        <dsp:cNvSpPr/>
      </dsp:nvSpPr>
      <dsp:spPr>
        <a:xfrm>
          <a:off x="0" y="577"/>
          <a:ext cx="10584617" cy="67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b="1" kern="1200" dirty="0" err="1"/>
            <a:t>Öpne</a:t>
          </a:r>
          <a:r>
            <a:rPr lang="tr-TR" sz="2600" b="1" kern="1200" dirty="0"/>
            <a:t>: </a:t>
          </a:r>
          <a:r>
            <a:rPr lang="tr-TR" sz="2600" kern="1200" dirty="0"/>
            <a:t>Normal solunum.</a:t>
          </a:r>
          <a:endParaRPr lang="en-US" sz="2600" kern="1200" dirty="0"/>
        </a:p>
      </dsp:txBody>
      <dsp:txXfrm>
        <a:off x="0" y="577"/>
        <a:ext cx="10584617" cy="675705"/>
      </dsp:txXfrm>
    </dsp:sp>
    <dsp:sp modelId="{7719B029-9565-471A-9CCB-CF0B44F83994}">
      <dsp:nvSpPr>
        <dsp:cNvPr id="0" name=""/>
        <dsp:cNvSpPr/>
      </dsp:nvSpPr>
      <dsp:spPr>
        <a:xfrm>
          <a:off x="0" y="676282"/>
          <a:ext cx="105846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88152-077D-4835-B3D1-EEE4380FB058}">
      <dsp:nvSpPr>
        <dsp:cNvPr id="0" name=""/>
        <dsp:cNvSpPr/>
      </dsp:nvSpPr>
      <dsp:spPr>
        <a:xfrm>
          <a:off x="0" y="676282"/>
          <a:ext cx="10584617" cy="67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b="1" kern="1200"/>
            <a:t>Apne: </a:t>
          </a:r>
          <a:r>
            <a:rPr lang="tr-TR" sz="2600" kern="1200"/>
            <a:t>Geçici olarak solunumun durması durumudur.</a:t>
          </a:r>
          <a:endParaRPr lang="en-US" sz="2600" kern="1200"/>
        </a:p>
      </dsp:txBody>
      <dsp:txXfrm>
        <a:off x="0" y="676282"/>
        <a:ext cx="10584617" cy="675705"/>
      </dsp:txXfrm>
    </dsp:sp>
    <dsp:sp modelId="{9DE215F4-93BD-4D24-A34F-C84640EB1BCF}">
      <dsp:nvSpPr>
        <dsp:cNvPr id="0" name=""/>
        <dsp:cNvSpPr/>
      </dsp:nvSpPr>
      <dsp:spPr>
        <a:xfrm>
          <a:off x="0" y="1351988"/>
          <a:ext cx="105846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8F50C-7F19-49CA-A1B6-4AC18526E5DD}">
      <dsp:nvSpPr>
        <dsp:cNvPr id="0" name=""/>
        <dsp:cNvSpPr/>
      </dsp:nvSpPr>
      <dsp:spPr>
        <a:xfrm>
          <a:off x="0" y="1351988"/>
          <a:ext cx="10584617" cy="67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b="1" kern="1200"/>
            <a:t>Bradipne: </a:t>
          </a:r>
          <a:r>
            <a:rPr lang="tr-TR" sz="2600" kern="1200"/>
            <a:t>Solunum sayısının dakikada 10’un altına inmesidir.</a:t>
          </a:r>
          <a:endParaRPr lang="en-US" sz="2600" kern="1200"/>
        </a:p>
      </dsp:txBody>
      <dsp:txXfrm>
        <a:off x="0" y="1351988"/>
        <a:ext cx="10584617" cy="675705"/>
      </dsp:txXfrm>
    </dsp:sp>
    <dsp:sp modelId="{DD92BB7F-F041-4F5E-80D2-60F88F492732}">
      <dsp:nvSpPr>
        <dsp:cNvPr id="0" name=""/>
        <dsp:cNvSpPr/>
      </dsp:nvSpPr>
      <dsp:spPr>
        <a:xfrm>
          <a:off x="0" y="2027693"/>
          <a:ext cx="105846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D9E8D-5729-4119-8493-EA7E7B98F48B}">
      <dsp:nvSpPr>
        <dsp:cNvPr id="0" name=""/>
        <dsp:cNvSpPr/>
      </dsp:nvSpPr>
      <dsp:spPr>
        <a:xfrm>
          <a:off x="0" y="2027693"/>
          <a:ext cx="10584617" cy="67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b="1" kern="1200"/>
            <a:t>Takipne: </a:t>
          </a:r>
          <a:r>
            <a:rPr lang="tr-TR" sz="2600" kern="1200"/>
            <a:t>Solunum sayısının dakikada 24’ün üzerine çıkmasıdır.</a:t>
          </a:r>
          <a:endParaRPr lang="en-US" sz="2600" kern="1200"/>
        </a:p>
      </dsp:txBody>
      <dsp:txXfrm>
        <a:off x="0" y="2027693"/>
        <a:ext cx="10584617" cy="675705"/>
      </dsp:txXfrm>
    </dsp:sp>
    <dsp:sp modelId="{72D99A09-BDAE-4A6E-9D5F-AA8DA8FF195B}">
      <dsp:nvSpPr>
        <dsp:cNvPr id="0" name=""/>
        <dsp:cNvSpPr/>
      </dsp:nvSpPr>
      <dsp:spPr>
        <a:xfrm>
          <a:off x="0" y="2703399"/>
          <a:ext cx="105846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E444E-5ED4-4B59-A3FB-22CC401F1FA9}">
      <dsp:nvSpPr>
        <dsp:cNvPr id="0" name=""/>
        <dsp:cNvSpPr/>
      </dsp:nvSpPr>
      <dsp:spPr>
        <a:xfrm>
          <a:off x="0" y="2703399"/>
          <a:ext cx="10584617" cy="67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b="1" kern="1200"/>
            <a:t>Hiperpne: </a:t>
          </a:r>
          <a:r>
            <a:rPr lang="tr-TR" sz="2600" kern="1200"/>
            <a:t>Solunum derinliğindeki artışı ifade eder.</a:t>
          </a:r>
          <a:endParaRPr lang="en-US" sz="2600" kern="1200"/>
        </a:p>
      </dsp:txBody>
      <dsp:txXfrm>
        <a:off x="0" y="2703399"/>
        <a:ext cx="10584617" cy="675705"/>
      </dsp:txXfrm>
    </dsp:sp>
    <dsp:sp modelId="{60B33C22-AB62-47DE-94C6-B6612C074C47}">
      <dsp:nvSpPr>
        <dsp:cNvPr id="0" name=""/>
        <dsp:cNvSpPr/>
      </dsp:nvSpPr>
      <dsp:spPr>
        <a:xfrm>
          <a:off x="0" y="3379104"/>
          <a:ext cx="105846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0C82A-7C8E-41F8-998B-13AD68164501}">
      <dsp:nvSpPr>
        <dsp:cNvPr id="0" name=""/>
        <dsp:cNvSpPr/>
      </dsp:nvSpPr>
      <dsp:spPr>
        <a:xfrm>
          <a:off x="0" y="3379104"/>
          <a:ext cx="10584617" cy="67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b="1" kern="1200"/>
            <a:t>Hipopne: </a:t>
          </a:r>
          <a:r>
            <a:rPr lang="tr-TR" sz="2600" kern="1200"/>
            <a:t>Solunum derinliğinin azalmasıdır.</a:t>
          </a:r>
          <a:endParaRPr lang="en-US" sz="2600" kern="1200"/>
        </a:p>
      </dsp:txBody>
      <dsp:txXfrm>
        <a:off x="0" y="3379104"/>
        <a:ext cx="10584617" cy="675705"/>
      </dsp:txXfrm>
    </dsp:sp>
    <dsp:sp modelId="{77F7E0BF-269C-48D8-8C24-E8D2BC0FAD83}">
      <dsp:nvSpPr>
        <dsp:cNvPr id="0" name=""/>
        <dsp:cNvSpPr/>
      </dsp:nvSpPr>
      <dsp:spPr>
        <a:xfrm>
          <a:off x="0" y="4054810"/>
          <a:ext cx="10584617"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CC34C-6A99-4672-9437-03FBC222DAB1}">
      <dsp:nvSpPr>
        <dsp:cNvPr id="0" name=""/>
        <dsp:cNvSpPr/>
      </dsp:nvSpPr>
      <dsp:spPr>
        <a:xfrm>
          <a:off x="0" y="4054810"/>
          <a:ext cx="10584617" cy="67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b="1" kern="1200"/>
            <a:t>Hiperventilasyon: </a:t>
          </a:r>
          <a:r>
            <a:rPr lang="tr-TR" sz="2600" kern="1200"/>
            <a:t>Solunum hızı ve derinliğinde artış görülmesidir.</a:t>
          </a:r>
          <a:endParaRPr lang="en-US" sz="2600" kern="1200"/>
        </a:p>
      </dsp:txBody>
      <dsp:txXfrm>
        <a:off x="0" y="4054810"/>
        <a:ext cx="10584617" cy="675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68D3B-37DD-4AD8-9BDD-86E98BDCE126}">
      <dsp:nvSpPr>
        <dsp:cNvPr id="0" name=""/>
        <dsp:cNvSpPr/>
      </dsp:nvSpPr>
      <dsp:spPr>
        <a:xfrm>
          <a:off x="0" y="12977"/>
          <a:ext cx="10062264" cy="6282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B5C88-60FB-4010-A631-577C81B8076F}">
      <dsp:nvSpPr>
        <dsp:cNvPr id="0" name=""/>
        <dsp:cNvSpPr/>
      </dsp:nvSpPr>
      <dsp:spPr>
        <a:xfrm>
          <a:off x="190052" y="154338"/>
          <a:ext cx="345887" cy="3455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DD92E-CE5E-4648-95BE-6EE77949CED2}">
      <dsp:nvSpPr>
        <dsp:cNvPr id="0" name=""/>
        <dsp:cNvSpPr/>
      </dsp:nvSpPr>
      <dsp:spPr>
        <a:xfrm>
          <a:off x="725992" y="12977"/>
          <a:ext cx="9292664" cy="70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04" tIns="74804" rIns="74804" bIns="74804" numCol="1" spcCol="1270" anchor="ctr" anchorCtr="0">
          <a:noAutofit/>
        </a:bodyPr>
        <a:lstStyle/>
        <a:p>
          <a:pPr marL="0" lvl="0" indent="0" algn="l" defTabSz="889000">
            <a:lnSpc>
              <a:spcPct val="100000"/>
            </a:lnSpc>
            <a:spcBef>
              <a:spcPct val="0"/>
            </a:spcBef>
            <a:spcAft>
              <a:spcPct val="35000"/>
            </a:spcAft>
            <a:buNone/>
          </a:pPr>
          <a:r>
            <a:rPr lang="tr-TR" sz="2000" b="1" kern="1200" dirty="0"/>
            <a:t>Hipoventilasyon: </a:t>
          </a:r>
          <a:r>
            <a:rPr lang="tr-TR" sz="2000" kern="1200" dirty="0"/>
            <a:t>Solunum hızı ve derinliğinde azalma görülmesidir.</a:t>
          </a:r>
          <a:endParaRPr lang="en-US" sz="2000" kern="1200" dirty="0"/>
        </a:p>
      </dsp:txBody>
      <dsp:txXfrm>
        <a:off x="725992" y="12977"/>
        <a:ext cx="9292664" cy="706806"/>
      </dsp:txXfrm>
    </dsp:sp>
    <dsp:sp modelId="{D8E8A013-3927-4547-BADB-B1872716375E}">
      <dsp:nvSpPr>
        <dsp:cNvPr id="0" name=""/>
        <dsp:cNvSpPr/>
      </dsp:nvSpPr>
      <dsp:spPr>
        <a:xfrm>
          <a:off x="0" y="896485"/>
          <a:ext cx="10062264" cy="6282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19FBA4-E5DC-4DA7-A3D7-FFB31A513E08}">
      <dsp:nvSpPr>
        <dsp:cNvPr id="0" name=""/>
        <dsp:cNvSpPr/>
      </dsp:nvSpPr>
      <dsp:spPr>
        <a:xfrm>
          <a:off x="190052" y="1037846"/>
          <a:ext cx="345887" cy="3455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897B27-9FA5-4AD5-BEAA-91A15E817FE6}">
      <dsp:nvSpPr>
        <dsp:cNvPr id="0" name=""/>
        <dsp:cNvSpPr/>
      </dsp:nvSpPr>
      <dsp:spPr>
        <a:xfrm>
          <a:off x="725992" y="896485"/>
          <a:ext cx="9292664" cy="70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04" tIns="74804" rIns="74804" bIns="74804" numCol="1" spcCol="1270" anchor="ctr" anchorCtr="0">
          <a:noAutofit/>
        </a:bodyPr>
        <a:lstStyle/>
        <a:p>
          <a:pPr marL="0" lvl="0" indent="0" algn="l" defTabSz="889000">
            <a:lnSpc>
              <a:spcPct val="100000"/>
            </a:lnSpc>
            <a:spcBef>
              <a:spcPct val="0"/>
            </a:spcBef>
            <a:spcAft>
              <a:spcPct val="35000"/>
            </a:spcAft>
            <a:buNone/>
          </a:pPr>
          <a:r>
            <a:rPr lang="tr-TR" sz="2000" b="1" kern="1200"/>
            <a:t>Dispne: </a:t>
          </a:r>
          <a:r>
            <a:rPr lang="tr-TR" sz="2000" kern="1200"/>
            <a:t>Zorlu ve güç sarfederek yapılan solunumdur.</a:t>
          </a:r>
          <a:endParaRPr lang="en-US" sz="2000" kern="1200"/>
        </a:p>
      </dsp:txBody>
      <dsp:txXfrm>
        <a:off x="725992" y="896485"/>
        <a:ext cx="9292664" cy="706806"/>
      </dsp:txXfrm>
    </dsp:sp>
    <dsp:sp modelId="{7AE2E202-A734-4D54-843A-E3DD7D4F3181}">
      <dsp:nvSpPr>
        <dsp:cNvPr id="0" name=""/>
        <dsp:cNvSpPr/>
      </dsp:nvSpPr>
      <dsp:spPr>
        <a:xfrm>
          <a:off x="0" y="1779992"/>
          <a:ext cx="10062264" cy="6282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9BCBE-2EB1-460A-9A51-A02D40956F64}">
      <dsp:nvSpPr>
        <dsp:cNvPr id="0" name=""/>
        <dsp:cNvSpPr/>
      </dsp:nvSpPr>
      <dsp:spPr>
        <a:xfrm>
          <a:off x="190052" y="1921354"/>
          <a:ext cx="345887" cy="3455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BE195-C631-4C2D-932A-F7166C18408E}">
      <dsp:nvSpPr>
        <dsp:cNvPr id="0" name=""/>
        <dsp:cNvSpPr/>
      </dsp:nvSpPr>
      <dsp:spPr>
        <a:xfrm>
          <a:off x="725992" y="1779992"/>
          <a:ext cx="9292664" cy="70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04" tIns="74804" rIns="74804" bIns="74804" numCol="1" spcCol="1270" anchor="ctr" anchorCtr="0">
          <a:noAutofit/>
        </a:bodyPr>
        <a:lstStyle/>
        <a:p>
          <a:pPr marL="0" lvl="0" indent="0" algn="l" defTabSz="889000">
            <a:lnSpc>
              <a:spcPct val="100000"/>
            </a:lnSpc>
            <a:spcBef>
              <a:spcPct val="0"/>
            </a:spcBef>
            <a:spcAft>
              <a:spcPct val="35000"/>
            </a:spcAft>
            <a:buNone/>
          </a:pPr>
          <a:r>
            <a:rPr lang="tr-TR" sz="2000" b="1" kern="1200" dirty="0" err="1"/>
            <a:t>Ortopne</a:t>
          </a:r>
          <a:r>
            <a:rPr lang="tr-TR" sz="2000" b="1" kern="1200" dirty="0"/>
            <a:t>: </a:t>
          </a:r>
          <a:r>
            <a:rPr lang="tr-TR" sz="2000" kern="1200" dirty="0"/>
            <a:t>Dik otururken ve ayakta dururken ortaya çıkmayan ancak yatınca görülen solunum güçlüğüdür. </a:t>
          </a:r>
          <a:endParaRPr lang="en-US" sz="2000" kern="1200" dirty="0"/>
        </a:p>
      </dsp:txBody>
      <dsp:txXfrm>
        <a:off x="725992" y="1779992"/>
        <a:ext cx="9292664" cy="706806"/>
      </dsp:txXfrm>
    </dsp:sp>
    <dsp:sp modelId="{3B63A181-C58F-4348-85D8-DF7E802ADBA3}">
      <dsp:nvSpPr>
        <dsp:cNvPr id="0" name=""/>
        <dsp:cNvSpPr/>
      </dsp:nvSpPr>
      <dsp:spPr>
        <a:xfrm>
          <a:off x="0" y="2663500"/>
          <a:ext cx="10062264" cy="650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EA2F3-6BCC-46C0-BF9F-D5B1A7DAC6D5}">
      <dsp:nvSpPr>
        <dsp:cNvPr id="0" name=""/>
        <dsp:cNvSpPr/>
      </dsp:nvSpPr>
      <dsp:spPr>
        <a:xfrm>
          <a:off x="190052" y="2815919"/>
          <a:ext cx="345887" cy="3455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A9A74-54F8-4302-857A-CA9518C4A4E2}">
      <dsp:nvSpPr>
        <dsp:cNvPr id="0" name=""/>
        <dsp:cNvSpPr/>
      </dsp:nvSpPr>
      <dsp:spPr>
        <a:xfrm>
          <a:off x="725992" y="2674558"/>
          <a:ext cx="9292664" cy="70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04" tIns="74804" rIns="74804" bIns="74804" numCol="1" spcCol="1270" anchor="ctr" anchorCtr="0">
          <a:noAutofit/>
        </a:bodyPr>
        <a:lstStyle/>
        <a:p>
          <a:pPr marL="0" lvl="0" indent="0" algn="l" defTabSz="889000">
            <a:lnSpc>
              <a:spcPct val="100000"/>
            </a:lnSpc>
            <a:spcBef>
              <a:spcPct val="0"/>
            </a:spcBef>
            <a:spcAft>
              <a:spcPct val="35000"/>
            </a:spcAft>
            <a:buNone/>
          </a:pPr>
          <a:r>
            <a:rPr lang="tr-TR" sz="2000" b="1" kern="1200" dirty="0"/>
            <a:t>Hipoksi: </a:t>
          </a:r>
          <a:r>
            <a:rPr lang="tr-TR" sz="2000" kern="1200" dirty="0"/>
            <a:t>Dokularda oksijen azlığı durumudur.</a:t>
          </a:r>
          <a:endParaRPr lang="en-US" sz="2000" kern="1200" dirty="0"/>
        </a:p>
      </dsp:txBody>
      <dsp:txXfrm>
        <a:off x="725992" y="2674558"/>
        <a:ext cx="9292664" cy="706806"/>
      </dsp:txXfrm>
    </dsp:sp>
    <dsp:sp modelId="{83FDEB1F-1E9F-4650-96CA-2206819A35F2}">
      <dsp:nvSpPr>
        <dsp:cNvPr id="0" name=""/>
        <dsp:cNvSpPr/>
      </dsp:nvSpPr>
      <dsp:spPr>
        <a:xfrm>
          <a:off x="0" y="3558065"/>
          <a:ext cx="10062264" cy="6282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89FCA-918F-4022-892E-8ED914072205}">
      <dsp:nvSpPr>
        <dsp:cNvPr id="0" name=""/>
        <dsp:cNvSpPr/>
      </dsp:nvSpPr>
      <dsp:spPr>
        <a:xfrm>
          <a:off x="190052" y="3699427"/>
          <a:ext cx="345887" cy="3455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4A94D3-B13C-440B-90C7-6138DDE7CCB4}">
      <dsp:nvSpPr>
        <dsp:cNvPr id="0" name=""/>
        <dsp:cNvSpPr/>
      </dsp:nvSpPr>
      <dsp:spPr>
        <a:xfrm>
          <a:off x="725992" y="3558065"/>
          <a:ext cx="9292664" cy="70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04" tIns="74804" rIns="74804" bIns="74804" numCol="1" spcCol="1270" anchor="ctr" anchorCtr="0">
          <a:noAutofit/>
        </a:bodyPr>
        <a:lstStyle/>
        <a:p>
          <a:pPr marL="0" lvl="0" indent="0" algn="l" defTabSz="889000">
            <a:lnSpc>
              <a:spcPct val="100000"/>
            </a:lnSpc>
            <a:spcBef>
              <a:spcPct val="0"/>
            </a:spcBef>
            <a:spcAft>
              <a:spcPct val="35000"/>
            </a:spcAft>
            <a:buNone/>
          </a:pPr>
          <a:r>
            <a:rPr lang="tr-TR" sz="2000" b="1" kern="1200"/>
            <a:t>Anoksi: </a:t>
          </a:r>
          <a:r>
            <a:rPr lang="tr-TR" sz="2000" kern="1200"/>
            <a:t>Dokularda oksijen yokluğudur.</a:t>
          </a:r>
          <a:endParaRPr lang="en-US" sz="2000" kern="1200"/>
        </a:p>
      </dsp:txBody>
      <dsp:txXfrm>
        <a:off x="725992" y="3558065"/>
        <a:ext cx="9292664" cy="706806"/>
      </dsp:txXfrm>
    </dsp:sp>
    <dsp:sp modelId="{937F3CF3-4503-4A92-B4D5-DCA8E77814D8}">
      <dsp:nvSpPr>
        <dsp:cNvPr id="0" name=""/>
        <dsp:cNvSpPr/>
      </dsp:nvSpPr>
      <dsp:spPr>
        <a:xfrm>
          <a:off x="0" y="4441573"/>
          <a:ext cx="10062264" cy="6282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F454B-065C-4699-8DBE-EF3E14E70904}">
      <dsp:nvSpPr>
        <dsp:cNvPr id="0" name=""/>
        <dsp:cNvSpPr/>
      </dsp:nvSpPr>
      <dsp:spPr>
        <a:xfrm>
          <a:off x="190052" y="4582934"/>
          <a:ext cx="345887" cy="3455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161519-2194-4D88-9270-4C75C9D17AE0}">
      <dsp:nvSpPr>
        <dsp:cNvPr id="0" name=""/>
        <dsp:cNvSpPr/>
      </dsp:nvSpPr>
      <dsp:spPr>
        <a:xfrm>
          <a:off x="725992" y="4441573"/>
          <a:ext cx="9292664" cy="70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04" tIns="74804" rIns="74804" bIns="74804" numCol="1" spcCol="1270" anchor="ctr" anchorCtr="0">
          <a:noAutofit/>
        </a:bodyPr>
        <a:lstStyle/>
        <a:p>
          <a:pPr marL="0" lvl="0" indent="0" algn="l" defTabSz="889000">
            <a:lnSpc>
              <a:spcPct val="100000"/>
            </a:lnSpc>
            <a:spcBef>
              <a:spcPct val="0"/>
            </a:spcBef>
            <a:spcAft>
              <a:spcPct val="35000"/>
            </a:spcAft>
            <a:buNone/>
          </a:pPr>
          <a:r>
            <a:rPr lang="tr-TR" sz="2000" b="1" kern="1200" dirty="0"/>
            <a:t>Hipoksemi: </a:t>
          </a:r>
          <a:r>
            <a:rPr lang="tr-TR" sz="2000" kern="1200" dirty="0"/>
            <a:t>Arter kanında gerçek oksijen miktarında azalmadır.</a:t>
          </a:r>
          <a:endParaRPr lang="en-US" sz="2000" kern="1200" dirty="0"/>
        </a:p>
      </dsp:txBody>
      <dsp:txXfrm>
        <a:off x="725992" y="4441573"/>
        <a:ext cx="9292664" cy="706806"/>
      </dsp:txXfrm>
    </dsp:sp>
    <dsp:sp modelId="{19E60DB1-3B27-492E-AD31-B09B89A5F139}">
      <dsp:nvSpPr>
        <dsp:cNvPr id="0" name=""/>
        <dsp:cNvSpPr/>
      </dsp:nvSpPr>
      <dsp:spPr>
        <a:xfrm>
          <a:off x="0" y="5325081"/>
          <a:ext cx="10062264" cy="6282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65B19-F6D1-4E17-B5DE-9509365E3241}">
      <dsp:nvSpPr>
        <dsp:cNvPr id="0" name=""/>
        <dsp:cNvSpPr/>
      </dsp:nvSpPr>
      <dsp:spPr>
        <a:xfrm>
          <a:off x="190052" y="5466442"/>
          <a:ext cx="345887" cy="34554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4C969-7475-437E-8D4D-02F8E736838C}">
      <dsp:nvSpPr>
        <dsp:cNvPr id="0" name=""/>
        <dsp:cNvSpPr/>
      </dsp:nvSpPr>
      <dsp:spPr>
        <a:xfrm>
          <a:off x="725992" y="5325081"/>
          <a:ext cx="9292664" cy="70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04" tIns="74804" rIns="74804" bIns="74804" numCol="1" spcCol="1270" anchor="ctr" anchorCtr="0">
          <a:noAutofit/>
        </a:bodyPr>
        <a:lstStyle/>
        <a:p>
          <a:pPr marL="0" lvl="0" indent="0" algn="l" defTabSz="889000">
            <a:lnSpc>
              <a:spcPct val="100000"/>
            </a:lnSpc>
            <a:spcBef>
              <a:spcPct val="0"/>
            </a:spcBef>
            <a:spcAft>
              <a:spcPct val="35000"/>
            </a:spcAft>
            <a:buNone/>
          </a:pPr>
          <a:r>
            <a:rPr lang="tr-TR" sz="2000" b="1" kern="1200" dirty="0"/>
            <a:t>Hiperkapni: </a:t>
          </a:r>
          <a:r>
            <a:rPr lang="tr-TR" sz="2000" kern="1200" dirty="0"/>
            <a:t>Karbondioksit düzeyinin kanda artmasıdır.</a:t>
          </a:r>
          <a:endParaRPr lang="en-US" sz="1600" kern="1200" dirty="0"/>
        </a:p>
      </dsp:txBody>
      <dsp:txXfrm>
        <a:off x="725992" y="5325081"/>
        <a:ext cx="9292664" cy="70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9212F-F304-4C0F-99DC-E0778385D4CC}">
      <dsp:nvSpPr>
        <dsp:cNvPr id="0" name=""/>
        <dsp:cNvSpPr/>
      </dsp:nvSpPr>
      <dsp:spPr>
        <a:xfrm>
          <a:off x="0" y="45832"/>
          <a:ext cx="11002370" cy="47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F76023-E829-405C-9767-81B454339C55}">
      <dsp:nvSpPr>
        <dsp:cNvPr id="0" name=""/>
        <dsp:cNvSpPr/>
      </dsp:nvSpPr>
      <dsp:spPr>
        <a:xfrm>
          <a:off x="144470" y="153289"/>
          <a:ext cx="262930" cy="2626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EAEBA-C3B8-4841-A6D9-80BC4C33E6CC}">
      <dsp:nvSpPr>
        <dsp:cNvPr id="0" name=""/>
        <dsp:cNvSpPr/>
      </dsp:nvSpPr>
      <dsp:spPr>
        <a:xfrm>
          <a:off x="551871" y="3955"/>
          <a:ext cx="10318751" cy="800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7" tIns="75817" rIns="75817" bIns="75817" numCol="1" spcCol="1270" anchor="ctr" anchorCtr="0">
          <a:noAutofit/>
        </a:bodyPr>
        <a:lstStyle/>
        <a:p>
          <a:pPr marL="0" lvl="0" indent="0" algn="l" defTabSz="800100">
            <a:lnSpc>
              <a:spcPct val="100000"/>
            </a:lnSpc>
            <a:spcBef>
              <a:spcPct val="0"/>
            </a:spcBef>
            <a:spcAft>
              <a:spcPct val="35000"/>
            </a:spcAft>
            <a:buNone/>
          </a:pPr>
          <a:r>
            <a:rPr lang="tr-TR" sz="1800" b="1" kern="1200" dirty="0" err="1"/>
            <a:t>Hipokapni</a:t>
          </a:r>
          <a:r>
            <a:rPr lang="tr-TR" sz="1800" b="1" kern="1200" dirty="0"/>
            <a:t>: </a:t>
          </a:r>
          <a:r>
            <a:rPr lang="tr-TR" sz="1800" kern="1200" dirty="0"/>
            <a:t>Kanda karbondioksit düzeyinin azalmasıdır.</a:t>
          </a:r>
          <a:endParaRPr lang="en-US" sz="1800" kern="1200" dirty="0"/>
        </a:p>
      </dsp:txBody>
      <dsp:txXfrm>
        <a:off x="551871" y="3955"/>
        <a:ext cx="10318751" cy="800134"/>
      </dsp:txXfrm>
    </dsp:sp>
    <dsp:sp modelId="{A5AA74DD-8E51-4986-9ACC-C21645C1B43A}">
      <dsp:nvSpPr>
        <dsp:cNvPr id="0" name=""/>
        <dsp:cNvSpPr/>
      </dsp:nvSpPr>
      <dsp:spPr>
        <a:xfrm>
          <a:off x="0" y="983186"/>
          <a:ext cx="11002370" cy="47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F68AE-B11C-4C8D-B358-CF7F3C339C9A}">
      <dsp:nvSpPr>
        <dsp:cNvPr id="0" name=""/>
        <dsp:cNvSpPr/>
      </dsp:nvSpPr>
      <dsp:spPr>
        <a:xfrm>
          <a:off x="144470" y="1090643"/>
          <a:ext cx="262930" cy="2626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939FA-F03E-40B1-8A6C-6614E2735A67}">
      <dsp:nvSpPr>
        <dsp:cNvPr id="0" name=""/>
        <dsp:cNvSpPr/>
      </dsp:nvSpPr>
      <dsp:spPr>
        <a:xfrm>
          <a:off x="551871" y="983186"/>
          <a:ext cx="10318751" cy="7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7" tIns="75817" rIns="75817" bIns="75817" numCol="1" spcCol="1270" anchor="ctr" anchorCtr="0">
          <a:noAutofit/>
        </a:bodyPr>
        <a:lstStyle/>
        <a:p>
          <a:pPr marL="0" lvl="0" indent="0" algn="l" defTabSz="800100">
            <a:lnSpc>
              <a:spcPct val="100000"/>
            </a:lnSpc>
            <a:spcBef>
              <a:spcPct val="0"/>
            </a:spcBef>
            <a:spcAft>
              <a:spcPct val="35000"/>
            </a:spcAft>
            <a:buNone/>
          </a:pPr>
          <a:r>
            <a:rPr lang="tr-TR" sz="1800" b="1" kern="1200" dirty="0"/>
            <a:t>Siyanoz: </a:t>
          </a:r>
          <a:r>
            <a:rPr lang="tr-TR" sz="1800" kern="1200" dirty="0"/>
            <a:t>Oksijen yetersizliği nedeniyle derinin ve mukozaların mavi-mor renk almasıdır.</a:t>
          </a:r>
          <a:endParaRPr lang="en-US" sz="1800" kern="1200" dirty="0"/>
        </a:p>
      </dsp:txBody>
      <dsp:txXfrm>
        <a:off x="551871" y="983186"/>
        <a:ext cx="10318751" cy="716382"/>
      </dsp:txXfrm>
    </dsp:sp>
    <dsp:sp modelId="{CC4DF8FB-3371-42BD-9E03-364251A6EBF9}">
      <dsp:nvSpPr>
        <dsp:cNvPr id="0" name=""/>
        <dsp:cNvSpPr/>
      </dsp:nvSpPr>
      <dsp:spPr>
        <a:xfrm>
          <a:off x="0" y="1878664"/>
          <a:ext cx="11002370" cy="47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DFB42-849C-4FF6-8D02-15CB3EF50E91}">
      <dsp:nvSpPr>
        <dsp:cNvPr id="0" name=""/>
        <dsp:cNvSpPr/>
      </dsp:nvSpPr>
      <dsp:spPr>
        <a:xfrm>
          <a:off x="144470" y="1986121"/>
          <a:ext cx="262930" cy="2626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7D007-45A6-4CBD-9071-C76492CA3272}">
      <dsp:nvSpPr>
        <dsp:cNvPr id="0" name=""/>
        <dsp:cNvSpPr/>
      </dsp:nvSpPr>
      <dsp:spPr>
        <a:xfrm>
          <a:off x="551871" y="1878664"/>
          <a:ext cx="10318751" cy="7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7" tIns="75817" rIns="75817" bIns="75817" numCol="1" spcCol="1270" anchor="ctr" anchorCtr="0">
          <a:noAutofit/>
        </a:bodyPr>
        <a:lstStyle/>
        <a:p>
          <a:pPr marL="0" lvl="0" indent="0" algn="l" defTabSz="800100">
            <a:lnSpc>
              <a:spcPct val="100000"/>
            </a:lnSpc>
            <a:spcBef>
              <a:spcPct val="0"/>
            </a:spcBef>
            <a:spcAft>
              <a:spcPct val="35000"/>
            </a:spcAft>
            <a:buNone/>
          </a:pPr>
          <a:r>
            <a:rPr lang="tr-TR" sz="1800" b="1" kern="1200" dirty="0" err="1"/>
            <a:t>Raller</a:t>
          </a:r>
          <a:r>
            <a:rPr lang="tr-TR" sz="1800" b="1" kern="1200" dirty="0"/>
            <a:t>: </a:t>
          </a:r>
          <a:r>
            <a:rPr lang="tr-TR" sz="1800" kern="1200" dirty="0"/>
            <a:t>Genellikle </a:t>
          </a:r>
          <a:r>
            <a:rPr lang="tr-TR" sz="1800" kern="1200" dirty="0" err="1"/>
            <a:t>inspiryum</a:t>
          </a:r>
          <a:r>
            <a:rPr lang="tr-TR" sz="1800" kern="1200" dirty="0"/>
            <a:t> evresinde ince ve karda yürüme sesine benzeyen seslerdir. Herhangi bir nedenle (sıvı, mukus vb.) yapışkan bir hal alan havanın, daralmış yoldan geçişi sırasında çıkardığı sestir.</a:t>
          </a:r>
          <a:endParaRPr lang="en-US" sz="1800" kern="1200" dirty="0"/>
        </a:p>
      </dsp:txBody>
      <dsp:txXfrm>
        <a:off x="551871" y="1878664"/>
        <a:ext cx="10318751" cy="716382"/>
      </dsp:txXfrm>
    </dsp:sp>
    <dsp:sp modelId="{8559CDF3-5923-42F0-B94D-5767F4F75A5A}">
      <dsp:nvSpPr>
        <dsp:cNvPr id="0" name=""/>
        <dsp:cNvSpPr/>
      </dsp:nvSpPr>
      <dsp:spPr>
        <a:xfrm>
          <a:off x="0" y="2774141"/>
          <a:ext cx="11002370" cy="47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07933B-31A5-4F58-A270-DC6B8543A6DE}">
      <dsp:nvSpPr>
        <dsp:cNvPr id="0" name=""/>
        <dsp:cNvSpPr/>
      </dsp:nvSpPr>
      <dsp:spPr>
        <a:xfrm>
          <a:off x="144470" y="2881599"/>
          <a:ext cx="262930" cy="2626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53845-CF08-4D10-8EE1-D295DDA38CBF}">
      <dsp:nvSpPr>
        <dsp:cNvPr id="0" name=""/>
        <dsp:cNvSpPr/>
      </dsp:nvSpPr>
      <dsp:spPr>
        <a:xfrm>
          <a:off x="551871" y="2774141"/>
          <a:ext cx="10318751" cy="7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7" tIns="75817" rIns="75817" bIns="75817" numCol="1" spcCol="1270" anchor="ctr" anchorCtr="0">
          <a:noAutofit/>
        </a:bodyPr>
        <a:lstStyle/>
        <a:p>
          <a:pPr marL="0" lvl="0" indent="0" algn="l" defTabSz="800100">
            <a:lnSpc>
              <a:spcPct val="100000"/>
            </a:lnSpc>
            <a:spcBef>
              <a:spcPct val="0"/>
            </a:spcBef>
            <a:spcAft>
              <a:spcPct val="35000"/>
            </a:spcAft>
            <a:buNone/>
          </a:pPr>
          <a:r>
            <a:rPr lang="tr-TR" sz="1800" b="1" kern="1200" dirty="0" err="1"/>
            <a:t>Ronküs</a:t>
          </a:r>
          <a:r>
            <a:rPr lang="tr-TR" sz="1800" b="1" kern="1200" dirty="0"/>
            <a:t>: </a:t>
          </a:r>
          <a:r>
            <a:rPr lang="tr-TR" sz="1800" kern="1200" dirty="0"/>
            <a:t>Hava yoları darlığında ekspirasyonda duyulan uzun ve kesintisiz sestir.</a:t>
          </a:r>
          <a:endParaRPr lang="en-US" sz="1800" kern="1200" dirty="0"/>
        </a:p>
      </dsp:txBody>
      <dsp:txXfrm>
        <a:off x="551871" y="2774141"/>
        <a:ext cx="10318751" cy="716382"/>
      </dsp:txXfrm>
    </dsp:sp>
    <dsp:sp modelId="{EDEECB9D-C776-4141-9E89-D0DC92A0C404}">
      <dsp:nvSpPr>
        <dsp:cNvPr id="0" name=""/>
        <dsp:cNvSpPr/>
      </dsp:nvSpPr>
      <dsp:spPr>
        <a:xfrm>
          <a:off x="0" y="3669619"/>
          <a:ext cx="11002370" cy="47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5A6A50-029E-4338-9576-F6456D49D06E}">
      <dsp:nvSpPr>
        <dsp:cNvPr id="0" name=""/>
        <dsp:cNvSpPr/>
      </dsp:nvSpPr>
      <dsp:spPr>
        <a:xfrm>
          <a:off x="144470" y="3777077"/>
          <a:ext cx="262930" cy="2626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24463-AB28-41BF-98BD-56B31C91856C}">
      <dsp:nvSpPr>
        <dsp:cNvPr id="0" name=""/>
        <dsp:cNvSpPr/>
      </dsp:nvSpPr>
      <dsp:spPr>
        <a:xfrm>
          <a:off x="551871" y="3669619"/>
          <a:ext cx="10318751" cy="7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7" tIns="75817" rIns="75817" bIns="75817" numCol="1" spcCol="1270" anchor="ctr" anchorCtr="0">
          <a:noAutofit/>
        </a:bodyPr>
        <a:lstStyle/>
        <a:p>
          <a:pPr marL="0" lvl="0" indent="0" algn="l" defTabSz="800100">
            <a:lnSpc>
              <a:spcPct val="100000"/>
            </a:lnSpc>
            <a:spcBef>
              <a:spcPct val="0"/>
            </a:spcBef>
            <a:spcAft>
              <a:spcPct val="35000"/>
            </a:spcAft>
            <a:buNone/>
          </a:pPr>
          <a:r>
            <a:rPr lang="tr-TR" sz="1800" b="1" kern="1200" dirty="0" err="1"/>
            <a:t>Wheezing</a:t>
          </a:r>
          <a:r>
            <a:rPr lang="tr-TR" sz="1800" b="1" kern="1200" dirty="0"/>
            <a:t> (Hırıltı): </a:t>
          </a:r>
          <a:r>
            <a:rPr lang="tr-TR" sz="1800" kern="1200" dirty="0"/>
            <a:t>Alt hava yollarındaki darlıklarda nefes verirken duyulan ıslık sesine benzer bir sestir.</a:t>
          </a:r>
          <a:endParaRPr lang="en-US" sz="1800" kern="1200" dirty="0"/>
        </a:p>
      </dsp:txBody>
      <dsp:txXfrm>
        <a:off x="551871" y="3669619"/>
        <a:ext cx="10318751" cy="716382"/>
      </dsp:txXfrm>
    </dsp:sp>
    <dsp:sp modelId="{71E21A6E-F1A7-477D-82D9-2EE50DBE6B73}">
      <dsp:nvSpPr>
        <dsp:cNvPr id="0" name=""/>
        <dsp:cNvSpPr/>
      </dsp:nvSpPr>
      <dsp:spPr>
        <a:xfrm>
          <a:off x="0" y="4565097"/>
          <a:ext cx="11002370" cy="47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036AE-22B3-456C-9E16-43D08FEF75B1}">
      <dsp:nvSpPr>
        <dsp:cNvPr id="0" name=""/>
        <dsp:cNvSpPr/>
      </dsp:nvSpPr>
      <dsp:spPr>
        <a:xfrm>
          <a:off x="144470" y="4672555"/>
          <a:ext cx="262930" cy="2626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2DD03-11D9-4582-A339-6301A8AEF402}">
      <dsp:nvSpPr>
        <dsp:cNvPr id="0" name=""/>
        <dsp:cNvSpPr/>
      </dsp:nvSpPr>
      <dsp:spPr>
        <a:xfrm>
          <a:off x="551871" y="4565097"/>
          <a:ext cx="10318751" cy="7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7" tIns="75817" rIns="75817" bIns="75817" numCol="1" spcCol="1270" anchor="ctr" anchorCtr="0">
          <a:noAutofit/>
        </a:bodyPr>
        <a:lstStyle/>
        <a:p>
          <a:pPr marL="0" lvl="0" indent="0" algn="l" defTabSz="800100">
            <a:lnSpc>
              <a:spcPct val="100000"/>
            </a:lnSpc>
            <a:spcBef>
              <a:spcPct val="0"/>
            </a:spcBef>
            <a:spcAft>
              <a:spcPct val="35000"/>
            </a:spcAft>
            <a:buNone/>
          </a:pPr>
          <a:r>
            <a:rPr lang="tr-TR" sz="1800" b="1" kern="1200" dirty="0" err="1"/>
            <a:t>Frotman</a:t>
          </a:r>
          <a:r>
            <a:rPr lang="tr-TR" sz="1800" b="1" kern="1200" dirty="0"/>
            <a:t> (Plevral Sürtünme): </a:t>
          </a:r>
          <a:r>
            <a:rPr lang="tr-TR" sz="1800" kern="1200" dirty="0"/>
            <a:t>Plevral inflamasyon nedeniyle plevra yapraklarının birbirine sürtünmesiyle çıkan sestir.</a:t>
          </a:r>
          <a:endParaRPr lang="en-US" sz="1800" kern="1200" dirty="0"/>
        </a:p>
      </dsp:txBody>
      <dsp:txXfrm>
        <a:off x="551871" y="4565097"/>
        <a:ext cx="10318751" cy="716382"/>
      </dsp:txXfrm>
    </dsp:sp>
    <dsp:sp modelId="{C5CBCDE2-B984-4A1E-B28C-DBD246DBF825}">
      <dsp:nvSpPr>
        <dsp:cNvPr id="0" name=""/>
        <dsp:cNvSpPr/>
      </dsp:nvSpPr>
      <dsp:spPr>
        <a:xfrm>
          <a:off x="0" y="5460575"/>
          <a:ext cx="11002370" cy="477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E9FFC-BD2A-4471-8D22-C4D008020B98}">
      <dsp:nvSpPr>
        <dsp:cNvPr id="0" name=""/>
        <dsp:cNvSpPr/>
      </dsp:nvSpPr>
      <dsp:spPr>
        <a:xfrm>
          <a:off x="144470" y="5568033"/>
          <a:ext cx="262930" cy="26267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34959-BE4A-4668-94E1-C76951F198D1}">
      <dsp:nvSpPr>
        <dsp:cNvPr id="0" name=""/>
        <dsp:cNvSpPr/>
      </dsp:nvSpPr>
      <dsp:spPr>
        <a:xfrm>
          <a:off x="551871" y="5460575"/>
          <a:ext cx="10318751" cy="716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17" tIns="75817" rIns="75817" bIns="75817" numCol="1" spcCol="1270" anchor="ctr" anchorCtr="0">
          <a:noAutofit/>
        </a:bodyPr>
        <a:lstStyle/>
        <a:p>
          <a:pPr marL="0" lvl="0" indent="0" algn="l" defTabSz="800100">
            <a:lnSpc>
              <a:spcPct val="100000"/>
            </a:lnSpc>
            <a:spcBef>
              <a:spcPct val="0"/>
            </a:spcBef>
            <a:spcAft>
              <a:spcPct val="35000"/>
            </a:spcAft>
            <a:buNone/>
          </a:pPr>
          <a:r>
            <a:rPr lang="tr-TR" sz="1800" b="1" kern="1200" dirty="0" err="1"/>
            <a:t>Stridor</a:t>
          </a:r>
          <a:r>
            <a:rPr lang="tr-TR" sz="1800" b="1" kern="1200" dirty="0"/>
            <a:t>: </a:t>
          </a:r>
          <a:r>
            <a:rPr lang="tr-TR" sz="1800" kern="1200" dirty="0"/>
            <a:t>Üst hava yollarının daralması durumunda hem nefes alırken hem de nefes verirken duyulan yüksek tonlu müzikal bir sestir.</a:t>
          </a:r>
          <a:endParaRPr lang="en-US" sz="1800" kern="1200" dirty="0"/>
        </a:p>
      </dsp:txBody>
      <dsp:txXfrm>
        <a:off x="551871" y="5460575"/>
        <a:ext cx="10318751" cy="716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BF150-528E-49CC-AF75-72AFB4ACAE48}">
      <dsp:nvSpPr>
        <dsp:cNvPr id="0" name=""/>
        <dsp:cNvSpPr/>
      </dsp:nvSpPr>
      <dsp:spPr>
        <a:xfrm>
          <a:off x="0" y="3177573"/>
          <a:ext cx="6832212" cy="208483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r-TR" sz="2400" kern="1200"/>
            <a:t>Egzersiz, bronşiyal hijyeni sağlama ve dispneyi rahatlatmada etkilidir.</a:t>
          </a:r>
          <a:endParaRPr lang="en-US" sz="2400" kern="1200"/>
        </a:p>
      </dsp:txBody>
      <dsp:txXfrm>
        <a:off x="0" y="3177573"/>
        <a:ext cx="6832212" cy="2084831"/>
      </dsp:txXfrm>
    </dsp:sp>
    <dsp:sp modelId="{71C6750B-B7E5-44C7-9530-47281A5E480F}">
      <dsp:nvSpPr>
        <dsp:cNvPr id="0" name=""/>
        <dsp:cNvSpPr/>
      </dsp:nvSpPr>
      <dsp:spPr>
        <a:xfrm rot="10800000">
          <a:off x="0" y="2374"/>
          <a:ext cx="6832212" cy="3206471"/>
        </a:xfrm>
        <a:prstGeom prst="upArrowCallou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r-TR" sz="2400" kern="1200"/>
            <a:t>Diyafram solunumunda amaç, inspirasyon sırasında diyafragmanın aşağı inmesini, ekspirasyon sırasında yukarı çıkmasını sağlayarak diyaframı kullanmak ve kuvvetlendirmektir.</a:t>
          </a:r>
          <a:endParaRPr lang="en-US" sz="2400" kern="1200"/>
        </a:p>
      </dsp:txBody>
      <dsp:txXfrm rot="10800000">
        <a:off x="0" y="2374"/>
        <a:ext cx="6832212" cy="20834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b="1" dirty="0"/>
              <a:t>YAŞLILARDA SOLUNUM SİSTEMİ HASTALIKLARINDA BAKIM VE UYGULAMALAR</a:t>
            </a:r>
          </a:p>
        </p:txBody>
      </p:sp>
      <p:sp>
        <p:nvSpPr>
          <p:cNvPr id="3" name="Alt Başlık 2"/>
          <p:cNvSpPr>
            <a:spLocks noGrp="1"/>
          </p:cNvSpPr>
          <p:nvPr>
            <p:ph type="subTitle" idx="1"/>
          </p:nvPr>
        </p:nvSpPr>
        <p:spPr/>
        <p:txBody>
          <a:bodyPr/>
          <a:lstStyle/>
          <a:p>
            <a:r>
              <a:rPr lang="tr-TR" dirty="0"/>
              <a:t>Dr. Öğr. Üyesi Elif OKUR</a:t>
            </a:r>
          </a:p>
        </p:txBody>
      </p:sp>
    </p:spTree>
    <p:extLst>
      <p:ext uri="{BB962C8B-B14F-4D97-AF65-F5344CB8AC3E}">
        <p14:creationId xmlns:p14="http://schemas.microsoft.com/office/powerpoint/2010/main" val="37080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322668"/>
          </a:xfrm>
        </p:spPr>
        <p:txBody>
          <a:bodyPr>
            <a:normAutofit fontScale="90000"/>
          </a:bodyPr>
          <a:lstStyle/>
          <a:p>
            <a:endParaRPr lang="tr-TR" dirty="0"/>
          </a:p>
        </p:txBody>
      </p:sp>
      <p:graphicFrame>
        <p:nvGraphicFramePr>
          <p:cNvPr id="5" name="İçerik Yer Tutucusu 2">
            <a:extLst>
              <a:ext uri="{FF2B5EF4-FFF2-40B4-BE49-F238E27FC236}">
                <a16:creationId xmlns:a16="http://schemas.microsoft.com/office/drawing/2014/main" id="{86306147-025F-F7C4-2C1C-30D63CEEC5DF}"/>
              </a:ext>
            </a:extLst>
          </p:cNvPr>
          <p:cNvGraphicFramePr>
            <a:graphicFrameLocks noGrp="1"/>
          </p:cNvGraphicFramePr>
          <p:nvPr>
            <p:ph idx="1"/>
            <p:extLst>
              <p:ext uri="{D42A27DB-BD31-4B8C-83A1-F6EECF244321}">
                <p14:modId xmlns:p14="http://schemas.microsoft.com/office/powerpoint/2010/main" val="1265426727"/>
              </p:ext>
            </p:extLst>
          </p:nvPr>
        </p:nvGraphicFramePr>
        <p:xfrm>
          <a:off x="1688458" y="624110"/>
          <a:ext cx="10062264" cy="6044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67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45719"/>
          </a:xfrm>
        </p:spPr>
        <p:txBody>
          <a:bodyPr>
            <a:normAutofit fontScale="90000"/>
          </a:bodyPr>
          <a:lstStyle/>
          <a:p>
            <a:endParaRPr lang="tr-TR" dirty="0"/>
          </a:p>
        </p:txBody>
      </p:sp>
      <p:graphicFrame>
        <p:nvGraphicFramePr>
          <p:cNvPr id="5" name="İçerik Yer Tutucusu 2">
            <a:extLst>
              <a:ext uri="{FF2B5EF4-FFF2-40B4-BE49-F238E27FC236}">
                <a16:creationId xmlns:a16="http://schemas.microsoft.com/office/drawing/2014/main" id="{0C72600A-6186-A52E-04CD-A633B0F83703}"/>
              </a:ext>
            </a:extLst>
          </p:cNvPr>
          <p:cNvGraphicFramePr>
            <a:graphicFrameLocks noGrp="1"/>
          </p:cNvGraphicFramePr>
          <p:nvPr>
            <p:ph idx="1"/>
            <p:extLst>
              <p:ext uri="{D42A27DB-BD31-4B8C-83A1-F6EECF244321}">
                <p14:modId xmlns:p14="http://schemas.microsoft.com/office/powerpoint/2010/main" val="2874584033"/>
              </p:ext>
            </p:extLst>
          </p:nvPr>
        </p:nvGraphicFramePr>
        <p:xfrm>
          <a:off x="1189630" y="552209"/>
          <a:ext cx="11002370" cy="6180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a:extLst>
              <a:ext uri="{FF2B5EF4-FFF2-40B4-BE49-F238E27FC236}">
                <a16:creationId xmlns:a16="http://schemas.microsoft.com/office/drawing/2014/main" id="{75A2AC1D-9C17-40A0-355C-8E3776C88990}"/>
              </a:ext>
            </a:extLst>
          </p:cNvPr>
          <p:cNvSpPr txBox="1"/>
          <p:nvPr/>
        </p:nvSpPr>
        <p:spPr>
          <a:xfrm>
            <a:off x="687388" y="182876"/>
            <a:ext cx="5933380" cy="369332"/>
          </a:xfrm>
          <a:prstGeom prst="rect">
            <a:avLst/>
          </a:prstGeom>
          <a:noFill/>
        </p:spPr>
        <p:txBody>
          <a:bodyPr wrap="square">
            <a:spAutoFit/>
          </a:bodyPr>
          <a:lstStyle/>
          <a:p>
            <a:r>
              <a:rPr lang="tr-TR" dirty="0"/>
              <a:t>https://www.youtube.com/watch?v=TaLbvs2M_o8</a:t>
            </a:r>
          </a:p>
        </p:txBody>
      </p:sp>
    </p:spTree>
    <p:extLst>
      <p:ext uri="{BB962C8B-B14F-4D97-AF65-F5344CB8AC3E}">
        <p14:creationId xmlns:p14="http://schemas.microsoft.com/office/powerpoint/2010/main" val="309550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46913" y="624110"/>
            <a:ext cx="9757699" cy="1280890"/>
          </a:xfrm>
        </p:spPr>
        <p:txBody>
          <a:bodyPr>
            <a:normAutofit fontScale="90000"/>
          </a:bodyPr>
          <a:lstStyle/>
          <a:p>
            <a:r>
              <a:rPr lang="tr-TR" b="1" dirty="0"/>
              <a:t>Solunum Sistemi Hastalıklarında Görülen Bazı Semptomlar</a:t>
            </a:r>
            <a:br>
              <a:rPr lang="tr-TR" dirty="0"/>
            </a:br>
            <a:endParaRPr lang="tr-TR" dirty="0"/>
          </a:p>
        </p:txBody>
      </p:sp>
      <p:sp>
        <p:nvSpPr>
          <p:cNvPr id="3" name="İçerik Yer Tutucusu 2"/>
          <p:cNvSpPr>
            <a:spLocks noGrp="1"/>
          </p:cNvSpPr>
          <p:nvPr>
            <p:ph idx="1"/>
          </p:nvPr>
        </p:nvSpPr>
        <p:spPr>
          <a:xfrm>
            <a:off x="1160060" y="1905000"/>
            <a:ext cx="10849970" cy="4659572"/>
          </a:xfrm>
        </p:spPr>
        <p:txBody>
          <a:bodyPr>
            <a:normAutofit fontScale="92500"/>
          </a:bodyPr>
          <a:lstStyle/>
          <a:p>
            <a:r>
              <a:rPr lang="tr-TR" sz="2800" b="1" dirty="0"/>
              <a:t>Nefes darlığı (</a:t>
            </a:r>
            <a:r>
              <a:rPr lang="tr-TR" sz="2800" b="1" dirty="0" err="1"/>
              <a:t>Dispne</a:t>
            </a:r>
            <a:r>
              <a:rPr lang="tr-TR" sz="2800" b="1" dirty="0"/>
              <a:t>)</a:t>
            </a:r>
            <a:endParaRPr lang="tr-TR" sz="2800" dirty="0"/>
          </a:p>
          <a:p>
            <a:r>
              <a:rPr lang="tr-TR" sz="2800" dirty="0"/>
              <a:t>Sağlıklı bir kişi nefes alıp verdiğinin farkında değildir. Eğer kişi nefes alıp verirken güçlük yaşıyorsa buna </a:t>
            </a:r>
            <a:r>
              <a:rPr lang="tr-TR" sz="2800" dirty="0">
                <a:solidFill>
                  <a:srgbClr val="FF0000"/>
                </a:solidFill>
              </a:rPr>
              <a:t>nefes darlığı </a:t>
            </a:r>
            <a:r>
              <a:rPr lang="tr-TR" sz="2800" dirty="0"/>
              <a:t>adı verilir.</a:t>
            </a:r>
            <a:endParaRPr lang="tr-TR" sz="2800" baseline="30000" dirty="0"/>
          </a:p>
          <a:p>
            <a:r>
              <a:rPr lang="tr-TR" sz="2800" dirty="0" err="1"/>
              <a:t>Dispneyi</a:t>
            </a:r>
            <a:r>
              <a:rPr lang="tr-TR" sz="2800" dirty="0"/>
              <a:t> tanımlama, bireysel ve kültürel olarak değişkenlik göstermekle birlikte hastalar </a:t>
            </a:r>
            <a:r>
              <a:rPr lang="tr-TR" sz="2800" dirty="0" err="1"/>
              <a:t>dispneyi</a:t>
            </a:r>
            <a:r>
              <a:rPr lang="tr-TR" sz="2800" dirty="0"/>
              <a:t> “</a:t>
            </a:r>
            <a:r>
              <a:rPr lang="tr-TR" sz="2800" b="1" dirty="0"/>
              <a:t>nefes almada güçlük, hava açlığı, göğüste ağırlık veya nefes nefese kalmak</a:t>
            </a:r>
            <a:r>
              <a:rPr lang="tr-TR" sz="2800" dirty="0"/>
              <a:t>” şeklinde ifade ederler.</a:t>
            </a:r>
            <a:endParaRPr lang="tr-TR" sz="2800" baseline="30000" dirty="0"/>
          </a:p>
          <a:p>
            <a:r>
              <a:rPr lang="tr-TR" sz="2800" dirty="0" err="1"/>
              <a:t>Dispneye</a:t>
            </a:r>
            <a:r>
              <a:rPr lang="tr-TR" sz="2800" dirty="0"/>
              <a:t> yaklaşımda her zaman ilk değerlendirilmesi gereken </a:t>
            </a:r>
            <a:r>
              <a:rPr lang="tr-TR" sz="2800" u="sng" dirty="0">
                <a:solidFill>
                  <a:srgbClr val="FF0000"/>
                </a:solidFill>
              </a:rPr>
              <a:t>nefes darlığının özelliği ve başlangıç zamanı </a:t>
            </a:r>
            <a:r>
              <a:rPr lang="tr-TR" sz="2800" dirty="0"/>
              <a:t>olmalıdır. </a:t>
            </a:r>
          </a:p>
        </p:txBody>
      </p:sp>
    </p:spTree>
    <p:extLst>
      <p:ext uri="{BB962C8B-B14F-4D97-AF65-F5344CB8AC3E}">
        <p14:creationId xmlns:p14="http://schemas.microsoft.com/office/powerpoint/2010/main" val="114829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flipV="1">
            <a:off x="2592925" y="518615"/>
            <a:ext cx="8911687" cy="105495"/>
          </a:xfrm>
        </p:spPr>
        <p:txBody>
          <a:bodyPr>
            <a:normAutofit fontScale="90000"/>
          </a:bodyPr>
          <a:lstStyle/>
          <a:p>
            <a:endParaRPr lang="tr-TR" dirty="0"/>
          </a:p>
        </p:txBody>
      </p:sp>
      <p:sp>
        <p:nvSpPr>
          <p:cNvPr id="3" name="İçerik Yer Tutucusu 2"/>
          <p:cNvSpPr>
            <a:spLocks noGrp="1"/>
          </p:cNvSpPr>
          <p:nvPr>
            <p:ph idx="1"/>
          </p:nvPr>
        </p:nvSpPr>
        <p:spPr>
          <a:xfrm>
            <a:off x="1692322" y="941696"/>
            <a:ext cx="9962866" cy="5595582"/>
          </a:xfrm>
        </p:spPr>
        <p:txBody>
          <a:bodyPr>
            <a:normAutofit fontScale="92500" lnSpcReduction="10000"/>
          </a:bodyPr>
          <a:lstStyle/>
          <a:p>
            <a:pPr algn="just"/>
            <a:r>
              <a:rPr lang="tr-TR" sz="2600" dirty="0"/>
              <a:t>Hastadan ayrıntılı bir şekilde öykü alınmalı, fizik muayene yapılmalı ve radyolojik incelemeler yapılmalıdır.</a:t>
            </a:r>
          </a:p>
          <a:p>
            <a:pPr algn="just"/>
            <a:r>
              <a:rPr lang="tr-TR" sz="2600" dirty="0"/>
              <a:t> Nefes darlığı </a:t>
            </a:r>
            <a:r>
              <a:rPr lang="tr-TR" sz="2600" dirty="0" err="1"/>
              <a:t>subjektif</a:t>
            </a:r>
            <a:r>
              <a:rPr lang="tr-TR" sz="2600" dirty="0"/>
              <a:t> bir yakınma olduğu için şiddetinin değerlendirilmesinde bazı ölçekler kullanılabilir.</a:t>
            </a:r>
            <a:endParaRPr lang="tr-TR" sz="2600" baseline="30000" dirty="0"/>
          </a:p>
          <a:p>
            <a:pPr algn="just"/>
            <a:r>
              <a:rPr lang="tr-TR" sz="2600" dirty="0"/>
              <a:t>Hastanın hareket halinde nefes darlığı hissetmesi </a:t>
            </a:r>
            <a:r>
              <a:rPr lang="tr-TR" sz="2600" b="1" dirty="0"/>
              <a:t>efor </a:t>
            </a:r>
            <a:r>
              <a:rPr lang="tr-TR" sz="2600" b="1" dirty="0" err="1"/>
              <a:t>dispnesidir</a:t>
            </a:r>
            <a:r>
              <a:rPr lang="tr-TR" sz="2600" b="1" dirty="0"/>
              <a:t>. </a:t>
            </a:r>
          </a:p>
          <a:p>
            <a:pPr algn="just"/>
            <a:r>
              <a:rPr lang="tr-TR" sz="2600" b="1" dirty="0"/>
              <a:t>Akut </a:t>
            </a:r>
            <a:r>
              <a:rPr lang="tr-TR" sz="2600" b="1" dirty="0" err="1"/>
              <a:t>dispne</a:t>
            </a:r>
            <a:r>
              <a:rPr lang="tr-TR" sz="2600" b="1" dirty="0"/>
              <a:t> </a:t>
            </a:r>
            <a:r>
              <a:rPr lang="tr-TR" sz="2600" dirty="0"/>
              <a:t>dakikalar ve saatler içinde gelişir.  Erişkinde en sık nedenleri; akut sol kalp yetmezliği, </a:t>
            </a:r>
            <a:r>
              <a:rPr lang="tr-TR" sz="2600" dirty="0" err="1"/>
              <a:t>pulmoner</a:t>
            </a:r>
            <a:r>
              <a:rPr lang="tr-TR" sz="2600" dirty="0"/>
              <a:t> emboli, pnömoni ve pnömotorakstır. </a:t>
            </a:r>
          </a:p>
          <a:p>
            <a:pPr algn="just"/>
            <a:r>
              <a:rPr lang="tr-TR" sz="2600" b="1" dirty="0"/>
              <a:t>Kronik </a:t>
            </a:r>
            <a:r>
              <a:rPr lang="tr-TR" sz="2600" b="1" dirty="0" err="1"/>
              <a:t>dispne</a:t>
            </a:r>
            <a:r>
              <a:rPr lang="tr-TR" sz="2600" b="1" dirty="0"/>
              <a:t>, </a:t>
            </a:r>
            <a:r>
              <a:rPr lang="tr-TR" sz="2600" dirty="0"/>
              <a:t>kronik </a:t>
            </a:r>
            <a:r>
              <a:rPr lang="tr-TR" sz="2600" dirty="0" err="1"/>
              <a:t>obstrüktif</a:t>
            </a:r>
            <a:r>
              <a:rPr lang="tr-TR" sz="2600" dirty="0"/>
              <a:t> akciğer hastalığı (KOAH), </a:t>
            </a:r>
            <a:r>
              <a:rPr lang="tr-TR" sz="2600" dirty="0" err="1"/>
              <a:t>interstisyel</a:t>
            </a:r>
            <a:r>
              <a:rPr lang="tr-TR" sz="2600" dirty="0"/>
              <a:t> akciğer hastalığı, astım, </a:t>
            </a:r>
            <a:r>
              <a:rPr lang="tr-TR" sz="2600" dirty="0" err="1"/>
              <a:t>plevral</a:t>
            </a:r>
            <a:r>
              <a:rPr lang="tr-TR" sz="2600" dirty="0"/>
              <a:t> </a:t>
            </a:r>
            <a:r>
              <a:rPr lang="tr-TR" sz="2600" dirty="0" err="1"/>
              <a:t>efüzyon</a:t>
            </a:r>
            <a:r>
              <a:rPr lang="tr-TR" sz="2600" dirty="0"/>
              <a:t>, plevra </a:t>
            </a:r>
            <a:r>
              <a:rPr lang="tr-TR" sz="2600" dirty="0" err="1"/>
              <a:t>fibrozisi</a:t>
            </a:r>
            <a:r>
              <a:rPr lang="tr-TR" sz="2600" dirty="0"/>
              <a:t>, </a:t>
            </a:r>
            <a:r>
              <a:rPr lang="tr-TR" sz="2600" dirty="0" err="1"/>
              <a:t>nöromusküler</a:t>
            </a:r>
            <a:r>
              <a:rPr lang="tr-TR" sz="2600" dirty="0"/>
              <a:t> hastalıklar, göğüs </a:t>
            </a:r>
            <a:r>
              <a:rPr lang="tr-TR" sz="2600" dirty="0" err="1"/>
              <a:t>deformiteleri</a:t>
            </a:r>
            <a:r>
              <a:rPr lang="tr-TR" sz="2600" dirty="0"/>
              <a:t>, </a:t>
            </a:r>
            <a:r>
              <a:rPr lang="tr-TR" sz="2600" dirty="0" err="1"/>
              <a:t>pulmoner</a:t>
            </a:r>
            <a:r>
              <a:rPr lang="tr-TR" sz="2600" dirty="0"/>
              <a:t> hipertansiyon gibi göğüs hastalıkları nedenleriyle ortaya çıkabileceği gibi anemi, dolaşım yetmezliği, </a:t>
            </a:r>
            <a:r>
              <a:rPr lang="tr-TR" sz="2600" dirty="0" err="1"/>
              <a:t>obezite</a:t>
            </a:r>
            <a:r>
              <a:rPr lang="tr-TR" sz="2600" dirty="0"/>
              <a:t> gibi nedenlerle de görülebilir.</a:t>
            </a:r>
          </a:p>
          <a:p>
            <a:endParaRPr lang="tr-TR" dirty="0"/>
          </a:p>
        </p:txBody>
      </p:sp>
    </p:spTree>
    <p:extLst>
      <p:ext uri="{BB962C8B-B14F-4D97-AF65-F5344CB8AC3E}">
        <p14:creationId xmlns:p14="http://schemas.microsoft.com/office/powerpoint/2010/main" val="220367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Öksürük</a:t>
            </a:r>
            <a:endParaRPr lang="tr-TR" dirty="0"/>
          </a:p>
        </p:txBody>
      </p:sp>
      <p:sp>
        <p:nvSpPr>
          <p:cNvPr id="3" name="İçerik Yer Tutucusu 2"/>
          <p:cNvSpPr>
            <a:spLocks noGrp="1"/>
          </p:cNvSpPr>
          <p:nvPr>
            <p:ph idx="1"/>
          </p:nvPr>
        </p:nvSpPr>
        <p:spPr>
          <a:xfrm>
            <a:off x="1815152" y="1514901"/>
            <a:ext cx="10140286" cy="4981433"/>
          </a:xfrm>
        </p:spPr>
        <p:txBody>
          <a:bodyPr>
            <a:normAutofit lnSpcReduction="10000"/>
          </a:bodyPr>
          <a:lstStyle/>
          <a:p>
            <a:r>
              <a:rPr lang="tr-TR" sz="2000" dirty="0"/>
              <a:t>Solunum sistemi hastalıklarında </a:t>
            </a:r>
            <a:r>
              <a:rPr lang="tr-TR" sz="2000" b="1" dirty="0"/>
              <a:t>en sık görülen semptom öksürüktür</a:t>
            </a:r>
            <a:r>
              <a:rPr lang="tr-TR" sz="2000" dirty="0"/>
              <a:t>.</a:t>
            </a:r>
          </a:p>
          <a:p>
            <a:r>
              <a:rPr lang="tr-TR" sz="2000" dirty="0"/>
              <a:t> Hava yollarında oluşan fazla miktarda </a:t>
            </a:r>
            <a:r>
              <a:rPr lang="tr-TR" sz="2000" dirty="0" err="1"/>
              <a:t>sekresyonların</a:t>
            </a:r>
            <a:r>
              <a:rPr lang="tr-TR" sz="2000" dirty="0"/>
              <a:t> veya yabancı materyallerin atılımını sağlayan en önemli savunma mekanizmalarından biridir.</a:t>
            </a:r>
            <a:endParaRPr lang="tr-TR" sz="2000" baseline="30000" dirty="0"/>
          </a:p>
          <a:p>
            <a:r>
              <a:rPr lang="tr-TR" sz="2000" baseline="30000" dirty="0"/>
              <a:t> </a:t>
            </a:r>
            <a:r>
              <a:rPr lang="tr-TR" sz="2000" dirty="0"/>
              <a:t>Öksürük şikâyeti olan hastaya öncelikle öksürüğün ne zaman başladığı ve birlikte </a:t>
            </a:r>
            <a:r>
              <a:rPr lang="tr-TR" sz="2000" dirty="0" err="1"/>
              <a:t>sekresyon</a:t>
            </a:r>
            <a:r>
              <a:rPr lang="tr-TR" sz="2000" dirty="0"/>
              <a:t>/balgam olup olmadığı sorgulanmalıdır. </a:t>
            </a:r>
          </a:p>
          <a:p>
            <a:r>
              <a:rPr lang="tr-TR" sz="2000" dirty="0"/>
              <a:t> Çünkü </a:t>
            </a:r>
            <a:r>
              <a:rPr lang="tr-TR" sz="2000" dirty="0" err="1"/>
              <a:t>sekresyon</a:t>
            </a:r>
            <a:r>
              <a:rPr lang="tr-TR" sz="2000" dirty="0"/>
              <a:t> ile birlikte olması (öksürükle birlikte balgam gelmesi) </a:t>
            </a:r>
            <a:r>
              <a:rPr lang="tr-TR" sz="2000" b="1" dirty="0">
                <a:solidFill>
                  <a:srgbClr val="FF0000"/>
                </a:solidFill>
              </a:rPr>
              <a:t>yaş (</a:t>
            </a:r>
            <a:r>
              <a:rPr lang="tr-TR" sz="2000" b="1" dirty="0" err="1">
                <a:solidFill>
                  <a:srgbClr val="FF0000"/>
                </a:solidFill>
              </a:rPr>
              <a:t>prodüktif</a:t>
            </a:r>
            <a:r>
              <a:rPr lang="tr-TR" sz="2000" b="1" dirty="0">
                <a:solidFill>
                  <a:srgbClr val="FF0000"/>
                </a:solidFill>
              </a:rPr>
              <a:t> öksürük), </a:t>
            </a:r>
            <a:r>
              <a:rPr lang="tr-TR" sz="2000" dirty="0"/>
              <a:t>balgamın görülmediği öksürük ise </a:t>
            </a:r>
            <a:r>
              <a:rPr lang="tr-TR" sz="2000" b="1" dirty="0">
                <a:solidFill>
                  <a:srgbClr val="FF0000"/>
                </a:solidFill>
              </a:rPr>
              <a:t>kuru (</a:t>
            </a:r>
            <a:r>
              <a:rPr lang="tr-TR" sz="2000" b="1" dirty="0" err="1">
                <a:solidFill>
                  <a:srgbClr val="FF0000"/>
                </a:solidFill>
              </a:rPr>
              <a:t>non</a:t>
            </a:r>
            <a:r>
              <a:rPr lang="tr-TR" sz="2000" b="1" dirty="0">
                <a:solidFill>
                  <a:srgbClr val="FF0000"/>
                </a:solidFill>
              </a:rPr>
              <a:t> </a:t>
            </a:r>
            <a:r>
              <a:rPr lang="tr-TR" sz="2000" b="1" dirty="0" err="1">
                <a:solidFill>
                  <a:srgbClr val="FF0000"/>
                </a:solidFill>
              </a:rPr>
              <a:t>prodüktif</a:t>
            </a:r>
            <a:r>
              <a:rPr lang="tr-TR" sz="2000" dirty="0"/>
              <a:t>) olarak adlandırılır.</a:t>
            </a:r>
          </a:p>
          <a:p>
            <a:r>
              <a:rPr lang="tr-TR" sz="2000" dirty="0"/>
              <a:t> Öksürüğün süresi dört haftadan daha kısa süredir devam </a:t>
            </a:r>
            <a:r>
              <a:rPr lang="tr-TR" sz="2000" b="1" dirty="0">
                <a:solidFill>
                  <a:srgbClr val="FF0000"/>
                </a:solidFill>
              </a:rPr>
              <a:t>ediyorsa </a:t>
            </a:r>
            <a:r>
              <a:rPr lang="tr-TR" sz="2000" b="1" i="1" dirty="0">
                <a:solidFill>
                  <a:srgbClr val="FF0000"/>
                </a:solidFill>
              </a:rPr>
              <a:t>akut öksürük</a:t>
            </a:r>
            <a:r>
              <a:rPr lang="tr-TR" sz="2000" b="1" dirty="0">
                <a:solidFill>
                  <a:srgbClr val="FF0000"/>
                </a:solidFill>
              </a:rPr>
              <a:t> </a:t>
            </a:r>
            <a:r>
              <a:rPr lang="tr-TR" sz="2000" dirty="0"/>
              <a:t>olarak adlandırılır ve en sık nedeni akut </a:t>
            </a:r>
            <a:r>
              <a:rPr lang="tr-TR" sz="2000" dirty="0" err="1"/>
              <a:t>viral</a:t>
            </a:r>
            <a:r>
              <a:rPr lang="tr-TR" sz="2000" dirty="0"/>
              <a:t> ve bakteriyel enfeksiyonlardır. </a:t>
            </a:r>
          </a:p>
          <a:p>
            <a:r>
              <a:rPr lang="tr-TR" sz="2000" dirty="0"/>
              <a:t>Öksürük, 4-6 haftadan uzun sürerse buna </a:t>
            </a:r>
            <a:r>
              <a:rPr lang="tr-TR" sz="2000" b="1" i="1" dirty="0">
                <a:solidFill>
                  <a:srgbClr val="FF0000"/>
                </a:solidFill>
              </a:rPr>
              <a:t>kronik öksürük </a:t>
            </a:r>
            <a:r>
              <a:rPr lang="tr-TR" sz="2000" dirty="0"/>
              <a:t>adı verilir. Kronik öksürüğe yol açan en sık nedenler arasında sigara, post nazal akıntı, kronik bronşit ve </a:t>
            </a:r>
            <a:r>
              <a:rPr lang="tr-TR" sz="2000" dirty="0" err="1"/>
              <a:t>gastroözofageal</a:t>
            </a:r>
            <a:r>
              <a:rPr lang="tr-TR" sz="2000" dirty="0"/>
              <a:t> </a:t>
            </a:r>
            <a:r>
              <a:rPr lang="tr-TR" sz="2000" dirty="0" err="1"/>
              <a:t>reflü</a:t>
            </a:r>
            <a:r>
              <a:rPr lang="tr-TR" sz="2000" dirty="0"/>
              <a:t> yer alır.</a:t>
            </a:r>
          </a:p>
          <a:p>
            <a:endParaRPr lang="tr-TR" dirty="0"/>
          </a:p>
        </p:txBody>
      </p:sp>
    </p:spTree>
    <p:extLst>
      <p:ext uri="{BB962C8B-B14F-4D97-AF65-F5344CB8AC3E}">
        <p14:creationId xmlns:p14="http://schemas.microsoft.com/office/powerpoint/2010/main" val="331423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Windows 7\Desktop\Solunum sistemi resimleri\close-up-white-milk-liquid-spray.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2" name="1 Başlık"/>
          <p:cNvSpPr>
            <a:spLocks noGrp="1"/>
          </p:cNvSpPr>
          <p:nvPr>
            <p:ph type="title"/>
          </p:nvPr>
        </p:nvSpPr>
        <p:spPr/>
        <p:txBody>
          <a:bodyPr/>
          <a:lstStyle/>
          <a:p>
            <a:r>
              <a:rPr lang="tr-TR" b="1" dirty="0">
                <a:solidFill>
                  <a:srgbClr val="FF0000"/>
                </a:solidFill>
                <a:latin typeface="Times New Roman" pitchFamily="18" charset="0"/>
                <a:cs typeface="Times New Roman" pitchFamily="18" charset="0"/>
              </a:rPr>
              <a:t>**</a:t>
            </a:r>
          </a:p>
        </p:txBody>
      </p:sp>
      <p:sp>
        <p:nvSpPr>
          <p:cNvPr id="3" name="2 İçerik Yer Tutucusu"/>
          <p:cNvSpPr>
            <a:spLocks noGrp="1"/>
          </p:cNvSpPr>
          <p:nvPr>
            <p:ph idx="1"/>
          </p:nvPr>
        </p:nvSpPr>
        <p:spPr>
          <a:xfrm>
            <a:off x="2396068" y="1769013"/>
            <a:ext cx="7408333" cy="4357150"/>
          </a:xfrm>
        </p:spPr>
        <p:txBody>
          <a:bodyPr/>
          <a:lstStyle/>
          <a:p>
            <a:r>
              <a:rPr lang="tr-TR" b="1" u="sng" dirty="0">
                <a:latin typeface="Times New Roman" pitchFamily="18" charset="0"/>
                <a:cs typeface="Times New Roman" pitchFamily="18" charset="0"/>
              </a:rPr>
              <a:t>Öksürük; </a:t>
            </a:r>
            <a:r>
              <a:rPr lang="tr-TR" dirty="0"/>
              <a:t>Solunum yollarını koruyan, fazla bronş salgısının dışarı atarak hava yollarını temizleyen refleks harekettir. </a:t>
            </a:r>
            <a:endParaRPr lang="tr-TR" dirty="0">
              <a:latin typeface="Times New Roman" pitchFamily="18" charset="0"/>
              <a:cs typeface="Times New Roman" pitchFamily="18" charset="0"/>
            </a:endParaRPr>
          </a:p>
        </p:txBody>
      </p:sp>
      <p:sp>
        <p:nvSpPr>
          <p:cNvPr id="5" name="4 Oval Belirtme Çizgisi"/>
          <p:cNvSpPr/>
          <p:nvPr/>
        </p:nvSpPr>
        <p:spPr>
          <a:xfrm>
            <a:off x="1703512" y="2982914"/>
            <a:ext cx="3672408" cy="2030262"/>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err="1">
                <a:solidFill>
                  <a:schemeClr val="tx1"/>
                </a:solidFill>
                <a:latin typeface="Times New Roman" pitchFamily="18" charset="0"/>
                <a:cs typeface="Times New Roman" pitchFamily="18" charset="0"/>
              </a:rPr>
              <a:t>Produktif</a:t>
            </a:r>
            <a:r>
              <a:rPr lang="tr-TR" sz="2000" b="1" u="sng" dirty="0">
                <a:solidFill>
                  <a:schemeClr val="tx1"/>
                </a:solidFill>
                <a:latin typeface="Times New Roman" pitchFamily="18" charset="0"/>
                <a:cs typeface="Times New Roman" pitchFamily="18" charset="0"/>
              </a:rPr>
              <a:t>  öksürük;</a:t>
            </a:r>
          </a:p>
          <a:p>
            <a:pPr algn="ctr"/>
            <a:r>
              <a:rPr lang="tr-TR" sz="2000" dirty="0">
                <a:solidFill>
                  <a:schemeClr val="tx1"/>
                </a:solidFill>
              </a:rPr>
              <a:t>Öksürükle birlikte balgam çıkıyorsa</a:t>
            </a:r>
            <a:r>
              <a:rPr lang="tr-TR" sz="2000" b="1" u="sng" dirty="0">
                <a:solidFill>
                  <a:schemeClr val="tx1"/>
                </a:solidFill>
                <a:latin typeface="Times New Roman" pitchFamily="18" charset="0"/>
                <a:cs typeface="Times New Roman" pitchFamily="18" charset="0"/>
              </a:rPr>
              <a:t> </a:t>
            </a:r>
            <a:endParaRPr lang="tr-TR" sz="2000" dirty="0">
              <a:solidFill>
                <a:schemeClr val="tx1"/>
              </a:solidFill>
              <a:latin typeface="Times New Roman" pitchFamily="18" charset="0"/>
              <a:cs typeface="Times New Roman" pitchFamily="18" charset="0"/>
            </a:endParaRPr>
          </a:p>
        </p:txBody>
      </p:sp>
      <p:sp>
        <p:nvSpPr>
          <p:cNvPr id="6" name="5 Oval Belirtme Çizgisi"/>
          <p:cNvSpPr/>
          <p:nvPr/>
        </p:nvSpPr>
        <p:spPr>
          <a:xfrm>
            <a:off x="5810216" y="2708920"/>
            <a:ext cx="4857784" cy="2664296"/>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u="sng" dirty="0" err="1">
                <a:solidFill>
                  <a:schemeClr val="tx1"/>
                </a:solidFill>
                <a:latin typeface="Times New Roman" pitchFamily="18" charset="0"/>
                <a:cs typeface="Times New Roman" pitchFamily="18" charset="0"/>
              </a:rPr>
              <a:t>Nonproduktif</a:t>
            </a:r>
            <a:r>
              <a:rPr lang="tr-TR" sz="2400" b="1" u="sng" dirty="0">
                <a:solidFill>
                  <a:schemeClr val="tx1"/>
                </a:solidFill>
                <a:latin typeface="Times New Roman" pitchFamily="18" charset="0"/>
                <a:cs typeface="Times New Roman" pitchFamily="18" charset="0"/>
              </a:rPr>
              <a:t> öksürük; </a:t>
            </a:r>
            <a:r>
              <a:rPr lang="tr-TR" sz="2400" dirty="0">
                <a:solidFill>
                  <a:schemeClr val="tx1"/>
                </a:solidFill>
                <a:latin typeface="Times New Roman" pitchFamily="18" charset="0"/>
                <a:cs typeface="Times New Roman" pitchFamily="18" charset="0"/>
              </a:rPr>
              <a:t>balgam çıkarımı olmaksızın olan öksürük, kuru öksürük.</a:t>
            </a:r>
          </a:p>
        </p:txBody>
      </p:sp>
      <p:sp>
        <p:nvSpPr>
          <p:cNvPr id="7" name="6 Slayt Numarası Yer Tutucusu"/>
          <p:cNvSpPr>
            <a:spLocks noGrp="1"/>
          </p:cNvSpPr>
          <p:nvPr>
            <p:ph type="sldNum" sz="quarter" idx="12"/>
          </p:nvPr>
        </p:nvSpPr>
        <p:spPr>
          <a:xfrm>
            <a:off x="5515088" y="6457140"/>
            <a:ext cx="1161826" cy="158149"/>
          </a:xfrm>
        </p:spPr>
        <p:txBody>
          <a:bodyPr/>
          <a:lstStyle/>
          <a:p>
            <a:fld id="{7772E677-1C58-4257-8B55-020EA2924C41}" type="slidenum">
              <a:rPr lang="tr-TR" smtClean="0"/>
              <a:pPr/>
              <a:t>15</a:t>
            </a:fld>
            <a:endParaRPr lang="tr-TR" dirty="0"/>
          </a:p>
        </p:txBody>
      </p:sp>
      <p:sp>
        <p:nvSpPr>
          <p:cNvPr id="4" name="Dikdörtgen 3"/>
          <p:cNvSpPr/>
          <p:nvPr/>
        </p:nvSpPr>
        <p:spPr>
          <a:xfrm>
            <a:off x="1703512" y="5373217"/>
            <a:ext cx="8784976" cy="1200329"/>
          </a:xfrm>
          <a:prstGeom prst="rect">
            <a:avLst/>
          </a:prstGeom>
          <a:solidFill>
            <a:schemeClr val="bg1"/>
          </a:solidFill>
        </p:spPr>
        <p:txBody>
          <a:bodyPr wrap="square">
            <a:spAutoFit/>
          </a:bodyPr>
          <a:lstStyle/>
          <a:p>
            <a:endParaRPr lang="tr-TR" dirty="0"/>
          </a:p>
          <a:p>
            <a:r>
              <a:rPr lang="tr-TR" dirty="0"/>
              <a:t>Bu </a:t>
            </a:r>
            <a:r>
              <a:rPr lang="tr-TR" b="1" dirty="0">
                <a:solidFill>
                  <a:srgbClr val="FF0000"/>
                </a:solidFill>
              </a:rPr>
              <a:t>balgamlı öksürük </a:t>
            </a:r>
            <a:r>
              <a:rPr lang="tr-TR" dirty="0"/>
              <a:t>bronşit, </a:t>
            </a:r>
            <a:r>
              <a:rPr lang="tr-TR" dirty="0" err="1"/>
              <a:t>bronşektazi</a:t>
            </a:r>
            <a:r>
              <a:rPr lang="tr-TR" dirty="0"/>
              <a:t> gibi hastalıklarda görülür.</a:t>
            </a:r>
          </a:p>
          <a:p>
            <a:r>
              <a:rPr lang="tr-TR" dirty="0"/>
              <a:t> Nöbetler hâlinde gelen </a:t>
            </a:r>
            <a:r>
              <a:rPr lang="tr-TR" b="1" dirty="0">
                <a:solidFill>
                  <a:srgbClr val="FF0000"/>
                </a:solidFill>
              </a:rPr>
              <a:t>kuru öksürük ise </a:t>
            </a:r>
            <a:r>
              <a:rPr lang="tr-TR" dirty="0" err="1"/>
              <a:t>bronşiyal</a:t>
            </a:r>
            <a:r>
              <a:rPr lang="tr-TR" dirty="0"/>
              <a:t> astım, farenjit, </a:t>
            </a:r>
            <a:r>
              <a:rPr lang="tr-TR" dirty="0" err="1"/>
              <a:t>tonsilit</a:t>
            </a:r>
            <a:r>
              <a:rPr lang="tr-TR" dirty="0"/>
              <a:t> gibi hastalıklarda gelişir.</a:t>
            </a:r>
          </a:p>
        </p:txBody>
      </p:sp>
    </p:spTree>
    <p:extLst>
      <p:ext uri="{BB962C8B-B14F-4D97-AF65-F5344CB8AC3E}">
        <p14:creationId xmlns:p14="http://schemas.microsoft.com/office/powerpoint/2010/main" val="18151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 Balgam</a:t>
            </a:r>
            <a:endParaRPr lang="tr-TR" dirty="0"/>
          </a:p>
        </p:txBody>
      </p:sp>
      <p:sp>
        <p:nvSpPr>
          <p:cNvPr id="3" name="İçerik Yer Tutucusu 2"/>
          <p:cNvSpPr>
            <a:spLocks noGrp="1"/>
          </p:cNvSpPr>
          <p:nvPr>
            <p:ph idx="1"/>
          </p:nvPr>
        </p:nvSpPr>
        <p:spPr>
          <a:xfrm>
            <a:off x="1282890" y="1905000"/>
            <a:ext cx="10221722" cy="4468504"/>
          </a:xfrm>
        </p:spPr>
        <p:txBody>
          <a:bodyPr>
            <a:normAutofit/>
          </a:bodyPr>
          <a:lstStyle/>
          <a:p>
            <a:r>
              <a:rPr lang="tr-TR" sz="2400" dirty="0"/>
              <a:t>Solunum yollarının </a:t>
            </a:r>
            <a:r>
              <a:rPr lang="tr-TR" sz="2400" dirty="0" err="1"/>
              <a:t>mukosiliyer</a:t>
            </a:r>
            <a:r>
              <a:rPr lang="tr-TR" sz="2400" dirty="0"/>
              <a:t> savunma mekanizmasında önemli rolü olan </a:t>
            </a:r>
            <a:r>
              <a:rPr lang="tr-TR" sz="2400" dirty="0" err="1"/>
              <a:t>ekspektorasyonla</a:t>
            </a:r>
            <a:r>
              <a:rPr lang="tr-TR" sz="2400" dirty="0"/>
              <a:t> atılan </a:t>
            </a:r>
            <a:r>
              <a:rPr lang="tr-TR" sz="2400" dirty="0" err="1"/>
              <a:t>sekresyona</a:t>
            </a:r>
            <a:r>
              <a:rPr lang="tr-TR" sz="2400" dirty="0"/>
              <a:t> </a:t>
            </a:r>
            <a:r>
              <a:rPr lang="tr-TR" sz="2400" b="1" dirty="0"/>
              <a:t>balgam </a:t>
            </a:r>
            <a:r>
              <a:rPr lang="tr-TR" sz="2400" dirty="0"/>
              <a:t>denir. </a:t>
            </a:r>
          </a:p>
          <a:p>
            <a:r>
              <a:rPr lang="tr-TR" sz="2400" dirty="0"/>
              <a:t>Öksürüğe neden olan hastalıkların çoğunda hastalar, öksürükle birlikte aynı zamanda balgam da çıkarır. </a:t>
            </a:r>
          </a:p>
          <a:p>
            <a:r>
              <a:rPr lang="tr-TR" sz="2400" dirty="0"/>
              <a:t>Sağlıklı kişilerde oluşan balgam miktarı az olup genellikle farkında olmadan yutulduğu için bir semptom olarak görülmez. Ancak bazen balgamın günlük miktarı hastalığa göre birkaç ml’den 100 </a:t>
            </a:r>
            <a:r>
              <a:rPr lang="tr-TR" sz="2400" dirty="0" err="1"/>
              <a:t>ml’e</a:t>
            </a:r>
            <a:r>
              <a:rPr lang="tr-TR" sz="2400" dirty="0"/>
              <a:t> ya da daha fazla artabilir.</a:t>
            </a:r>
          </a:p>
          <a:p>
            <a:r>
              <a:rPr lang="tr-TR" sz="2400" dirty="0"/>
              <a:t> Balgamı olan hastalarda balgamın rengi, miktarı, kokusu, kanlı olup olmadığı sorgulanmalıdır. Balgamın normal niteliği </a:t>
            </a:r>
            <a:r>
              <a:rPr lang="tr-TR" sz="2400" b="1" dirty="0"/>
              <a:t>renksizdir.</a:t>
            </a:r>
          </a:p>
          <a:p>
            <a:endParaRPr lang="tr-TR" dirty="0"/>
          </a:p>
        </p:txBody>
      </p:sp>
    </p:spTree>
    <p:extLst>
      <p:ext uri="{BB962C8B-B14F-4D97-AF65-F5344CB8AC3E}">
        <p14:creationId xmlns:p14="http://schemas.microsoft.com/office/powerpoint/2010/main" val="385912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399472"/>
          </a:xfrm>
        </p:spPr>
        <p:txBody>
          <a:bodyPr>
            <a:normAutofit fontScale="90000"/>
          </a:bodyPr>
          <a:lstStyle/>
          <a:p>
            <a:endParaRPr lang="tr-TR" dirty="0"/>
          </a:p>
        </p:txBody>
      </p:sp>
      <p:sp>
        <p:nvSpPr>
          <p:cNvPr id="3" name="İçerik Yer Tutucusu 2"/>
          <p:cNvSpPr>
            <a:spLocks noGrp="1"/>
          </p:cNvSpPr>
          <p:nvPr>
            <p:ph idx="1"/>
          </p:nvPr>
        </p:nvSpPr>
        <p:spPr>
          <a:xfrm>
            <a:off x="982639" y="1351128"/>
            <a:ext cx="11054685" cy="5186150"/>
          </a:xfrm>
        </p:spPr>
        <p:txBody>
          <a:bodyPr>
            <a:normAutofit/>
          </a:bodyPr>
          <a:lstStyle/>
          <a:p>
            <a:r>
              <a:rPr lang="tr-TR" sz="2400" b="1" dirty="0" err="1"/>
              <a:t>Mukoid</a:t>
            </a:r>
            <a:r>
              <a:rPr lang="tr-TR" sz="2400" b="1" dirty="0"/>
              <a:t> (beyaz yapışkan) balgam </a:t>
            </a:r>
            <a:r>
              <a:rPr lang="tr-TR" sz="2400" dirty="0"/>
              <a:t>artmış bronş </a:t>
            </a:r>
            <a:r>
              <a:rPr lang="tr-TR" sz="2400" dirty="0" err="1"/>
              <a:t>sekresyonunun</a:t>
            </a:r>
            <a:r>
              <a:rPr lang="tr-TR" sz="2400" dirty="0"/>
              <a:t> habercisidir ve sıklıkla </a:t>
            </a:r>
            <a:r>
              <a:rPr lang="tr-TR" sz="2400" dirty="0" err="1"/>
              <a:t>irritanların</a:t>
            </a:r>
            <a:r>
              <a:rPr lang="tr-TR" sz="2400" dirty="0"/>
              <a:t> </a:t>
            </a:r>
            <a:r>
              <a:rPr lang="tr-TR" sz="2400" dirty="0" err="1"/>
              <a:t>inhalasyonuna</a:t>
            </a:r>
            <a:r>
              <a:rPr lang="tr-TR" sz="2400" dirty="0"/>
              <a:t> bağlı olarak astım ve </a:t>
            </a:r>
            <a:r>
              <a:rPr lang="tr-TR" sz="2400" dirty="0" err="1"/>
              <a:t>KOAH’da</a:t>
            </a:r>
            <a:r>
              <a:rPr lang="tr-TR" sz="2400" dirty="0"/>
              <a:t> görülür.</a:t>
            </a:r>
          </a:p>
          <a:p>
            <a:r>
              <a:rPr lang="tr-TR" sz="2400" dirty="0"/>
              <a:t> </a:t>
            </a:r>
            <a:r>
              <a:rPr lang="tr-TR" sz="2400" b="1" dirty="0" err="1"/>
              <a:t>Pürülan</a:t>
            </a:r>
            <a:r>
              <a:rPr lang="tr-TR" sz="2400" b="1" dirty="0"/>
              <a:t> balgam (sarı ya da yeşil renkli),</a:t>
            </a:r>
            <a:r>
              <a:rPr lang="tr-TR" sz="2400" dirty="0"/>
              <a:t> genellikle bakteriyel solunum yolu enfeksiyonlarında, </a:t>
            </a:r>
          </a:p>
          <a:p>
            <a:r>
              <a:rPr lang="tr-TR" sz="2400" b="1" dirty="0"/>
              <a:t>Siyah renkli balgam (</a:t>
            </a:r>
            <a:r>
              <a:rPr lang="tr-TR" sz="2400" b="1" dirty="0" err="1"/>
              <a:t>melonoptysis</a:t>
            </a:r>
            <a:r>
              <a:rPr lang="tr-TR" sz="2400" b="1" dirty="0"/>
              <a:t>)</a:t>
            </a:r>
            <a:r>
              <a:rPr lang="tr-TR" sz="2400" dirty="0"/>
              <a:t> kömür-maden işçilerinde, havası kirli olan yerlerde yaşayanlarda görülür. </a:t>
            </a:r>
          </a:p>
          <a:p>
            <a:r>
              <a:rPr lang="tr-TR" sz="2400" b="1" dirty="0"/>
              <a:t>Pembe-köpüklü balgam </a:t>
            </a:r>
            <a:r>
              <a:rPr lang="tr-TR" sz="2400" dirty="0"/>
              <a:t>akciğer ödemini, </a:t>
            </a:r>
          </a:p>
          <a:p>
            <a:r>
              <a:rPr lang="tr-TR" sz="2400" b="1" dirty="0"/>
              <a:t>Paslı balgam </a:t>
            </a:r>
            <a:r>
              <a:rPr lang="tr-TR" sz="2400" dirty="0"/>
              <a:t>bronşektazi, şiddetli bronşit, tümör ya da yabancı cisim aspirasyonunu düşündürebilir. </a:t>
            </a:r>
          </a:p>
          <a:p>
            <a:r>
              <a:rPr lang="tr-TR" sz="2400" b="1" dirty="0"/>
              <a:t>Kötü kokulu balgam, </a:t>
            </a:r>
            <a:r>
              <a:rPr lang="tr-TR" sz="2400" dirty="0"/>
              <a:t>sıklıkla akciğer apsesinde ya da anaerobik enfeksiyonlarda görülür.</a:t>
            </a:r>
          </a:p>
          <a:p>
            <a:endParaRPr lang="tr-TR" dirty="0"/>
          </a:p>
        </p:txBody>
      </p:sp>
    </p:spTree>
    <p:extLst>
      <p:ext uri="{BB962C8B-B14F-4D97-AF65-F5344CB8AC3E}">
        <p14:creationId xmlns:p14="http://schemas.microsoft.com/office/powerpoint/2010/main" val="3934026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Hemoptizi</a:t>
            </a:r>
            <a:br>
              <a:rPr lang="tr-TR" dirty="0"/>
            </a:br>
            <a:endParaRPr lang="tr-TR" dirty="0"/>
          </a:p>
        </p:txBody>
      </p:sp>
      <p:sp>
        <p:nvSpPr>
          <p:cNvPr id="3" name="İçerik Yer Tutucusu 2"/>
          <p:cNvSpPr>
            <a:spLocks noGrp="1"/>
          </p:cNvSpPr>
          <p:nvPr>
            <p:ph idx="1"/>
          </p:nvPr>
        </p:nvSpPr>
        <p:spPr>
          <a:xfrm>
            <a:off x="1433015" y="1692322"/>
            <a:ext cx="10071597" cy="4218900"/>
          </a:xfrm>
        </p:spPr>
        <p:txBody>
          <a:bodyPr>
            <a:normAutofit/>
          </a:bodyPr>
          <a:lstStyle/>
          <a:p>
            <a:r>
              <a:rPr lang="tr-TR" sz="2800" dirty="0"/>
              <a:t>Alt solunum yollarındaki herhangi bir sorun nedeniyle öksürükle birlikte </a:t>
            </a:r>
            <a:r>
              <a:rPr lang="tr-TR" sz="2800" b="1" dirty="0">
                <a:solidFill>
                  <a:srgbClr val="FF0000"/>
                </a:solidFill>
              </a:rPr>
              <a:t>balgamda kan görülmesidir. </a:t>
            </a:r>
          </a:p>
          <a:p>
            <a:r>
              <a:rPr lang="tr-TR" sz="2800" dirty="0"/>
              <a:t>Balgamda çok az miktarda çizik şeklinde kan olabileceği gibi, yaşamı tehdit edecek kadar masif (şiddetli) kanamalar da olabilir.</a:t>
            </a:r>
          </a:p>
          <a:p>
            <a:r>
              <a:rPr lang="tr-TR" sz="2800" dirty="0"/>
              <a:t> </a:t>
            </a:r>
            <a:r>
              <a:rPr lang="tr-TR" sz="2800" b="1" dirty="0"/>
              <a:t>En sık görülen nedenleri</a:t>
            </a:r>
            <a:r>
              <a:rPr lang="tr-TR" sz="2800" dirty="0"/>
              <a:t>; </a:t>
            </a:r>
            <a:r>
              <a:rPr lang="tr-TR" sz="2800" u="sng" dirty="0"/>
              <a:t>bronşit, </a:t>
            </a:r>
            <a:r>
              <a:rPr lang="tr-TR" sz="2800" u="sng" dirty="0" err="1"/>
              <a:t>bronşektazi</a:t>
            </a:r>
            <a:r>
              <a:rPr lang="tr-TR" sz="2800" u="sng" dirty="0"/>
              <a:t>, tüberküloz, </a:t>
            </a:r>
            <a:r>
              <a:rPr lang="tr-TR" sz="2800" u="sng" dirty="0" err="1"/>
              <a:t>pnömoni</a:t>
            </a:r>
            <a:r>
              <a:rPr lang="tr-TR" sz="2800" u="sng" dirty="0"/>
              <a:t>, akciğer apsesidir.</a:t>
            </a:r>
          </a:p>
        </p:txBody>
      </p:sp>
    </p:spTree>
    <p:extLst>
      <p:ext uri="{BB962C8B-B14F-4D97-AF65-F5344CB8AC3E}">
        <p14:creationId xmlns:p14="http://schemas.microsoft.com/office/powerpoint/2010/main" val="3567632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Windows 7\Desktop\Solunum sistemi resimleri\close-up-white-milk-liquid-spray.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2" name="1 Başlık"/>
          <p:cNvSpPr>
            <a:spLocks noGrp="1"/>
          </p:cNvSpPr>
          <p:nvPr>
            <p:ph type="title"/>
          </p:nvPr>
        </p:nvSpPr>
        <p:spPr/>
        <p:txBody>
          <a:bodyPr>
            <a:normAutofit/>
          </a:bodyPr>
          <a:lstStyle/>
          <a:p>
            <a:r>
              <a:rPr lang="tr-TR" b="1" dirty="0">
                <a:solidFill>
                  <a:srgbClr val="FF0000"/>
                </a:solidFill>
                <a:latin typeface="Times New Roman" pitchFamily="18" charset="0"/>
                <a:cs typeface="Times New Roman" pitchFamily="18" charset="0"/>
              </a:rPr>
              <a:t>**</a:t>
            </a:r>
          </a:p>
        </p:txBody>
      </p:sp>
      <p:sp>
        <p:nvSpPr>
          <p:cNvPr id="3" name="2 İçerik Yer Tutucusu"/>
          <p:cNvSpPr>
            <a:spLocks noGrp="1"/>
          </p:cNvSpPr>
          <p:nvPr>
            <p:ph idx="1"/>
          </p:nvPr>
        </p:nvSpPr>
        <p:spPr>
          <a:xfrm>
            <a:off x="2396068" y="1772817"/>
            <a:ext cx="7408333" cy="4353347"/>
          </a:xfrm>
        </p:spPr>
        <p:txBody>
          <a:bodyPr/>
          <a:lstStyle/>
          <a:p>
            <a:r>
              <a:rPr lang="tr-TR" b="1" u="sng" dirty="0" err="1">
                <a:latin typeface="Times New Roman" pitchFamily="18" charset="0"/>
                <a:cs typeface="Times New Roman" pitchFamily="18" charset="0"/>
              </a:rPr>
              <a:t>Hemoptizi</a:t>
            </a:r>
            <a:r>
              <a:rPr lang="tr-TR" b="1" u="sng" dirty="0">
                <a:latin typeface="Times New Roman" pitchFamily="18" charset="0"/>
                <a:cs typeface="Times New Roman" pitchFamily="18" charset="0"/>
              </a:rPr>
              <a:t>; </a:t>
            </a:r>
            <a:r>
              <a:rPr lang="tr-TR" dirty="0">
                <a:latin typeface="Times New Roman" pitchFamily="18" charset="0"/>
                <a:cs typeface="Times New Roman" pitchFamily="18" charset="0"/>
              </a:rPr>
              <a:t>alt solunum yollarına bağlı kanamalar. Parlak kırmızı renk.</a:t>
            </a:r>
          </a:p>
          <a:p>
            <a:pPr>
              <a:buNone/>
            </a:pPr>
            <a:r>
              <a:rPr lang="tr-TR" dirty="0">
                <a:latin typeface="Times New Roman" pitchFamily="18" charset="0"/>
                <a:cs typeface="Times New Roman" pitchFamily="18" charset="0"/>
              </a:rPr>
              <a:t> </a:t>
            </a:r>
          </a:p>
        </p:txBody>
      </p:sp>
      <p:sp>
        <p:nvSpPr>
          <p:cNvPr id="6" name="5 Yuvarlatılmış Dikdörtgen"/>
          <p:cNvSpPr/>
          <p:nvPr/>
        </p:nvSpPr>
        <p:spPr>
          <a:xfrm>
            <a:off x="1847528" y="2786058"/>
            <a:ext cx="7704856" cy="186707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a:solidFill>
                  <a:schemeClr val="tx1"/>
                </a:solidFill>
                <a:latin typeface="Times New Roman" pitchFamily="18" charset="0"/>
                <a:cs typeface="Times New Roman" pitchFamily="18" charset="0"/>
              </a:rPr>
              <a:t>Hemoptizi</a:t>
            </a:r>
            <a:r>
              <a:rPr lang="tr-TR" sz="2400" dirty="0">
                <a:solidFill>
                  <a:schemeClr val="tx1"/>
                </a:solidFill>
                <a:latin typeface="Times New Roman" pitchFamily="18" charset="0"/>
                <a:cs typeface="Times New Roman" pitchFamily="18" charset="0"/>
              </a:rPr>
              <a:t>, </a:t>
            </a:r>
            <a:r>
              <a:rPr lang="tr-TR" sz="2400" b="1" u="sng" dirty="0" err="1">
                <a:solidFill>
                  <a:schemeClr val="tx1"/>
                </a:solidFill>
                <a:latin typeface="Times New Roman" pitchFamily="18" charset="0"/>
                <a:cs typeface="Times New Roman" pitchFamily="18" charset="0"/>
              </a:rPr>
              <a:t>hematemez</a:t>
            </a:r>
            <a:r>
              <a:rPr lang="tr-TR" sz="2400" dirty="0">
                <a:solidFill>
                  <a:schemeClr val="tx1"/>
                </a:solidFill>
                <a:latin typeface="Times New Roman" pitchFamily="18" charset="0"/>
                <a:cs typeface="Times New Roman" pitchFamily="18" charset="0"/>
              </a:rPr>
              <a:t> ile karıştırılmamalıdır!</a:t>
            </a:r>
          </a:p>
          <a:p>
            <a:pPr algn="ctr"/>
            <a:endParaRPr lang="tr-TR" sz="2400" dirty="0">
              <a:solidFill>
                <a:schemeClr val="tx1"/>
              </a:solidFill>
              <a:latin typeface="Times New Roman" pitchFamily="18" charset="0"/>
              <a:cs typeface="Times New Roman" pitchFamily="18" charset="0"/>
            </a:endParaRPr>
          </a:p>
          <a:p>
            <a:pPr algn="ctr"/>
            <a:r>
              <a:rPr lang="tr-TR" sz="2400" dirty="0" err="1">
                <a:solidFill>
                  <a:schemeClr val="tx1"/>
                </a:solidFill>
                <a:latin typeface="Times New Roman" pitchFamily="18" charset="0"/>
                <a:cs typeface="Times New Roman" pitchFamily="18" charset="0"/>
              </a:rPr>
              <a:t>Hematemez</a:t>
            </a:r>
            <a:r>
              <a:rPr lang="tr-TR" sz="2400" dirty="0">
                <a:solidFill>
                  <a:schemeClr val="tx1"/>
                </a:solidFill>
                <a:latin typeface="Times New Roman" pitchFamily="18" charset="0"/>
                <a:cs typeface="Times New Roman" pitchFamily="18" charset="0"/>
              </a:rPr>
              <a:t>, </a:t>
            </a:r>
            <a:r>
              <a:rPr lang="tr-TR" sz="2400" dirty="0" err="1">
                <a:solidFill>
                  <a:schemeClr val="tx1"/>
                </a:solidFill>
                <a:latin typeface="Times New Roman" pitchFamily="18" charset="0"/>
                <a:cs typeface="Times New Roman" pitchFamily="18" charset="0"/>
              </a:rPr>
              <a:t>GİS’e</a:t>
            </a:r>
            <a:r>
              <a:rPr lang="tr-TR" sz="2400" dirty="0">
                <a:solidFill>
                  <a:schemeClr val="tx1"/>
                </a:solidFill>
                <a:latin typeface="Times New Roman" pitchFamily="18" charset="0"/>
                <a:cs typeface="Times New Roman" pitchFamily="18" charset="0"/>
              </a:rPr>
              <a:t> ait kanamalardır. Kahve telvesine benzer şekilde kahverengidir.</a:t>
            </a:r>
          </a:p>
        </p:txBody>
      </p:sp>
      <p:pic>
        <p:nvPicPr>
          <p:cNvPr id="1026" name="Picture 2" descr="C:\Users\Windows 7\Desktop\Solunum sistemi resimleri\hemoptizi.jpg"/>
          <p:cNvPicPr>
            <a:picLocks noChangeAspect="1" noChangeArrowheads="1"/>
          </p:cNvPicPr>
          <p:nvPr/>
        </p:nvPicPr>
        <p:blipFill>
          <a:blip r:embed="rId3" cstate="print"/>
          <a:srcRect/>
          <a:stretch>
            <a:fillRect/>
          </a:stretch>
        </p:blipFill>
        <p:spPr bwMode="auto">
          <a:xfrm>
            <a:off x="1991544" y="4869161"/>
            <a:ext cx="3500462" cy="1469958"/>
          </a:xfrm>
          <a:prstGeom prst="rect">
            <a:avLst/>
          </a:prstGeom>
          <a:noFill/>
        </p:spPr>
      </p:pic>
      <p:pic>
        <p:nvPicPr>
          <p:cNvPr id="1027" name="Picture 3" descr="C:\Users\Windows 7\Desktop\Solunum sistemi resimleri\hematemez.PNG"/>
          <p:cNvPicPr>
            <a:picLocks noChangeAspect="1" noChangeArrowheads="1"/>
          </p:cNvPicPr>
          <p:nvPr/>
        </p:nvPicPr>
        <p:blipFill>
          <a:blip r:embed="rId4" cstate="print"/>
          <a:srcRect/>
          <a:stretch>
            <a:fillRect/>
          </a:stretch>
        </p:blipFill>
        <p:spPr bwMode="auto">
          <a:xfrm>
            <a:off x="6324576" y="5013176"/>
            <a:ext cx="3438525" cy="1844824"/>
          </a:xfrm>
          <a:prstGeom prst="rect">
            <a:avLst/>
          </a:prstGeom>
          <a:noFill/>
        </p:spPr>
      </p:pic>
      <p:sp>
        <p:nvSpPr>
          <p:cNvPr id="9" name="8 Slayt Numarası Yer Tutucusu"/>
          <p:cNvSpPr>
            <a:spLocks noGrp="1"/>
          </p:cNvSpPr>
          <p:nvPr>
            <p:ph type="sldNum" sz="quarter" idx="12"/>
          </p:nvPr>
        </p:nvSpPr>
        <p:spPr/>
        <p:txBody>
          <a:bodyPr/>
          <a:lstStyle/>
          <a:p>
            <a:fld id="{7772E677-1C58-4257-8B55-020EA2924C41}" type="slidenum">
              <a:rPr lang="tr-TR" smtClean="0"/>
              <a:pPr/>
              <a:t>19</a:t>
            </a:fld>
            <a:endParaRPr lang="tr-TR"/>
          </a:p>
        </p:txBody>
      </p:sp>
    </p:spTree>
    <p:extLst>
      <p:ext uri="{BB962C8B-B14F-4D97-AF65-F5344CB8AC3E}">
        <p14:creationId xmlns:p14="http://schemas.microsoft.com/office/powerpoint/2010/main" val="23384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6">
                                            <p:txEl>
                                              <p:pRg st="0" end="0"/>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259893" y="3101093"/>
            <a:ext cx="2454052" cy="3029344"/>
          </a:xfrm>
        </p:spPr>
        <p:txBody>
          <a:bodyPr>
            <a:normAutofit/>
          </a:bodyPr>
          <a:lstStyle/>
          <a:p>
            <a:r>
              <a:rPr lang="tr-TR" sz="3200" b="1">
                <a:solidFill>
                  <a:schemeClr val="bg1"/>
                </a:solidFill>
              </a:rPr>
              <a:t>GİRİŞ</a:t>
            </a:r>
            <a:endParaRPr lang="tr-TR" sz="32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tr-TR"/>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4706578" y="805218"/>
            <a:ext cx="7016849" cy="5325218"/>
          </a:xfrm>
        </p:spPr>
        <p:txBody>
          <a:bodyPr anchor="ctr">
            <a:normAutofit/>
          </a:bodyPr>
          <a:lstStyle/>
          <a:p>
            <a:pPr algn="just"/>
            <a:r>
              <a:rPr lang="tr-TR" sz="2800" b="1" dirty="0"/>
              <a:t>Solunum sistemi hastalıkları, </a:t>
            </a:r>
            <a:r>
              <a:rPr lang="tr-TR" sz="2800" dirty="0"/>
              <a:t>yaşlı bireylerde ciddi şekilde sınırlılık ve yetersizliğe neden olan, ölüm oranında artışa yol açan önemli hastalıklardır.</a:t>
            </a:r>
          </a:p>
          <a:p>
            <a:pPr algn="just"/>
            <a:endParaRPr lang="tr-TR" sz="2800" baseline="30000" dirty="0"/>
          </a:p>
          <a:p>
            <a:pPr algn="just"/>
            <a:r>
              <a:rPr lang="tr-TR" sz="2800" dirty="0"/>
              <a:t> Yaşlanmayla birlikte solunum sistemi ve akciğer fonksiyonları birçok değişikliğe uğrar ve bu durum öksürük, nefes darlığı, balgam gibi sık görülen semptomların sıklığını artırır.</a:t>
            </a:r>
            <a:endParaRPr lang="tr-TR" sz="2800" baseline="30000" dirty="0"/>
          </a:p>
          <a:p>
            <a:endParaRPr lang="tr-TR" dirty="0"/>
          </a:p>
        </p:txBody>
      </p:sp>
    </p:spTree>
    <p:extLst>
      <p:ext uri="{BB962C8B-B14F-4D97-AF65-F5344CB8AC3E}">
        <p14:creationId xmlns:p14="http://schemas.microsoft.com/office/powerpoint/2010/main" val="2958410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Göğüs Ağrısı</a:t>
            </a:r>
            <a:br>
              <a:rPr lang="tr-TR" dirty="0"/>
            </a:br>
            <a:endParaRPr lang="tr-TR" dirty="0"/>
          </a:p>
        </p:txBody>
      </p:sp>
      <p:sp>
        <p:nvSpPr>
          <p:cNvPr id="3" name="İçerik Yer Tutucusu 2"/>
          <p:cNvSpPr>
            <a:spLocks noGrp="1"/>
          </p:cNvSpPr>
          <p:nvPr>
            <p:ph idx="1"/>
          </p:nvPr>
        </p:nvSpPr>
        <p:spPr>
          <a:xfrm>
            <a:off x="1296537" y="1501254"/>
            <a:ext cx="10713493" cy="5017111"/>
          </a:xfrm>
        </p:spPr>
        <p:txBody>
          <a:bodyPr>
            <a:normAutofit lnSpcReduction="10000"/>
          </a:bodyPr>
          <a:lstStyle/>
          <a:p>
            <a:r>
              <a:rPr lang="tr-TR" sz="2400" dirty="0"/>
              <a:t>Göğüs ağrısı, göğüs duvarı, </a:t>
            </a:r>
            <a:r>
              <a:rPr lang="tr-TR" sz="2400" dirty="0" err="1"/>
              <a:t>pariyetal</a:t>
            </a:r>
            <a:r>
              <a:rPr lang="tr-TR" sz="2400" dirty="0"/>
              <a:t> plevra, kalp ya da iç organlardan kaynaklanabilir. </a:t>
            </a:r>
          </a:p>
          <a:p>
            <a:r>
              <a:rPr lang="tr-TR" sz="2400" b="1" dirty="0" err="1"/>
              <a:t>Visseral</a:t>
            </a:r>
            <a:r>
              <a:rPr lang="tr-TR" sz="2400" b="1" dirty="0"/>
              <a:t> plevrada ve akciğer </a:t>
            </a:r>
            <a:r>
              <a:rPr lang="tr-TR" sz="2400" b="1" dirty="0" err="1"/>
              <a:t>parankim</a:t>
            </a:r>
            <a:r>
              <a:rPr lang="tr-TR" sz="2400" b="1" dirty="0"/>
              <a:t> dokusunda </a:t>
            </a:r>
            <a:r>
              <a:rPr lang="tr-TR" sz="2400" dirty="0"/>
              <a:t>duyu sinirleri yoktur, dolayısıyla bazı </a:t>
            </a:r>
            <a:r>
              <a:rPr lang="tr-TR" sz="2400" dirty="0" err="1"/>
              <a:t>parankimal</a:t>
            </a:r>
            <a:r>
              <a:rPr lang="tr-TR" sz="2400" dirty="0"/>
              <a:t> hastalıklar (</a:t>
            </a:r>
            <a:r>
              <a:rPr lang="tr-TR" sz="2400" dirty="0" err="1"/>
              <a:t>pnömoni</a:t>
            </a:r>
            <a:r>
              <a:rPr lang="tr-TR" sz="2400" dirty="0"/>
              <a:t>, akciğer kanseri gibi) ancak </a:t>
            </a:r>
            <a:r>
              <a:rPr lang="tr-TR" sz="2400" b="1" dirty="0" err="1"/>
              <a:t>pariyetal</a:t>
            </a:r>
            <a:r>
              <a:rPr lang="tr-TR" sz="2400" b="1" dirty="0"/>
              <a:t> plevrayı tutarsa </a:t>
            </a:r>
            <a:r>
              <a:rPr lang="tr-TR" sz="2400" dirty="0"/>
              <a:t>ağrıya neden olur. </a:t>
            </a:r>
          </a:p>
          <a:p>
            <a:r>
              <a:rPr lang="tr-TR" sz="2400" dirty="0" err="1"/>
              <a:t>Toraks</a:t>
            </a:r>
            <a:r>
              <a:rPr lang="tr-TR" sz="2400" dirty="0"/>
              <a:t> içi organlardan kaynaklanan ağrılara (kalp, aort ve </a:t>
            </a:r>
            <a:r>
              <a:rPr lang="tr-TR" sz="2400" dirty="0" err="1"/>
              <a:t>perikard</a:t>
            </a:r>
            <a:r>
              <a:rPr lang="tr-TR" sz="2400" dirty="0"/>
              <a:t> </a:t>
            </a:r>
            <a:r>
              <a:rPr lang="tr-TR" sz="2400" dirty="0" err="1"/>
              <a:t>hast</a:t>
            </a:r>
            <a:r>
              <a:rPr lang="tr-TR" sz="2400" dirty="0"/>
              <a:t>., </a:t>
            </a:r>
            <a:r>
              <a:rPr lang="tr-TR" sz="2400" dirty="0" err="1"/>
              <a:t>özafagus</a:t>
            </a:r>
            <a:r>
              <a:rPr lang="tr-TR" sz="2400" dirty="0"/>
              <a:t> </a:t>
            </a:r>
            <a:r>
              <a:rPr lang="tr-TR" sz="2400" dirty="0" err="1"/>
              <a:t>hast</a:t>
            </a:r>
            <a:r>
              <a:rPr lang="tr-TR" sz="2400" dirty="0"/>
              <a:t>., bronş </a:t>
            </a:r>
            <a:r>
              <a:rPr lang="tr-TR" sz="2400" dirty="0" err="1"/>
              <a:t>hast</a:t>
            </a:r>
            <a:r>
              <a:rPr lang="tr-TR" sz="2400" dirty="0"/>
              <a:t>.) </a:t>
            </a:r>
            <a:r>
              <a:rPr lang="tr-TR" sz="2400" b="1" dirty="0" err="1">
                <a:solidFill>
                  <a:srgbClr val="FF0000"/>
                </a:solidFill>
              </a:rPr>
              <a:t>viseral</a:t>
            </a:r>
            <a:r>
              <a:rPr lang="tr-TR" sz="2400" b="1" dirty="0">
                <a:solidFill>
                  <a:srgbClr val="FF0000"/>
                </a:solidFill>
              </a:rPr>
              <a:t> ağrı </a:t>
            </a:r>
            <a:r>
              <a:rPr lang="tr-TR" sz="2400" dirty="0"/>
              <a:t>denir. </a:t>
            </a:r>
          </a:p>
          <a:p>
            <a:r>
              <a:rPr lang="tr-TR" sz="2400" b="1" dirty="0" err="1">
                <a:solidFill>
                  <a:srgbClr val="FF0000"/>
                </a:solidFill>
              </a:rPr>
              <a:t>Plöritik</a:t>
            </a:r>
            <a:r>
              <a:rPr lang="tr-TR" sz="2400" b="1" dirty="0">
                <a:solidFill>
                  <a:srgbClr val="FF0000"/>
                </a:solidFill>
              </a:rPr>
              <a:t> ağrı, </a:t>
            </a:r>
            <a:r>
              <a:rPr lang="tr-TR" sz="2400" dirty="0"/>
              <a:t>bıçak saplanır tarzda, keskindir, iyi lokalize edilir ve derin solunum ya da öksürükle artar. </a:t>
            </a:r>
          </a:p>
          <a:p>
            <a:r>
              <a:rPr lang="tr-TR" sz="2400" dirty="0" err="1"/>
              <a:t>Plöritik</a:t>
            </a:r>
            <a:r>
              <a:rPr lang="tr-TR" sz="2400" dirty="0"/>
              <a:t> ağrı, </a:t>
            </a:r>
            <a:r>
              <a:rPr lang="tr-TR" sz="2400" dirty="0" err="1"/>
              <a:t>pariyetal</a:t>
            </a:r>
            <a:r>
              <a:rPr lang="tr-TR" sz="2400" dirty="0"/>
              <a:t> plevrada </a:t>
            </a:r>
            <a:r>
              <a:rPr lang="tr-TR" sz="2400" dirty="0" err="1"/>
              <a:t>enflamasyon</a:t>
            </a:r>
            <a:r>
              <a:rPr lang="tr-TR" sz="2400" dirty="0"/>
              <a:t> oluşturan tüberküloz, </a:t>
            </a:r>
            <a:r>
              <a:rPr lang="tr-TR" sz="2400" dirty="0" err="1"/>
              <a:t>pnömoni</a:t>
            </a:r>
            <a:r>
              <a:rPr lang="tr-TR" sz="2400" dirty="0"/>
              <a:t>, </a:t>
            </a:r>
            <a:r>
              <a:rPr lang="tr-TR" sz="2400" dirty="0" err="1"/>
              <a:t>ampiyem</a:t>
            </a:r>
            <a:r>
              <a:rPr lang="tr-TR" sz="2400" dirty="0"/>
              <a:t> hastalıklarında; </a:t>
            </a:r>
            <a:r>
              <a:rPr lang="tr-TR" sz="2400" dirty="0" err="1"/>
              <a:t>hemotoraks</a:t>
            </a:r>
            <a:r>
              <a:rPr lang="tr-TR" sz="2400" dirty="0"/>
              <a:t>, kot kırığı, </a:t>
            </a:r>
            <a:r>
              <a:rPr lang="tr-TR" sz="2400" dirty="0" err="1"/>
              <a:t>pnömotoraks</a:t>
            </a:r>
            <a:r>
              <a:rPr lang="tr-TR" sz="2400" dirty="0"/>
              <a:t> gibi travmaya bağlı; ya da kanser, </a:t>
            </a:r>
            <a:r>
              <a:rPr lang="tr-TR" sz="2400" dirty="0" err="1"/>
              <a:t>lenfoma</a:t>
            </a:r>
            <a:r>
              <a:rPr lang="tr-TR" sz="2400" dirty="0"/>
              <a:t> gibi tümörlere bağlı olarak gelişir.</a:t>
            </a:r>
          </a:p>
        </p:txBody>
      </p:sp>
    </p:spTree>
    <p:extLst>
      <p:ext uri="{BB962C8B-B14F-4D97-AF65-F5344CB8AC3E}">
        <p14:creationId xmlns:p14="http://schemas.microsoft.com/office/powerpoint/2010/main" val="2747194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Windows 7\Desktop\Solunum sistemi resimleri\close-up-white-milk-liquid-spray.jpg"/>
          <p:cNvPicPr>
            <a:picLocks noChangeAspect="1" noChangeArrowheads="1"/>
          </p:cNvPicPr>
          <p:nvPr/>
        </p:nvPicPr>
        <p:blipFill>
          <a:blip r:embed="rId2" cstate="print"/>
          <a:srcRect/>
          <a:stretch>
            <a:fillRect/>
          </a:stretch>
        </p:blipFill>
        <p:spPr bwMode="auto">
          <a:xfrm>
            <a:off x="1240517" y="0"/>
            <a:ext cx="9144000" cy="6858000"/>
          </a:xfrm>
          <a:prstGeom prst="rect">
            <a:avLst/>
          </a:prstGeom>
          <a:noFill/>
        </p:spPr>
      </p:pic>
      <p:sp>
        <p:nvSpPr>
          <p:cNvPr id="2" name="1 Başlık"/>
          <p:cNvSpPr>
            <a:spLocks noGrp="1"/>
          </p:cNvSpPr>
          <p:nvPr>
            <p:ph type="title"/>
          </p:nvPr>
        </p:nvSpPr>
        <p:spPr/>
        <p:txBody>
          <a:bodyPr/>
          <a:lstStyle/>
          <a:p>
            <a:r>
              <a:rPr lang="tr-TR" b="1" dirty="0">
                <a:solidFill>
                  <a:srgbClr val="FF0000"/>
                </a:solidFill>
                <a:latin typeface="Times New Roman" pitchFamily="18" charset="0"/>
                <a:cs typeface="Times New Roman" pitchFamily="18" charset="0"/>
              </a:rPr>
              <a:t>Ortak Belirtiler;</a:t>
            </a:r>
          </a:p>
        </p:txBody>
      </p:sp>
      <p:sp>
        <p:nvSpPr>
          <p:cNvPr id="3" name="2 İçerik Yer Tutucusu"/>
          <p:cNvSpPr>
            <a:spLocks noGrp="1"/>
          </p:cNvSpPr>
          <p:nvPr>
            <p:ph idx="1"/>
          </p:nvPr>
        </p:nvSpPr>
        <p:spPr>
          <a:xfrm>
            <a:off x="2396068" y="1929385"/>
            <a:ext cx="7814733" cy="4196779"/>
          </a:xfrm>
        </p:spPr>
        <p:txBody>
          <a:bodyPr/>
          <a:lstStyle/>
          <a:p>
            <a:r>
              <a:rPr lang="tr-TR" b="1" u="sng" dirty="0">
                <a:latin typeface="Times New Roman" pitchFamily="18" charset="0"/>
                <a:cs typeface="Times New Roman" pitchFamily="18" charset="0"/>
              </a:rPr>
              <a:t>Göğüs ağrısı; </a:t>
            </a:r>
            <a:r>
              <a:rPr lang="tr-TR" dirty="0">
                <a:latin typeface="Times New Roman" pitchFamily="18" charset="0"/>
                <a:cs typeface="Times New Roman" pitchFamily="18" charset="0"/>
              </a:rPr>
              <a:t>en karakteristik ağrı </a:t>
            </a:r>
            <a:r>
              <a:rPr lang="tr-TR" dirty="0" err="1">
                <a:latin typeface="Times New Roman" pitchFamily="18" charset="0"/>
                <a:cs typeface="Times New Roman" pitchFamily="18" charset="0"/>
              </a:rPr>
              <a:t>plevral</a:t>
            </a:r>
            <a:r>
              <a:rPr lang="tr-TR" dirty="0">
                <a:latin typeface="Times New Roman" pitchFamily="18" charset="0"/>
                <a:cs typeface="Times New Roman" pitchFamily="18" charset="0"/>
              </a:rPr>
              <a:t> hastalıklara bağlı ağrıdır. Bıçak saplanır tarzda ve derin </a:t>
            </a:r>
            <a:r>
              <a:rPr lang="tr-TR" dirty="0" err="1">
                <a:latin typeface="Times New Roman" pitchFamily="18" charset="0"/>
                <a:cs typeface="Times New Roman" pitchFamily="18" charset="0"/>
              </a:rPr>
              <a:t>inspirasyon</a:t>
            </a:r>
            <a:r>
              <a:rPr lang="tr-TR" dirty="0">
                <a:latin typeface="Times New Roman" pitchFamily="18" charset="0"/>
                <a:cs typeface="Times New Roman" pitchFamily="18" charset="0"/>
              </a:rPr>
              <a:t> ve öksürükle artar.</a:t>
            </a:r>
          </a:p>
          <a:p>
            <a:endParaRPr lang="tr-TR" dirty="0">
              <a:latin typeface="Times New Roman" pitchFamily="18" charset="0"/>
              <a:cs typeface="Times New Roman" pitchFamily="18" charset="0"/>
            </a:endParaRPr>
          </a:p>
        </p:txBody>
      </p:sp>
      <p:sp>
        <p:nvSpPr>
          <p:cNvPr id="5" name="4 Oval Belirtme Çizgisi"/>
          <p:cNvSpPr/>
          <p:nvPr/>
        </p:nvSpPr>
        <p:spPr>
          <a:xfrm>
            <a:off x="1524000" y="3429000"/>
            <a:ext cx="2428860" cy="2500330"/>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latin typeface="Times New Roman" pitchFamily="18" charset="0"/>
                <a:cs typeface="Times New Roman" pitchFamily="18" charset="0"/>
              </a:rPr>
              <a:t>Ağrının; </a:t>
            </a:r>
            <a:r>
              <a:rPr lang="tr-TR" sz="2400" dirty="0">
                <a:solidFill>
                  <a:schemeClr val="tx1"/>
                </a:solidFill>
                <a:latin typeface="Times New Roman" pitchFamily="18" charset="0"/>
                <a:cs typeface="Times New Roman" pitchFamily="18" charset="0"/>
              </a:rPr>
              <a:t>yeri, şiddeti, pozisyonla ilişkili olup olmadığı.</a:t>
            </a:r>
          </a:p>
        </p:txBody>
      </p:sp>
      <p:sp>
        <p:nvSpPr>
          <p:cNvPr id="6" name="5 Oval Belirtme Çizgisi"/>
          <p:cNvSpPr/>
          <p:nvPr/>
        </p:nvSpPr>
        <p:spPr>
          <a:xfrm>
            <a:off x="3524232" y="3357562"/>
            <a:ext cx="3286148" cy="3143272"/>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latin typeface="Times New Roman" pitchFamily="18" charset="0"/>
                <a:cs typeface="Times New Roman" pitchFamily="18" charset="0"/>
              </a:rPr>
              <a:t>Hastanın ağrı olan tarafa yatırılması akciğerin o tarafa genişlemesini engelleyerek ağrıyı azaltabilir.</a:t>
            </a:r>
          </a:p>
        </p:txBody>
      </p:sp>
      <p:sp>
        <p:nvSpPr>
          <p:cNvPr id="7" name="6 Oval Belirtme Çizgisi"/>
          <p:cNvSpPr/>
          <p:nvPr/>
        </p:nvSpPr>
        <p:spPr>
          <a:xfrm>
            <a:off x="6453190" y="3000372"/>
            <a:ext cx="4214810" cy="3857628"/>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Times New Roman" pitchFamily="18" charset="0"/>
                <a:cs typeface="Times New Roman" pitchFamily="18" charset="0"/>
              </a:rPr>
              <a:t>Analjezik ilaçlar ağrıyı azaltabilir ancak solunum merkezini ve öksürüğü baskılayabileceği için dikkatli kullanılmalıdır.</a:t>
            </a:r>
            <a:endParaRPr lang="tr-TR" sz="2800" dirty="0">
              <a:latin typeface="Times New Roman" pitchFamily="18" charset="0"/>
              <a:cs typeface="Times New Roman" pitchFamily="18" charset="0"/>
            </a:endParaRPr>
          </a:p>
        </p:txBody>
      </p:sp>
      <p:sp>
        <p:nvSpPr>
          <p:cNvPr id="8" name="7 Slayt Numarası Yer Tutucusu"/>
          <p:cNvSpPr>
            <a:spLocks noGrp="1"/>
          </p:cNvSpPr>
          <p:nvPr>
            <p:ph type="sldNum" sz="quarter" idx="12"/>
          </p:nvPr>
        </p:nvSpPr>
        <p:spPr/>
        <p:txBody>
          <a:bodyPr/>
          <a:lstStyle/>
          <a:p>
            <a:fld id="{7772E677-1C58-4257-8B55-020EA2924C41}" type="slidenum">
              <a:rPr lang="tr-TR" smtClean="0"/>
              <a:pPr/>
              <a:t>21</a:t>
            </a:fld>
            <a:endParaRPr lang="tr-TR"/>
          </a:p>
        </p:txBody>
      </p:sp>
    </p:spTree>
    <p:extLst>
      <p:ext uri="{BB962C8B-B14F-4D97-AF65-F5344CB8AC3E}">
        <p14:creationId xmlns:p14="http://schemas.microsoft.com/office/powerpoint/2010/main" val="50931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70" decel="100000"/>
                                        <p:tgtEl>
                                          <p:spTgt spid="7"/>
                                        </p:tgtEl>
                                      </p:cBhvr>
                                    </p:animEffect>
                                    <p:animScale>
                                      <p:cBhvr>
                                        <p:cTn id="26" dur="770" decel="100000"/>
                                        <p:tgtEl>
                                          <p:spTgt spid="7"/>
                                        </p:tgtEl>
                                      </p:cBhvr>
                                      <p:from x="10000" y="10000"/>
                                      <p:to x="200000" y="450000"/>
                                    </p:animScale>
                                    <p:animScale>
                                      <p:cBhvr>
                                        <p:cTn id="27" dur="1230" accel="100000" fill="hold">
                                          <p:stCondLst>
                                            <p:cond delay="770"/>
                                          </p:stCondLst>
                                        </p:cTn>
                                        <p:tgtEl>
                                          <p:spTgt spid="7"/>
                                        </p:tgtEl>
                                      </p:cBhvr>
                                      <p:from x="200000" y="450000"/>
                                      <p:to x="100000" y="100000"/>
                                    </p:animScale>
                                    <p:set>
                                      <p:cBhvr>
                                        <p:cTn id="28" dur="770" fill="hold"/>
                                        <p:tgtEl>
                                          <p:spTgt spid="7"/>
                                        </p:tgtEl>
                                        <p:attrNameLst>
                                          <p:attrName>ppt_x</p:attrName>
                                        </p:attrNameLst>
                                      </p:cBhvr>
                                      <p:to>
                                        <p:strVal val="(0.5)"/>
                                      </p:to>
                                    </p:set>
                                    <p:anim from="(0.5)" to="(#ppt_x)" calcmode="lin" valueType="num">
                                      <p:cBhvr>
                                        <p:cTn id="29" dur="1230" accel="100000" fill="hold">
                                          <p:stCondLst>
                                            <p:cond delay="770"/>
                                          </p:stCondLst>
                                        </p:cTn>
                                        <p:tgtEl>
                                          <p:spTgt spid="7"/>
                                        </p:tgtEl>
                                        <p:attrNameLst>
                                          <p:attrName>ppt_x</p:attrName>
                                        </p:attrNameLst>
                                      </p:cBhvr>
                                    </p:anim>
                                    <p:set>
                                      <p:cBhvr>
                                        <p:cTn id="30" dur="770" fill="hold"/>
                                        <p:tgtEl>
                                          <p:spTgt spid="7"/>
                                        </p:tgtEl>
                                        <p:attrNameLst>
                                          <p:attrName>ppt_y</p:attrName>
                                        </p:attrNameLst>
                                      </p:cBhvr>
                                      <p:to>
                                        <p:strVal val="(#ppt_y+0.4)"/>
                                      </p:to>
                                    </p:set>
                                    <p:anim from="(#ppt_y+0.4)" to="(#ppt_y)" calcmode="lin" valueType="num">
                                      <p:cBhvr>
                                        <p:cTn id="31"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Windows 7\Desktop\Solunum sistemi resimleri\close-up-white-milk-liquid-spray.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2" name="1 Başlık"/>
          <p:cNvSpPr>
            <a:spLocks noGrp="1"/>
          </p:cNvSpPr>
          <p:nvPr>
            <p:ph type="title"/>
          </p:nvPr>
        </p:nvSpPr>
        <p:spPr/>
        <p:txBody>
          <a:bodyPr>
            <a:normAutofit/>
          </a:bodyPr>
          <a:lstStyle/>
          <a:p>
            <a:r>
              <a:rPr lang="tr-TR" b="1" dirty="0">
                <a:solidFill>
                  <a:srgbClr val="FF0000"/>
                </a:solidFill>
                <a:latin typeface="Times New Roman" pitchFamily="18" charset="0"/>
                <a:cs typeface="Times New Roman" pitchFamily="18" charset="0"/>
              </a:rPr>
              <a:t>Ortak Belirtiler;</a:t>
            </a:r>
          </a:p>
        </p:txBody>
      </p:sp>
      <p:sp>
        <p:nvSpPr>
          <p:cNvPr id="3" name="2 İçerik Yer Tutucusu"/>
          <p:cNvSpPr>
            <a:spLocks noGrp="1"/>
          </p:cNvSpPr>
          <p:nvPr>
            <p:ph idx="1"/>
          </p:nvPr>
        </p:nvSpPr>
        <p:spPr>
          <a:xfrm>
            <a:off x="2396068" y="1776423"/>
            <a:ext cx="7408333" cy="4349740"/>
          </a:xfrm>
        </p:spPr>
        <p:txBody>
          <a:bodyPr/>
          <a:lstStyle/>
          <a:p>
            <a:r>
              <a:rPr lang="tr-TR" b="1" u="sng" dirty="0">
                <a:latin typeface="Times New Roman" pitchFamily="18" charset="0"/>
                <a:cs typeface="Times New Roman" pitchFamily="18" charset="0"/>
              </a:rPr>
              <a:t>Çomak Parmak (Hipokrat Parmağı); </a:t>
            </a:r>
            <a:r>
              <a:rPr lang="tr-TR" dirty="0">
                <a:latin typeface="Times New Roman" pitchFamily="18" charset="0"/>
                <a:cs typeface="Times New Roman" pitchFamily="18" charset="0"/>
              </a:rPr>
              <a:t>kronik </a:t>
            </a:r>
            <a:r>
              <a:rPr lang="tr-TR" dirty="0" err="1">
                <a:latin typeface="Times New Roman" pitchFamily="18" charset="0"/>
                <a:cs typeface="Times New Roman" pitchFamily="18" charset="0"/>
              </a:rPr>
              <a:t>hipoksiye</a:t>
            </a:r>
            <a:r>
              <a:rPr lang="tr-TR" dirty="0">
                <a:latin typeface="Times New Roman" pitchFamily="18" charset="0"/>
                <a:cs typeface="Times New Roman" pitchFamily="18" charset="0"/>
              </a:rPr>
              <a:t> cevap olarak ortaya çıktığı düşünülür</a:t>
            </a:r>
          </a:p>
        </p:txBody>
      </p:sp>
      <p:sp>
        <p:nvSpPr>
          <p:cNvPr id="5" name="4 Oval Belirtme Çizgisi"/>
          <p:cNvSpPr/>
          <p:nvPr/>
        </p:nvSpPr>
        <p:spPr>
          <a:xfrm>
            <a:off x="4310018" y="3027610"/>
            <a:ext cx="6357982" cy="3037187"/>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a:solidFill>
                  <a:schemeClr val="tx1"/>
                </a:solidFill>
                <a:latin typeface="Times New Roman" pitchFamily="18" charset="0"/>
                <a:cs typeface="Times New Roman" pitchFamily="18" charset="0"/>
              </a:rPr>
              <a:t>Pulmoner</a:t>
            </a:r>
            <a:r>
              <a:rPr lang="tr-TR" sz="2800" dirty="0">
                <a:solidFill>
                  <a:schemeClr val="tx1"/>
                </a:solidFill>
                <a:latin typeface="Times New Roman" pitchFamily="18" charset="0"/>
                <a:cs typeface="Times New Roman" pitchFamily="18" charset="0"/>
              </a:rPr>
              <a:t> sorunlara bağlı olarak gelişen bu </a:t>
            </a:r>
            <a:r>
              <a:rPr lang="tr-TR" sz="2800" dirty="0" err="1">
                <a:solidFill>
                  <a:schemeClr val="tx1"/>
                </a:solidFill>
                <a:latin typeface="Times New Roman" pitchFamily="18" charset="0"/>
                <a:cs typeface="Times New Roman" pitchFamily="18" charset="0"/>
              </a:rPr>
              <a:t>osteoartropatide</a:t>
            </a:r>
            <a:r>
              <a:rPr lang="tr-TR" sz="2800" dirty="0">
                <a:solidFill>
                  <a:schemeClr val="tx1"/>
                </a:solidFill>
                <a:latin typeface="Times New Roman" pitchFamily="18" charset="0"/>
                <a:cs typeface="Times New Roman" pitchFamily="18" charset="0"/>
              </a:rPr>
              <a:t> parmak uçlarında </a:t>
            </a:r>
            <a:r>
              <a:rPr lang="tr-TR" sz="2800" u="sng" dirty="0">
                <a:solidFill>
                  <a:schemeClr val="tx1"/>
                </a:solidFill>
                <a:latin typeface="Times New Roman" pitchFamily="18" charset="0"/>
                <a:cs typeface="Times New Roman" pitchFamily="18" charset="0"/>
              </a:rPr>
              <a:t>yağ bağ dokusu </a:t>
            </a:r>
            <a:r>
              <a:rPr lang="tr-TR" sz="2800" dirty="0">
                <a:solidFill>
                  <a:schemeClr val="tx1"/>
                </a:solidFill>
                <a:latin typeface="Times New Roman" pitchFamily="18" charset="0"/>
                <a:cs typeface="Times New Roman" pitchFamily="18" charset="0"/>
              </a:rPr>
              <a:t>hücrelerinde oluşan </a:t>
            </a:r>
            <a:r>
              <a:rPr lang="tr-TR" sz="2800" u="sng" dirty="0" err="1">
                <a:solidFill>
                  <a:schemeClr val="tx1"/>
                </a:solidFill>
                <a:latin typeface="Times New Roman" pitchFamily="18" charset="0"/>
                <a:cs typeface="Times New Roman" pitchFamily="18" charset="0"/>
              </a:rPr>
              <a:t>hipertrofi</a:t>
            </a:r>
            <a:r>
              <a:rPr lang="tr-TR" sz="2800" dirty="0">
                <a:solidFill>
                  <a:schemeClr val="tx1"/>
                </a:solidFill>
                <a:latin typeface="Times New Roman" pitchFamily="18" charset="0"/>
                <a:cs typeface="Times New Roman" pitchFamily="18" charset="0"/>
              </a:rPr>
              <a:t> ve </a:t>
            </a:r>
            <a:r>
              <a:rPr lang="tr-TR" sz="2800" u="sng" dirty="0" err="1">
                <a:solidFill>
                  <a:schemeClr val="tx1"/>
                </a:solidFill>
                <a:latin typeface="Times New Roman" pitchFamily="18" charset="0"/>
                <a:cs typeface="Times New Roman" pitchFamily="18" charset="0"/>
              </a:rPr>
              <a:t>hiperplazi</a:t>
            </a:r>
            <a:r>
              <a:rPr lang="tr-TR" sz="2800" dirty="0">
                <a:solidFill>
                  <a:schemeClr val="tx1"/>
                </a:solidFill>
                <a:latin typeface="Times New Roman" pitchFamily="18" charset="0"/>
                <a:cs typeface="Times New Roman" pitchFamily="18" charset="0"/>
              </a:rPr>
              <a:t> mevcuttur.</a:t>
            </a:r>
            <a:endParaRPr lang="tr-TR" sz="2800" dirty="0">
              <a:solidFill>
                <a:schemeClr val="tx1"/>
              </a:solidFill>
            </a:endParaRPr>
          </a:p>
        </p:txBody>
      </p:sp>
      <p:pic>
        <p:nvPicPr>
          <p:cNvPr id="8" name="Picture 6" descr="C:\Users\Windows 7\Desktop\Solunum sistemi resimleri\çomak parmak.jpg"/>
          <p:cNvPicPr>
            <a:picLocks noChangeAspect="1" noChangeArrowheads="1"/>
          </p:cNvPicPr>
          <p:nvPr/>
        </p:nvPicPr>
        <p:blipFill>
          <a:blip r:embed="rId3" cstate="print"/>
          <a:srcRect/>
          <a:stretch>
            <a:fillRect/>
          </a:stretch>
        </p:blipFill>
        <p:spPr bwMode="auto">
          <a:xfrm>
            <a:off x="1199456" y="3212976"/>
            <a:ext cx="3707904" cy="3645024"/>
          </a:xfrm>
          <a:prstGeom prst="rect">
            <a:avLst/>
          </a:prstGeom>
          <a:noFill/>
        </p:spPr>
      </p:pic>
      <p:sp>
        <p:nvSpPr>
          <p:cNvPr id="9" name="8 Slayt Numarası Yer Tutucusu"/>
          <p:cNvSpPr>
            <a:spLocks noGrp="1"/>
          </p:cNvSpPr>
          <p:nvPr>
            <p:ph type="sldNum" sz="quarter" idx="12"/>
          </p:nvPr>
        </p:nvSpPr>
        <p:spPr/>
        <p:txBody>
          <a:bodyPr/>
          <a:lstStyle/>
          <a:p>
            <a:fld id="{7772E677-1C58-4257-8B55-020EA2924C41}" type="slidenum">
              <a:rPr lang="tr-TR" smtClean="0"/>
              <a:pPr/>
              <a:t>22</a:t>
            </a:fld>
            <a:endParaRPr lang="tr-TR"/>
          </a:p>
        </p:txBody>
      </p:sp>
    </p:spTree>
    <p:extLst>
      <p:ext uri="{BB962C8B-B14F-4D97-AF65-F5344CB8AC3E}">
        <p14:creationId xmlns:p14="http://schemas.microsoft.com/office/powerpoint/2010/main" val="102415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CDB1F91A-DA41-4E86-9164-D549724DC635}" type="slidenum">
              <a:rPr lang="tr-TR" smtClean="0"/>
              <a:pPr/>
              <a:t>23</a:t>
            </a:fld>
            <a:endParaRPr lang="tr-TR"/>
          </a:p>
        </p:txBody>
      </p:sp>
      <p:sp>
        <p:nvSpPr>
          <p:cNvPr id="4" name="Unvan 3"/>
          <p:cNvSpPr>
            <a:spLocks noGrp="1"/>
          </p:cNvSpPr>
          <p:nvPr>
            <p:ph type="title"/>
          </p:nvPr>
        </p:nvSpPr>
        <p:spPr/>
        <p:txBody>
          <a:bodyPr/>
          <a:lstStyle/>
          <a:p>
            <a:endParaRPr lang="tr-TR"/>
          </a:p>
        </p:txBody>
      </p:sp>
      <p:sp>
        <p:nvSpPr>
          <p:cNvPr id="5" name="4 İçerik Yer Tutucusu"/>
          <p:cNvSpPr txBox="1">
            <a:spLocks noGrp="1"/>
          </p:cNvSpPr>
          <p:nvPr>
            <p:ph idx="1"/>
          </p:nvPr>
        </p:nvSpPr>
        <p:spPr>
          <a:xfrm>
            <a:off x="2184400" y="548681"/>
            <a:ext cx="7823200" cy="3240361"/>
          </a:xfrm>
          <a:prstGeom prst="wedgeEllipseCallout">
            <a:avLst/>
          </a:prstGeom>
          <a:solidFill>
            <a:schemeClr val="bg1"/>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47500" lnSpcReduction="20000"/>
          </a:bodyPr>
          <a:lstStyle/>
          <a:p>
            <a:pPr algn="ctr" defTabSz="914400">
              <a:spcBef>
                <a:spcPct val="20000"/>
              </a:spcBef>
              <a:buClrTx/>
              <a:buFont typeface="Arial" pitchFamily="34" charset="0"/>
              <a:buChar char="•"/>
              <a:defRPr/>
            </a:pPr>
            <a:r>
              <a:rPr lang="tr-TR" sz="5100" dirty="0">
                <a:solidFill>
                  <a:schemeClr val="tx1"/>
                </a:solidFill>
                <a:latin typeface="Times New Roman" panose="02020603050405020304" pitchFamily="18" charset="0"/>
                <a:cs typeface="Times New Roman" pitchFamily="18" charset="0"/>
              </a:rPr>
              <a:t>Damarlaşmaya bağlı olarak arter ve </a:t>
            </a:r>
            <a:r>
              <a:rPr lang="tr-TR" sz="5100" dirty="0" err="1">
                <a:solidFill>
                  <a:schemeClr val="tx1"/>
                </a:solidFill>
                <a:latin typeface="Times New Roman" pitchFamily="18" charset="0"/>
                <a:cs typeface="Times New Roman" pitchFamily="18" charset="0"/>
              </a:rPr>
              <a:t>venler</a:t>
            </a:r>
            <a:r>
              <a:rPr lang="tr-TR" sz="5100" dirty="0">
                <a:solidFill>
                  <a:schemeClr val="tx1"/>
                </a:solidFill>
                <a:latin typeface="Times New Roman" pitchFamily="18" charset="0"/>
                <a:cs typeface="Times New Roman" pitchFamily="18" charset="0"/>
              </a:rPr>
              <a:t> arasında bağlantılar oluşur ve kılcal damarlardaki basınç artarak lokal </a:t>
            </a:r>
            <a:r>
              <a:rPr lang="tr-TR" sz="5100" u="sng" dirty="0">
                <a:solidFill>
                  <a:schemeClr val="tx1"/>
                </a:solidFill>
                <a:latin typeface="Times New Roman" pitchFamily="18" charset="0"/>
                <a:cs typeface="Times New Roman" pitchFamily="18" charset="0"/>
              </a:rPr>
              <a:t>ödemleşmeye</a:t>
            </a:r>
            <a:r>
              <a:rPr lang="tr-TR" sz="5100" dirty="0">
                <a:solidFill>
                  <a:schemeClr val="tx1"/>
                </a:solidFill>
                <a:latin typeface="Times New Roman" pitchFamily="18" charset="0"/>
                <a:cs typeface="Times New Roman" pitchFamily="18" charset="0"/>
              </a:rPr>
              <a:t> neden olur. </a:t>
            </a:r>
          </a:p>
          <a:p>
            <a:pPr algn="ctr">
              <a:buClrTx/>
              <a:buFont typeface="Arial" pitchFamily="34" charset="0"/>
              <a:buChar char="•"/>
              <a:defRPr/>
            </a:pPr>
            <a:r>
              <a:rPr lang="tr-TR" sz="5100" dirty="0">
                <a:solidFill>
                  <a:schemeClr val="tx1">
                    <a:lumMod val="85000"/>
                    <a:lumOff val="15000"/>
                  </a:schemeClr>
                </a:solidFill>
                <a:latin typeface="Times New Roman" panose="02020603050405020304" pitchFamily="18" charset="0"/>
                <a:cs typeface="Times New Roman" panose="02020603050405020304" pitchFamily="18" charset="0"/>
              </a:rPr>
              <a:t>Bu durum solunum sistemi tümörleri, apse, </a:t>
            </a:r>
            <a:r>
              <a:rPr lang="tr-TR" sz="5100" dirty="0" err="1">
                <a:solidFill>
                  <a:schemeClr val="tx1">
                    <a:lumMod val="85000"/>
                    <a:lumOff val="15000"/>
                  </a:schemeClr>
                </a:solidFill>
                <a:latin typeface="Times New Roman" panose="02020603050405020304" pitchFamily="18" charset="0"/>
                <a:cs typeface="Times New Roman" panose="02020603050405020304" pitchFamily="18" charset="0"/>
              </a:rPr>
              <a:t>bronşektazi</a:t>
            </a:r>
            <a:r>
              <a:rPr lang="tr-TR" sz="51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tr-TR" sz="5100" dirty="0" err="1">
                <a:solidFill>
                  <a:schemeClr val="tx1">
                    <a:lumMod val="85000"/>
                    <a:lumOff val="15000"/>
                  </a:schemeClr>
                </a:solidFill>
                <a:latin typeface="Times New Roman" panose="02020603050405020304" pitchFamily="18" charset="0"/>
                <a:cs typeface="Times New Roman" panose="02020603050405020304" pitchFamily="18" charset="0"/>
              </a:rPr>
              <a:t>ampiyem</a:t>
            </a:r>
            <a:r>
              <a:rPr lang="tr-TR" sz="5100" dirty="0">
                <a:solidFill>
                  <a:schemeClr val="tx1">
                    <a:lumMod val="85000"/>
                    <a:lumOff val="15000"/>
                  </a:schemeClr>
                </a:solidFill>
                <a:latin typeface="Times New Roman" panose="02020603050405020304" pitchFamily="18" charset="0"/>
                <a:cs typeface="Times New Roman" panose="02020603050405020304" pitchFamily="18" charset="0"/>
              </a:rPr>
              <a:t> gibi hastalıklarda görülebilir.</a:t>
            </a:r>
          </a:p>
          <a:p>
            <a:pPr algn="ctr" defTabSz="914400">
              <a:spcBef>
                <a:spcPct val="20000"/>
              </a:spcBef>
              <a:buClrTx/>
              <a:buFont typeface="Arial" pitchFamily="34" charset="0"/>
              <a:buChar char="•"/>
              <a:defRPr/>
            </a:pPr>
            <a:endParaRPr lang="tr-TR" sz="3200" dirty="0">
              <a:solidFill>
                <a:schemeClr val="tx1">
                  <a:lumMod val="85000"/>
                  <a:lumOff val="15000"/>
                </a:schemeClr>
              </a:solidFill>
              <a:latin typeface="Times New Roman" pitchFamily="18" charset="0"/>
              <a:cs typeface="Times New Roman" pitchFamily="18" charset="0"/>
            </a:endParaRPr>
          </a:p>
        </p:txBody>
      </p:sp>
      <p:pic>
        <p:nvPicPr>
          <p:cNvPr id="6" name="Picture 3" descr="C:\Users\çoşgun 61\Desktop\ZC6T5GRçomak tırnak, clubbing.jpg"/>
          <p:cNvPicPr>
            <a:picLocks noChangeAspect="1" noChangeArrowheads="1"/>
          </p:cNvPicPr>
          <p:nvPr/>
        </p:nvPicPr>
        <p:blipFill>
          <a:blip r:embed="rId2"/>
          <a:srcRect/>
          <a:stretch>
            <a:fillRect/>
          </a:stretch>
        </p:blipFill>
        <p:spPr bwMode="auto">
          <a:xfrm>
            <a:off x="7381884" y="4000505"/>
            <a:ext cx="2722546" cy="2441575"/>
          </a:xfrm>
          <a:prstGeom prst="rect">
            <a:avLst/>
          </a:prstGeom>
          <a:noFill/>
        </p:spPr>
      </p:pic>
      <p:pic>
        <p:nvPicPr>
          <p:cNvPr id="7" name="Picture 2" descr="C:\Users\çoşgun 61\Desktop\indir (1).jpg"/>
          <p:cNvPicPr>
            <a:picLocks noChangeAspect="1" noChangeArrowheads="1"/>
          </p:cNvPicPr>
          <p:nvPr/>
        </p:nvPicPr>
        <p:blipFill>
          <a:blip r:embed="rId3"/>
          <a:srcRect/>
          <a:stretch>
            <a:fillRect/>
          </a:stretch>
        </p:blipFill>
        <p:spPr bwMode="auto">
          <a:xfrm>
            <a:off x="2095472" y="3714752"/>
            <a:ext cx="4857784" cy="2928958"/>
          </a:xfrm>
          <a:prstGeom prst="rect">
            <a:avLst/>
          </a:prstGeom>
          <a:noFill/>
        </p:spPr>
      </p:pic>
    </p:spTree>
    <p:extLst>
      <p:ext uri="{BB962C8B-B14F-4D97-AF65-F5344CB8AC3E}">
        <p14:creationId xmlns:p14="http://schemas.microsoft.com/office/powerpoint/2010/main" val="13337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Yaşlılarda Sık Görülen Üst ve Alt Solunum Yolu Hastalıkları</a:t>
            </a:r>
            <a:br>
              <a:rPr lang="tr-TR" dirty="0"/>
            </a:br>
            <a:endParaRPr lang="tr-TR" dirty="0"/>
          </a:p>
        </p:txBody>
      </p:sp>
      <p:sp>
        <p:nvSpPr>
          <p:cNvPr id="3" name="İçerik Yer Tutucusu 2"/>
          <p:cNvSpPr>
            <a:spLocks noGrp="1"/>
          </p:cNvSpPr>
          <p:nvPr>
            <p:ph idx="1"/>
          </p:nvPr>
        </p:nvSpPr>
        <p:spPr>
          <a:xfrm>
            <a:off x="1023132" y="1555845"/>
            <a:ext cx="8177139" cy="4810835"/>
          </a:xfrm>
        </p:spPr>
        <p:txBody>
          <a:bodyPr>
            <a:normAutofit lnSpcReduction="10000"/>
          </a:bodyPr>
          <a:lstStyle/>
          <a:p>
            <a:r>
              <a:rPr lang="tr-TR" sz="2400" b="1" dirty="0"/>
              <a:t>Grip</a:t>
            </a:r>
            <a:endParaRPr lang="tr-TR" sz="2400" dirty="0"/>
          </a:p>
          <a:p>
            <a:r>
              <a:rPr lang="tr-TR" sz="2400" dirty="0" err="1"/>
              <a:t>İnflüenza</a:t>
            </a:r>
            <a:r>
              <a:rPr lang="tr-TR" sz="2400" dirty="0"/>
              <a:t> adı verilen virüs tarafından oluşturulan ve üst solunum yollarını etkileyen (alt solunum yollarını da etkileyebilir) </a:t>
            </a:r>
            <a:r>
              <a:rPr lang="tr-TR" sz="2400" dirty="0" err="1"/>
              <a:t>viral</a:t>
            </a:r>
            <a:r>
              <a:rPr lang="tr-TR" sz="2400" dirty="0"/>
              <a:t> bir enfeksiyondur.</a:t>
            </a:r>
          </a:p>
          <a:p>
            <a:r>
              <a:rPr lang="tr-TR" sz="2400" dirty="0"/>
              <a:t> Virüs, </a:t>
            </a:r>
            <a:r>
              <a:rPr lang="tr-TR" sz="2400" dirty="0" err="1"/>
              <a:t>inhalasyon</a:t>
            </a:r>
            <a:r>
              <a:rPr lang="tr-TR" sz="2400" dirty="0"/>
              <a:t> yoluyla ya da solunum damlacıklarıyla bulaşır.</a:t>
            </a:r>
          </a:p>
          <a:p>
            <a:r>
              <a:rPr lang="tr-TR" sz="2400" b="1" dirty="0"/>
              <a:t>Etiyolojisi</a:t>
            </a:r>
            <a:endParaRPr lang="tr-TR" sz="2400" dirty="0"/>
          </a:p>
          <a:p>
            <a:r>
              <a:rPr lang="tr-TR" sz="2400" dirty="0"/>
              <a:t>Etkeni </a:t>
            </a:r>
            <a:r>
              <a:rPr lang="tr-TR" sz="2400" dirty="0" err="1"/>
              <a:t>influenza</a:t>
            </a:r>
            <a:r>
              <a:rPr lang="tr-TR" sz="2400" dirty="0"/>
              <a:t> virüsü olup kuluçka dönemi 1-4 gündür.</a:t>
            </a:r>
          </a:p>
          <a:p>
            <a:r>
              <a:rPr lang="tr-TR" sz="2400" dirty="0"/>
              <a:t> </a:t>
            </a:r>
            <a:r>
              <a:rPr lang="tr-TR" sz="2400" b="1" dirty="0"/>
              <a:t>En fazla bulaşma riski </a:t>
            </a:r>
            <a:r>
              <a:rPr lang="tr-TR" sz="2400" dirty="0"/>
              <a:t>belirtilerin ortaya çıkmasından bir gün öncesidir ve yetişkinler yaklaşık 4-7 gün süreyle bulaştırıcı olabilirler.</a:t>
            </a:r>
          </a:p>
        </p:txBody>
      </p:sp>
      <p:pic>
        <p:nvPicPr>
          <p:cNvPr id="4" name="Picture 2" descr="C:\Users\Burcu\Desktop\indir (1).jpg">
            <a:extLst>
              <a:ext uri="{FF2B5EF4-FFF2-40B4-BE49-F238E27FC236}">
                <a16:creationId xmlns:a16="http://schemas.microsoft.com/office/drawing/2014/main" id="{F6500A5B-C9E4-6661-8401-287E0B7D66C6}"/>
              </a:ext>
            </a:extLst>
          </p:cNvPr>
          <p:cNvPicPr>
            <a:picLocks noChangeAspect="1" noChangeArrowheads="1"/>
          </p:cNvPicPr>
          <p:nvPr/>
        </p:nvPicPr>
        <p:blipFill>
          <a:blip r:embed="rId2" cstate="print"/>
          <a:srcRect/>
          <a:stretch>
            <a:fillRect/>
          </a:stretch>
        </p:blipFill>
        <p:spPr bwMode="auto">
          <a:xfrm>
            <a:off x="9441355" y="1647506"/>
            <a:ext cx="2657418" cy="3562988"/>
          </a:xfrm>
          <a:prstGeom prst="rect">
            <a:avLst/>
          </a:prstGeom>
          <a:noFill/>
        </p:spPr>
      </p:pic>
    </p:spTree>
    <p:extLst>
      <p:ext uri="{BB962C8B-B14F-4D97-AF65-F5344CB8AC3E}">
        <p14:creationId xmlns:p14="http://schemas.microsoft.com/office/powerpoint/2010/main" val="271277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Semptomlar</a:t>
            </a:r>
            <a:r>
              <a:rPr lang="tr-TR" dirty="0"/>
              <a:t>:</a:t>
            </a:r>
          </a:p>
        </p:txBody>
      </p:sp>
      <p:sp>
        <p:nvSpPr>
          <p:cNvPr id="3" name="İçerik Yer Tutucusu 2"/>
          <p:cNvSpPr>
            <a:spLocks noGrp="1"/>
          </p:cNvSpPr>
          <p:nvPr>
            <p:ph idx="1"/>
          </p:nvPr>
        </p:nvSpPr>
        <p:spPr>
          <a:xfrm>
            <a:off x="1610436" y="2115403"/>
            <a:ext cx="10161836" cy="4312693"/>
          </a:xfrm>
        </p:spPr>
        <p:txBody>
          <a:bodyPr>
            <a:normAutofit/>
          </a:bodyPr>
          <a:lstStyle/>
          <a:p>
            <a:r>
              <a:rPr lang="tr-TR" sz="2200" dirty="0"/>
              <a:t>Virüs vücuda girdikten iki gün sonra semptomlar ortaya çıkar.</a:t>
            </a:r>
          </a:p>
          <a:p>
            <a:r>
              <a:rPr lang="tr-TR" sz="2200" dirty="0"/>
              <a:t> Ateş, şiddetli eklem ve kas ağrısı, baş ağrısı, halsizlik, yorgunluk, titreme, ses kısıklığı ve nazal </a:t>
            </a:r>
            <a:r>
              <a:rPr lang="tr-TR" sz="2200" dirty="0" err="1"/>
              <a:t>konjesyon</a:t>
            </a:r>
            <a:r>
              <a:rPr lang="tr-TR" sz="2200" dirty="0"/>
              <a:t> görülür.</a:t>
            </a:r>
          </a:p>
          <a:p>
            <a:r>
              <a:rPr lang="tr-TR" sz="2200" dirty="0"/>
              <a:t> Yaklaşık bir hafta içerisinde semptomlar kaybolur ancak halsizlik bazen iki haftaya kadar sürebilir. </a:t>
            </a:r>
          </a:p>
          <a:p>
            <a:r>
              <a:rPr lang="tr-TR" sz="2200" dirty="0"/>
              <a:t>Yaşlı, kronik hastalığı olan sigara ve alkol kullanan bireylerde hastalık uzun ve ağır seyredebilir.</a:t>
            </a:r>
          </a:p>
          <a:p>
            <a:r>
              <a:rPr lang="tr-TR" sz="2200" b="1" dirty="0"/>
              <a:t>Tanı: </a:t>
            </a:r>
            <a:r>
              <a:rPr lang="tr-TR" sz="2200" dirty="0"/>
              <a:t>Öykü, fizik muayene ve burun kültürü alınır.</a:t>
            </a:r>
          </a:p>
          <a:p>
            <a:endParaRPr lang="tr-TR" dirty="0"/>
          </a:p>
        </p:txBody>
      </p:sp>
      <p:pic>
        <p:nvPicPr>
          <p:cNvPr id="4" name="Picture 4" descr="C:\Users\Burcu\Desktop\indir (2).jpg">
            <a:extLst>
              <a:ext uri="{FF2B5EF4-FFF2-40B4-BE49-F238E27FC236}">
                <a16:creationId xmlns:a16="http://schemas.microsoft.com/office/drawing/2014/main" id="{C3AF85CD-E1A9-2597-C3D8-79A604FA21B4}"/>
              </a:ext>
            </a:extLst>
          </p:cNvPr>
          <p:cNvPicPr>
            <a:picLocks noChangeAspect="1" noChangeArrowheads="1"/>
          </p:cNvPicPr>
          <p:nvPr/>
        </p:nvPicPr>
        <p:blipFill>
          <a:blip r:embed="rId2" cstate="print"/>
          <a:srcRect/>
          <a:stretch>
            <a:fillRect/>
          </a:stretch>
        </p:blipFill>
        <p:spPr bwMode="auto">
          <a:xfrm>
            <a:off x="9271974" y="0"/>
            <a:ext cx="2500298" cy="1981200"/>
          </a:xfrm>
          <a:prstGeom prst="rect">
            <a:avLst/>
          </a:prstGeom>
          <a:noFill/>
        </p:spPr>
      </p:pic>
    </p:spTree>
    <p:extLst>
      <p:ext uri="{BB962C8B-B14F-4D97-AF65-F5344CB8AC3E}">
        <p14:creationId xmlns:p14="http://schemas.microsoft.com/office/powerpoint/2010/main" val="12371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a:t>
            </a:r>
            <a:br>
              <a:rPr lang="tr-TR" b="1" dirty="0"/>
            </a:br>
            <a:endParaRPr lang="tr-TR" dirty="0"/>
          </a:p>
        </p:txBody>
      </p:sp>
      <p:sp>
        <p:nvSpPr>
          <p:cNvPr id="3" name="İçerik Yer Tutucusu 2"/>
          <p:cNvSpPr>
            <a:spLocks noGrp="1"/>
          </p:cNvSpPr>
          <p:nvPr>
            <p:ph idx="1"/>
          </p:nvPr>
        </p:nvSpPr>
        <p:spPr>
          <a:xfrm>
            <a:off x="1514901" y="1692322"/>
            <a:ext cx="9989711" cy="4218900"/>
          </a:xfrm>
        </p:spPr>
        <p:txBody>
          <a:bodyPr>
            <a:normAutofit/>
          </a:bodyPr>
          <a:lstStyle/>
          <a:p>
            <a:r>
              <a:rPr lang="tr-TR" sz="2400" dirty="0"/>
              <a:t>Semptomlara yönelik tedavi uygulanır. </a:t>
            </a:r>
          </a:p>
          <a:p>
            <a:r>
              <a:rPr lang="tr-TR" sz="2400" dirty="0"/>
              <a:t>Yaşlılarda, kronik hastalığı, kalp hastalığı olan bireylerde süper enfeksiyonu önlemek için antibiyotik tedavisi kullanılabilir.</a:t>
            </a:r>
          </a:p>
          <a:p>
            <a:r>
              <a:rPr lang="tr-TR" sz="2400" dirty="0"/>
              <a:t> Hasta yatak istirahatine ve bol sıvı almaya teşvik edilmelidir. </a:t>
            </a:r>
          </a:p>
          <a:p>
            <a:r>
              <a:rPr lang="tr-TR" sz="2400" dirty="0"/>
              <a:t>Ateş, baş, boğaz ve eklem ağrıları için analjezik ve </a:t>
            </a:r>
            <a:r>
              <a:rPr lang="tr-TR" sz="2400" dirty="0" err="1"/>
              <a:t>antipiretik</a:t>
            </a:r>
            <a:r>
              <a:rPr lang="tr-TR" sz="2400" dirty="0"/>
              <a:t> ilaçlar, nazal </a:t>
            </a:r>
            <a:r>
              <a:rPr lang="tr-TR" sz="2400" dirty="0" err="1"/>
              <a:t>konjesyon</a:t>
            </a:r>
            <a:r>
              <a:rPr lang="tr-TR" sz="2400" dirty="0"/>
              <a:t> için </a:t>
            </a:r>
            <a:r>
              <a:rPr lang="tr-TR" sz="2400" dirty="0" err="1"/>
              <a:t>antihistaminik</a:t>
            </a:r>
            <a:r>
              <a:rPr lang="tr-TR" sz="2400" dirty="0"/>
              <a:t> ilaçlar verilebilir.</a:t>
            </a:r>
          </a:p>
        </p:txBody>
      </p:sp>
      <p:pic>
        <p:nvPicPr>
          <p:cNvPr id="4" name="Picture 4" descr="C:\Users\Burcu\Desktop\indir (2).jpg">
            <a:extLst>
              <a:ext uri="{FF2B5EF4-FFF2-40B4-BE49-F238E27FC236}">
                <a16:creationId xmlns:a16="http://schemas.microsoft.com/office/drawing/2014/main" id="{26C9FB72-0C30-314E-D6BF-253C1D45C1CE}"/>
              </a:ext>
            </a:extLst>
          </p:cNvPr>
          <p:cNvPicPr>
            <a:picLocks noChangeAspect="1" noChangeArrowheads="1"/>
          </p:cNvPicPr>
          <p:nvPr/>
        </p:nvPicPr>
        <p:blipFill>
          <a:blip r:embed="rId2" cstate="print"/>
          <a:srcRect/>
          <a:stretch>
            <a:fillRect/>
          </a:stretch>
        </p:blipFill>
        <p:spPr bwMode="auto">
          <a:xfrm>
            <a:off x="2822692" y="4699166"/>
            <a:ext cx="2500298" cy="1981200"/>
          </a:xfrm>
          <a:prstGeom prst="rect">
            <a:avLst/>
          </a:prstGeom>
          <a:noFill/>
        </p:spPr>
      </p:pic>
      <p:pic>
        <p:nvPicPr>
          <p:cNvPr id="5" name="Picture 6" descr="C:\Users\Burcu\Desktop\indir (4).jpg">
            <a:extLst>
              <a:ext uri="{FF2B5EF4-FFF2-40B4-BE49-F238E27FC236}">
                <a16:creationId xmlns:a16="http://schemas.microsoft.com/office/drawing/2014/main" id="{7A48FB65-E187-7740-44F1-4DEC4BDC5C3B}"/>
              </a:ext>
            </a:extLst>
          </p:cNvPr>
          <p:cNvPicPr>
            <a:picLocks noChangeAspect="1" noChangeArrowheads="1"/>
          </p:cNvPicPr>
          <p:nvPr/>
        </p:nvPicPr>
        <p:blipFill>
          <a:blip r:embed="rId3" cstate="print"/>
          <a:srcRect/>
          <a:stretch>
            <a:fillRect/>
          </a:stretch>
        </p:blipFill>
        <p:spPr bwMode="auto">
          <a:xfrm>
            <a:off x="8230327" y="4651005"/>
            <a:ext cx="2771800" cy="2077521"/>
          </a:xfrm>
          <a:prstGeom prst="rect">
            <a:avLst/>
          </a:prstGeom>
          <a:noFill/>
        </p:spPr>
      </p:pic>
    </p:spTree>
    <p:extLst>
      <p:ext uri="{BB962C8B-B14F-4D97-AF65-F5344CB8AC3E}">
        <p14:creationId xmlns:p14="http://schemas.microsoft.com/office/powerpoint/2010/main" val="340294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767962"/>
          </a:xfrm>
        </p:spPr>
        <p:txBody>
          <a:bodyPr>
            <a:normAutofit fontScale="90000"/>
          </a:bodyPr>
          <a:lstStyle/>
          <a:p>
            <a:r>
              <a:rPr lang="tr-TR" b="1" dirty="0"/>
              <a:t>Bakım ve uygulamalar</a:t>
            </a:r>
            <a:br>
              <a:rPr lang="tr-TR" b="1" dirty="0"/>
            </a:br>
            <a:endParaRPr lang="tr-TR" dirty="0"/>
          </a:p>
        </p:txBody>
      </p:sp>
      <p:sp>
        <p:nvSpPr>
          <p:cNvPr id="3" name="İçerik Yer Tutucusu 2"/>
          <p:cNvSpPr>
            <a:spLocks noGrp="1"/>
          </p:cNvSpPr>
          <p:nvPr>
            <p:ph idx="1"/>
          </p:nvPr>
        </p:nvSpPr>
        <p:spPr>
          <a:xfrm>
            <a:off x="1378425" y="1856096"/>
            <a:ext cx="10126188" cy="4558352"/>
          </a:xfrm>
        </p:spPr>
        <p:txBody>
          <a:bodyPr>
            <a:normAutofit/>
          </a:bodyPr>
          <a:lstStyle/>
          <a:p>
            <a:r>
              <a:rPr lang="tr-TR" sz="2400" b="1" dirty="0"/>
              <a:t>Ilık tuzlu su ile gargara </a:t>
            </a:r>
            <a:r>
              <a:rPr lang="tr-TR" sz="2400" dirty="0"/>
              <a:t>boğaz kızarıklıklarına iyi gelir.</a:t>
            </a:r>
          </a:p>
          <a:p>
            <a:r>
              <a:rPr lang="tr-TR" sz="2400" dirty="0"/>
              <a:t> Özellikle risk gruplarına el yıkamanın önemi anlatılmalı, temizlik ve hijyene önem verilmeli, </a:t>
            </a:r>
            <a:r>
              <a:rPr lang="tr-TR" sz="2400" dirty="0" err="1"/>
              <a:t>enfekte</a:t>
            </a:r>
            <a:r>
              <a:rPr lang="tr-TR" sz="2400" dirty="0"/>
              <a:t> kişiler mutlaka izole edilmeli, virüs güneş ışığı ve deterjana dayanıksız olduğundan </a:t>
            </a:r>
            <a:r>
              <a:rPr lang="tr-TR" sz="2400" b="1" dirty="0"/>
              <a:t>bol güneş ışığı alınmalıdır.</a:t>
            </a:r>
          </a:p>
          <a:p>
            <a:r>
              <a:rPr lang="tr-TR" sz="2400" dirty="0"/>
              <a:t> Özellikle yaşlı hastalara her yıl sonbahar bitmeden </a:t>
            </a:r>
            <a:r>
              <a:rPr lang="tr-TR" sz="2400" b="1" dirty="0"/>
              <a:t>grip aşısı </a:t>
            </a:r>
            <a:r>
              <a:rPr lang="tr-TR" sz="2400" dirty="0"/>
              <a:t>yaptırmaları önerilmelidir.</a:t>
            </a:r>
          </a:p>
        </p:txBody>
      </p:sp>
    </p:spTree>
    <p:extLst>
      <p:ext uri="{BB962C8B-B14F-4D97-AF65-F5344CB8AC3E}">
        <p14:creationId xmlns:p14="http://schemas.microsoft.com/office/powerpoint/2010/main" val="226353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Obstrüktif Uyku Apne Sendromu</a:t>
            </a:r>
            <a:br>
              <a:rPr lang="tr-TR" dirty="0"/>
            </a:br>
            <a:endParaRPr lang="tr-TR" dirty="0"/>
          </a:p>
        </p:txBody>
      </p:sp>
      <p:sp>
        <p:nvSpPr>
          <p:cNvPr id="3" name="İçerik Yer Tutucusu 2"/>
          <p:cNvSpPr>
            <a:spLocks noGrp="1"/>
          </p:cNvSpPr>
          <p:nvPr>
            <p:ph idx="1"/>
          </p:nvPr>
        </p:nvSpPr>
        <p:spPr>
          <a:xfrm>
            <a:off x="1951630" y="1746913"/>
            <a:ext cx="9552982" cy="4694830"/>
          </a:xfrm>
        </p:spPr>
        <p:txBody>
          <a:bodyPr>
            <a:normAutofit/>
          </a:bodyPr>
          <a:lstStyle/>
          <a:p>
            <a:r>
              <a:rPr lang="tr-TR" sz="2400" dirty="0"/>
              <a:t>Uyku esnasında üst solunum yolunda tekrarlayan daralmalar veya tıkanmalar ile karakterize bir hastalıktır. </a:t>
            </a:r>
          </a:p>
          <a:p>
            <a:r>
              <a:rPr lang="tr-TR" sz="2400" dirty="0"/>
              <a:t>Tekrarlayan </a:t>
            </a:r>
            <a:r>
              <a:rPr lang="tr-TR" sz="2400" dirty="0" err="1"/>
              <a:t>apne</a:t>
            </a:r>
            <a:r>
              <a:rPr lang="tr-TR" sz="2400" dirty="0"/>
              <a:t> periyotları, uykunun devamlılığını bozarak derin ve dinlendirici bir uyku periyodunu engeller ve bu durum bireyde gündüzleri aşırı uyku haline sebep olur. </a:t>
            </a:r>
          </a:p>
          <a:p>
            <a:r>
              <a:rPr lang="tr-TR" sz="2400" dirty="0"/>
              <a:t>Aynı zamanda </a:t>
            </a:r>
            <a:r>
              <a:rPr lang="tr-TR" sz="2400" dirty="0" err="1"/>
              <a:t>apneler</a:t>
            </a:r>
            <a:r>
              <a:rPr lang="tr-TR" sz="2400" dirty="0"/>
              <a:t> sıklıkla kandaki oksijen </a:t>
            </a:r>
            <a:r>
              <a:rPr lang="tr-TR" sz="2400" dirty="0" err="1"/>
              <a:t>satürasyonunu</a:t>
            </a:r>
            <a:r>
              <a:rPr lang="tr-TR" sz="2400" dirty="0"/>
              <a:t> düşürerek başta kalp damar hastalıkları olmak üzere birçok hastalığın ortaya çıkmasına ya da bu hastalıkların kötüleşmesine neden olur. </a:t>
            </a:r>
          </a:p>
        </p:txBody>
      </p:sp>
    </p:spTree>
    <p:extLst>
      <p:ext uri="{BB962C8B-B14F-4D97-AF65-F5344CB8AC3E}">
        <p14:creationId xmlns:p14="http://schemas.microsoft.com/office/powerpoint/2010/main" val="3006260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Etiyolojisi</a:t>
            </a:r>
            <a:br>
              <a:rPr lang="tr-TR" b="1" dirty="0"/>
            </a:br>
            <a:endParaRPr lang="tr-TR" dirty="0"/>
          </a:p>
        </p:txBody>
      </p:sp>
      <p:sp>
        <p:nvSpPr>
          <p:cNvPr id="3" name="İçerik Yer Tutucusu 2"/>
          <p:cNvSpPr>
            <a:spLocks noGrp="1"/>
          </p:cNvSpPr>
          <p:nvPr>
            <p:ph idx="1"/>
          </p:nvPr>
        </p:nvSpPr>
        <p:spPr>
          <a:xfrm>
            <a:off x="1542197" y="1905000"/>
            <a:ext cx="9962415" cy="4006222"/>
          </a:xfrm>
        </p:spPr>
        <p:txBody>
          <a:bodyPr>
            <a:normAutofit fontScale="92500"/>
          </a:bodyPr>
          <a:lstStyle/>
          <a:p>
            <a:r>
              <a:rPr lang="tr-TR" sz="2400" dirty="0"/>
              <a:t>Üst solunum yollarındaki dokularda meydana gelen şişlikler, </a:t>
            </a:r>
            <a:r>
              <a:rPr lang="tr-TR" sz="2400" dirty="0" err="1"/>
              <a:t>tonsillerde</a:t>
            </a:r>
            <a:r>
              <a:rPr lang="tr-TR" sz="2400" dirty="0"/>
              <a:t> büyüme ve uykuda üst solunum yolu kaslarının gevşemesi bu soruna yol açabilir. </a:t>
            </a:r>
          </a:p>
          <a:p>
            <a:r>
              <a:rPr lang="tr-TR" sz="2400" dirty="0"/>
              <a:t>Tipik olarak orta yaşlı, aşırı kilolu erkeklerde, kadınlarda ise menopozdan sonra daha sık görülür.</a:t>
            </a:r>
          </a:p>
          <a:p>
            <a:r>
              <a:rPr lang="tr-TR" sz="2400" dirty="0"/>
              <a:t> Kalın boyunlu, kısa, alt çenesi geride olan kişilerde </a:t>
            </a:r>
            <a:r>
              <a:rPr lang="tr-TR" sz="2400" dirty="0" err="1"/>
              <a:t>obstrüktif</a:t>
            </a:r>
            <a:r>
              <a:rPr lang="tr-TR" sz="2400" dirty="0"/>
              <a:t> uyku </a:t>
            </a:r>
            <a:r>
              <a:rPr lang="tr-TR" sz="2400" dirty="0" err="1"/>
              <a:t>apne</a:t>
            </a:r>
            <a:r>
              <a:rPr lang="tr-TR" sz="2400" dirty="0"/>
              <a:t> sendromu görülme olasılığı artar. </a:t>
            </a:r>
          </a:p>
          <a:p>
            <a:r>
              <a:rPr lang="tr-TR" sz="2400" dirty="0"/>
              <a:t>Alkol, sigara ve sakinleştirici ilaç kullananlarda risk artar veya hastalığı ağırlaştırır. </a:t>
            </a:r>
          </a:p>
          <a:p>
            <a:r>
              <a:rPr lang="tr-TR" sz="2400" dirty="0"/>
              <a:t>Ayrıca </a:t>
            </a:r>
            <a:r>
              <a:rPr lang="tr-TR" sz="2400" dirty="0" err="1"/>
              <a:t>obezite</a:t>
            </a:r>
            <a:r>
              <a:rPr lang="tr-TR" sz="2400" dirty="0"/>
              <a:t>, endokrin bozukluklar ve genetik faktörler de etkilidir.</a:t>
            </a:r>
          </a:p>
        </p:txBody>
      </p:sp>
    </p:spTree>
    <p:extLst>
      <p:ext uri="{BB962C8B-B14F-4D97-AF65-F5344CB8AC3E}">
        <p14:creationId xmlns:p14="http://schemas.microsoft.com/office/powerpoint/2010/main" val="356795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tr-TR"/>
            </a:p>
          </p:txBody>
        </p:sp>
        <p:sp>
          <p:nvSpPr>
            <p:cNvPr id="13"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tr-TR"/>
            </a:p>
          </p:txBody>
        </p:sp>
        <p:sp>
          <p:nvSpPr>
            <p:cNvPr id="14"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tr-TR"/>
            </a:p>
          </p:txBody>
        </p:sp>
        <p:sp>
          <p:nvSpPr>
            <p:cNvPr id="15"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tr-TR"/>
            </a:p>
          </p:txBody>
        </p:sp>
        <p:sp>
          <p:nvSpPr>
            <p:cNvPr id="16"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tr-TR"/>
            </a:p>
          </p:txBody>
        </p:sp>
        <p:sp>
          <p:nvSpPr>
            <p:cNvPr id="17"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tr-TR"/>
            </a:p>
          </p:txBody>
        </p:sp>
        <p:sp>
          <p:nvSpPr>
            <p:cNvPr id="18"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tr-TR"/>
            </a:p>
          </p:txBody>
        </p:sp>
        <p:sp>
          <p:nvSpPr>
            <p:cNvPr id="19"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tr-TR"/>
            </a:p>
          </p:txBody>
        </p:sp>
        <p:sp>
          <p:nvSpPr>
            <p:cNvPr id="20"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tr-TR"/>
            </a:p>
          </p:txBody>
        </p:sp>
        <p:sp>
          <p:nvSpPr>
            <p:cNvPr id="21"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tr-TR"/>
            </a:p>
          </p:txBody>
        </p:sp>
        <p:sp>
          <p:nvSpPr>
            <p:cNvPr id="22"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tr-TR"/>
            </a:p>
          </p:txBody>
        </p:sp>
        <p:sp>
          <p:nvSpPr>
            <p:cNvPr id="23"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tr-TR"/>
            </a:p>
          </p:txBody>
        </p:sp>
      </p:grpSp>
      <p:grpSp>
        <p:nvGrpSpPr>
          <p:cNvPr id="25" name="Group 24">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tr-TR"/>
            </a:p>
          </p:txBody>
        </p:sp>
        <p:sp>
          <p:nvSpPr>
            <p:cNvPr id="27"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tr-TR"/>
            </a:p>
          </p:txBody>
        </p:sp>
        <p:sp>
          <p:nvSpPr>
            <p:cNvPr id="28"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tr-TR"/>
            </a:p>
          </p:txBody>
        </p:sp>
        <p:sp>
          <p:nvSpPr>
            <p:cNvPr id="29"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tr-TR"/>
            </a:p>
          </p:txBody>
        </p:sp>
        <p:sp>
          <p:nvSpPr>
            <p:cNvPr id="30"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tr-TR"/>
            </a:p>
          </p:txBody>
        </p:sp>
        <p:sp>
          <p:nvSpPr>
            <p:cNvPr id="31"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tr-TR"/>
            </a:p>
          </p:txBody>
        </p:sp>
        <p:sp>
          <p:nvSpPr>
            <p:cNvPr id="32"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tr-TR"/>
            </a:p>
          </p:txBody>
        </p:sp>
        <p:sp>
          <p:nvSpPr>
            <p:cNvPr id="33"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tr-TR"/>
            </a:p>
          </p:txBody>
        </p:sp>
        <p:sp>
          <p:nvSpPr>
            <p:cNvPr id="34"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tr-TR"/>
            </a:p>
          </p:txBody>
        </p:sp>
        <p:sp>
          <p:nvSpPr>
            <p:cNvPr id="35"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tr-TR"/>
            </a:p>
          </p:txBody>
        </p:sp>
        <p:sp>
          <p:nvSpPr>
            <p:cNvPr id="36"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tr-TR"/>
            </a:p>
          </p:txBody>
        </p:sp>
        <p:sp>
          <p:nvSpPr>
            <p:cNvPr id="37"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tr-TR"/>
            </a:p>
          </p:txBody>
        </p:sp>
      </p:grpSp>
      <p:sp>
        <p:nvSpPr>
          <p:cNvPr id="2" name="Unvan 1"/>
          <p:cNvSpPr>
            <a:spLocks noGrp="1"/>
          </p:cNvSpPr>
          <p:nvPr>
            <p:ph type="title"/>
          </p:nvPr>
        </p:nvSpPr>
        <p:spPr>
          <a:xfrm>
            <a:off x="6483096" y="624110"/>
            <a:ext cx="5021516" cy="1280890"/>
          </a:xfrm>
        </p:spPr>
        <p:txBody>
          <a:bodyPr>
            <a:normAutofit/>
          </a:bodyPr>
          <a:lstStyle/>
          <a:p>
            <a:pPr>
              <a:lnSpc>
                <a:spcPct val="90000"/>
              </a:lnSpc>
            </a:pPr>
            <a:r>
              <a:rPr lang="tr-TR" sz="2800" b="1"/>
              <a:t>Yaşlılarda Görülen Solunum Sistemi Değişiklikleri </a:t>
            </a:r>
            <a:br>
              <a:rPr lang="tr-TR" sz="2800"/>
            </a:br>
            <a:endParaRPr lang="tr-TR" sz="2800"/>
          </a:p>
        </p:txBody>
      </p:sp>
      <p:sp>
        <p:nvSpPr>
          <p:cNvPr id="39" name="Rectangle 38">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41"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a:p>
        </p:txBody>
      </p:sp>
      <p:pic>
        <p:nvPicPr>
          <p:cNvPr id="4" name="Picture 2" descr="sanat içeren bir resim&#10;&#10;Açıklama otomatik olarak oluşturuldu">
            <a:extLst>
              <a:ext uri="{FF2B5EF4-FFF2-40B4-BE49-F238E27FC236}">
                <a16:creationId xmlns:a16="http://schemas.microsoft.com/office/drawing/2014/main" id="{A8907B98-AB97-5413-F67A-6E9CEC6CF9C7}"/>
              </a:ext>
            </a:extLst>
          </p:cNvPr>
          <p:cNvPicPr>
            <a:picLocks noChangeAspect="1" noChangeArrowheads="1"/>
          </p:cNvPicPr>
          <p:nvPr/>
        </p:nvPicPr>
        <p:blipFill rotWithShape="1">
          <a:blip r:embed="rId2"/>
          <a:srcRect l="13083" r="8658"/>
          <a:stretch/>
        </p:blipFill>
        <p:spPr bwMode="auto">
          <a:xfrm>
            <a:off x="-1554" y="1731"/>
            <a:ext cx="4372659" cy="6858000"/>
          </a:xfrm>
          <a:prstGeom prst="rect">
            <a:avLst/>
          </a:prstGeom>
          <a:noFill/>
        </p:spPr>
      </p:pic>
      <p:sp>
        <p:nvSpPr>
          <p:cNvPr id="3" name="İçerik Yer Tutucusu 2"/>
          <p:cNvSpPr>
            <a:spLocks noGrp="1"/>
          </p:cNvSpPr>
          <p:nvPr>
            <p:ph idx="1"/>
          </p:nvPr>
        </p:nvSpPr>
        <p:spPr>
          <a:xfrm>
            <a:off x="5854567" y="1862785"/>
            <a:ext cx="6048835" cy="4572025"/>
          </a:xfrm>
        </p:spPr>
        <p:txBody>
          <a:bodyPr>
            <a:normAutofit/>
          </a:bodyPr>
          <a:lstStyle/>
          <a:p>
            <a:r>
              <a:rPr lang="tr-TR" sz="2400" dirty="0"/>
              <a:t>Yaşlılıkla birlikte solunum sisteminde yapısal ve fonksiyonel değişimler olmaktadır.</a:t>
            </a:r>
            <a:endParaRPr lang="tr-TR" sz="2400" baseline="30000" dirty="0"/>
          </a:p>
          <a:p>
            <a:r>
              <a:rPr lang="tr-TR" sz="2400" dirty="0"/>
              <a:t>Üst solunum yolunda, hava yolları açıklığını sağlayan ya­pılarda değişiklikler meydana gelir.</a:t>
            </a:r>
          </a:p>
          <a:p>
            <a:r>
              <a:rPr lang="tr-TR" sz="2400" dirty="0"/>
              <a:t> Burun mukozasında meydana gelen bağ dokusu değişiklikleri, des­tek yapılarında bozulmaya ve burunda septum deviasyonuna yol açarak hava yolu açıklığını kısıtlar. </a:t>
            </a:r>
          </a:p>
          <a:p>
            <a:pPr marL="0" indent="0">
              <a:buNone/>
            </a:pPr>
            <a:endParaRPr lang="tr-TR" sz="1600" dirty="0"/>
          </a:p>
        </p:txBody>
      </p:sp>
    </p:spTree>
    <p:extLst>
      <p:ext uri="{BB962C8B-B14F-4D97-AF65-F5344CB8AC3E}">
        <p14:creationId xmlns:p14="http://schemas.microsoft.com/office/powerpoint/2010/main" val="317429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Semptomlar</a:t>
            </a:r>
            <a:br>
              <a:rPr lang="tr-TR" b="1" dirty="0"/>
            </a:br>
            <a:endParaRPr lang="tr-TR" dirty="0"/>
          </a:p>
        </p:txBody>
      </p:sp>
      <p:sp>
        <p:nvSpPr>
          <p:cNvPr id="3" name="İçerik Yer Tutucusu 2"/>
          <p:cNvSpPr>
            <a:spLocks noGrp="1"/>
          </p:cNvSpPr>
          <p:nvPr>
            <p:ph idx="1"/>
          </p:nvPr>
        </p:nvSpPr>
        <p:spPr>
          <a:xfrm>
            <a:off x="687388" y="1351128"/>
            <a:ext cx="8828087" cy="5076968"/>
          </a:xfrm>
        </p:spPr>
        <p:txBody>
          <a:bodyPr>
            <a:normAutofit lnSpcReduction="10000"/>
          </a:bodyPr>
          <a:lstStyle/>
          <a:p>
            <a:r>
              <a:rPr lang="tr-TR" sz="2400" dirty="0"/>
              <a:t>Gürültülü horlama, gündüz uyku hali, gece boğulacak gibi olma ve nefes darlığı ile uyanma, sabahları yorgun uyanma ve baş ağrısı en sık görülen belirtilerdir.</a:t>
            </a:r>
          </a:p>
          <a:p>
            <a:r>
              <a:rPr lang="tr-TR" sz="2400" b="1" dirty="0"/>
              <a:t>Tanı</a:t>
            </a:r>
          </a:p>
          <a:p>
            <a:r>
              <a:rPr lang="tr-TR" sz="2400" b="1" dirty="0"/>
              <a:t> </a:t>
            </a:r>
            <a:r>
              <a:rPr lang="tr-TR" sz="2400" dirty="0" err="1"/>
              <a:t>Obstrüktif</a:t>
            </a:r>
            <a:r>
              <a:rPr lang="tr-TR" sz="2400" dirty="0"/>
              <a:t> uyku </a:t>
            </a:r>
            <a:r>
              <a:rPr lang="tr-TR" sz="2400" dirty="0" err="1"/>
              <a:t>apne</a:t>
            </a:r>
            <a:r>
              <a:rPr lang="tr-TR" sz="2400" dirty="0"/>
              <a:t> sendromu ile ilgili şikayetleri olan hastalar </a:t>
            </a:r>
            <a:r>
              <a:rPr lang="tr-TR" sz="2400" b="1" dirty="0"/>
              <a:t>uyku bozuklukları polikliniğinde</a:t>
            </a:r>
            <a:r>
              <a:rPr lang="tr-TR" sz="2400" dirty="0"/>
              <a:t> değerlendirilir. </a:t>
            </a:r>
          </a:p>
          <a:p>
            <a:r>
              <a:rPr lang="tr-TR" sz="2400" b="1" dirty="0" err="1"/>
              <a:t>Polisomnografi</a:t>
            </a:r>
            <a:r>
              <a:rPr lang="tr-TR" sz="2400" b="1" dirty="0"/>
              <a:t> ile </a:t>
            </a:r>
            <a:r>
              <a:rPr lang="tr-TR" sz="2400" dirty="0"/>
              <a:t>uyku ve solunuma ilişkin değişiklikler kaydedilir ve bu kayıtlar incelenerek tanı konur.</a:t>
            </a:r>
          </a:p>
          <a:p>
            <a:r>
              <a:rPr lang="tr-TR" sz="2400" b="1" dirty="0"/>
              <a:t>Tedavi</a:t>
            </a:r>
          </a:p>
          <a:p>
            <a:r>
              <a:rPr lang="tr-TR" sz="2400" dirty="0"/>
              <a:t>Uyku </a:t>
            </a:r>
            <a:r>
              <a:rPr lang="tr-TR" sz="2400" dirty="0" err="1"/>
              <a:t>apnesi</a:t>
            </a:r>
            <a:r>
              <a:rPr lang="tr-TR" sz="2400" dirty="0"/>
              <a:t> genellikle sürekli </a:t>
            </a:r>
            <a:r>
              <a:rPr lang="tr-TR" sz="2400" b="1" dirty="0"/>
              <a:t>pozitif hava yolu basıncı cihazı (CPAP), </a:t>
            </a:r>
            <a:r>
              <a:rPr lang="tr-TR" sz="2400" dirty="0"/>
              <a:t>ağız içi araçlar ve cerrahi yöntemlerle tedavi edilir</a:t>
            </a:r>
          </a:p>
        </p:txBody>
      </p:sp>
      <p:pic>
        <p:nvPicPr>
          <p:cNvPr id="5" name="Resim 4" descr="iç mekan, metin, duvar, kişi, şahıs içeren bir resim&#10;&#10;Açıklama otomatik olarak oluşturuldu">
            <a:extLst>
              <a:ext uri="{FF2B5EF4-FFF2-40B4-BE49-F238E27FC236}">
                <a16:creationId xmlns:a16="http://schemas.microsoft.com/office/drawing/2014/main" id="{FF45CC22-0ECE-E1C6-1F67-4DEE492CA713}"/>
              </a:ext>
            </a:extLst>
          </p:cNvPr>
          <p:cNvPicPr>
            <a:picLocks noChangeAspect="1"/>
          </p:cNvPicPr>
          <p:nvPr/>
        </p:nvPicPr>
        <p:blipFill>
          <a:blip r:embed="rId2"/>
          <a:stretch>
            <a:fillRect/>
          </a:stretch>
        </p:blipFill>
        <p:spPr>
          <a:xfrm>
            <a:off x="9599075" y="1468687"/>
            <a:ext cx="2676525" cy="4487982"/>
          </a:xfrm>
          <a:prstGeom prst="rect">
            <a:avLst/>
          </a:prstGeom>
        </p:spPr>
      </p:pic>
    </p:spTree>
    <p:extLst>
      <p:ext uri="{BB962C8B-B14F-4D97-AF65-F5344CB8AC3E}">
        <p14:creationId xmlns:p14="http://schemas.microsoft.com/office/powerpoint/2010/main" val="206930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280890"/>
          </a:xfrm>
        </p:spPr>
        <p:txBody>
          <a:bodyPr>
            <a:normAutofit/>
          </a:bodyPr>
          <a:lstStyle/>
          <a:p>
            <a:r>
              <a:rPr lang="tr-TR" b="1" dirty="0"/>
              <a:t>Bakım ve uygulamalar</a:t>
            </a:r>
            <a:br>
              <a:rPr lang="tr-TR" b="1" dirty="0"/>
            </a:br>
            <a:endParaRPr lang="tr-TR" dirty="0"/>
          </a:p>
        </p:txBody>
      </p:sp>
      <p:sp>
        <p:nvSpPr>
          <p:cNvPr id="3" name="İçerik Yer Tutucusu 2"/>
          <p:cNvSpPr>
            <a:spLocks noGrp="1"/>
          </p:cNvSpPr>
          <p:nvPr>
            <p:ph idx="1"/>
          </p:nvPr>
        </p:nvSpPr>
        <p:spPr>
          <a:xfrm>
            <a:off x="900753" y="1528549"/>
            <a:ext cx="8229600" cy="4981433"/>
          </a:xfrm>
        </p:spPr>
        <p:txBody>
          <a:bodyPr>
            <a:normAutofit/>
          </a:bodyPr>
          <a:lstStyle/>
          <a:p>
            <a:pPr>
              <a:lnSpc>
                <a:spcPct val="90000"/>
              </a:lnSpc>
            </a:pPr>
            <a:r>
              <a:rPr lang="tr-TR" sz="2000" dirty="0"/>
              <a:t>Aşırı kilolu hastalar, diyet ve uygun egzersiz programı ile kilo vermeye teşvik edilmelidir. </a:t>
            </a:r>
          </a:p>
          <a:p>
            <a:pPr>
              <a:lnSpc>
                <a:spcPct val="90000"/>
              </a:lnSpc>
            </a:pPr>
            <a:r>
              <a:rPr lang="tr-TR" sz="2000" dirty="0"/>
              <a:t>Alkol kullanan hastalarda yatmadan önce alkol alımı apnelerin ortaya çıkışını artırdığı için kısıtlanmalıdır. </a:t>
            </a:r>
          </a:p>
          <a:p>
            <a:pPr>
              <a:lnSpc>
                <a:spcPct val="90000"/>
              </a:lnSpc>
            </a:pPr>
            <a:r>
              <a:rPr lang="tr-TR" sz="2000" dirty="0"/>
              <a:t>Hastaların çoğunda </a:t>
            </a:r>
            <a:r>
              <a:rPr lang="tr-TR" sz="2000" b="1" u="sng" dirty="0"/>
              <a:t>sırtüstü yattığında solunum durmaları artmaktadır. </a:t>
            </a:r>
            <a:r>
              <a:rPr lang="tr-TR" sz="2000" b="1" dirty="0"/>
              <a:t>Bu hastaların sırt üstü yatmalarına engel olacak şekilde (sırta yastık yerleştirilmesi gibi) önlemler alınarak</a:t>
            </a:r>
            <a:r>
              <a:rPr lang="tr-TR" sz="2000" dirty="0"/>
              <a:t> uykuda solunum problemleri çözülebilir.</a:t>
            </a:r>
          </a:p>
          <a:p>
            <a:pPr>
              <a:lnSpc>
                <a:spcPct val="90000"/>
              </a:lnSpc>
            </a:pPr>
            <a:r>
              <a:rPr lang="tr-TR" sz="2000" dirty="0"/>
              <a:t> CPAP cihazı kullanımındaki amaç hastaya sürekli hava basıncı uygulamasıyla kapanan üst hava yollarını açık tutmaktır. </a:t>
            </a:r>
          </a:p>
          <a:p>
            <a:pPr>
              <a:lnSpc>
                <a:spcPct val="90000"/>
              </a:lnSpc>
            </a:pPr>
            <a:r>
              <a:rPr lang="tr-TR" sz="2000" dirty="0"/>
              <a:t>Ayrıca burun tıkanıklarının giderilmesi CPAP tedavisine uyumu artıran önemli yardımcı bir tedavidir.</a:t>
            </a:r>
          </a:p>
          <a:p>
            <a:pPr>
              <a:lnSpc>
                <a:spcPct val="90000"/>
              </a:lnSpc>
            </a:pPr>
            <a:endParaRPr lang="tr-TR" sz="1500" dirty="0"/>
          </a:p>
        </p:txBody>
      </p:sp>
      <p:pic>
        <p:nvPicPr>
          <p:cNvPr id="5" name="Resim 4" descr="kişi, şahıs, iç mekan, konfor, rahatlık, yatak içeren bir resim&#10;&#10;Açıklama otomatik olarak oluşturuldu">
            <a:extLst>
              <a:ext uri="{FF2B5EF4-FFF2-40B4-BE49-F238E27FC236}">
                <a16:creationId xmlns:a16="http://schemas.microsoft.com/office/drawing/2014/main" id="{C4EB84A2-7429-E9C4-0AEE-94A1BE1BA144}"/>
              </a:ext>
            </a:extLst>
          </p:cNvPr>
          <p:cNvPicPr>
            <a:picLocks noChangeAspect="1"/>
          </p:cNvPicPr>
          <p:nvPr/>
        </p:nvPicPr>
        <p:blipFill>
          <a:blip r:embed="rId2"/>
          <a:stretch>
            <a:fillRect/>
          </a:stretch>
        </p:blipFill>
        <p:spPr>
          <a:xfrm>
            <a:off x="9318841" y="1368360"/>
            <a:ext cx="2873159" cy="4121280"/>
          </a:xfrm>
          <a:prstGeom prst="rect">
            <a:avLst/>
          </a:prstGeom>
        </p:spPr>
      </p:pic>
    </p:spTree>
    <p:extLst>
      <p:ext uri="{BB962C8B-B14F-4D97-AF65-F5344CB8AC3E}">
        <p14:creationId xmlns:p14="http://schemas.microsoft.com/office/powerpoint/2010/main" val="2344542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Pnömoni</a:t>
            </a:r>
            <a:br>
              <a:rPr lang="tr-TR" dirty="0"/>
            </a:br>
            <a:endParaRPr lang="tr-TR" dirty="0"/>
          </a:p>
        </p:txBody>
      </p:sp>
      <p:sp>
        <p:nvSpPr>
          <p:cNvPr id="3" name="İçerik Yer Tutucusu 2"/>
          <p:cNvSpPr>
            <a:spLocks noGrp="1"/>
          </p:cNvSpPr>
          <p:nvPr>
            <p:ph idx="1"/>
          </p:nvPr>
        </p:nvSpPr>
        <p:spPr>
          <a:xfrm>
            <a:off x="1487607" y="1528549"/>
            <a:ext cx="10017006" cy="4382673"/>
          </a:xfrm>
        </p:spPr>
        <p:txBody>
          <a:bodyPr>
            <a:normAutofit/>
          </a:bodyPr>
          <a:lstStyle/>
          <a:p>
            <a:r>
              <a:rPr lang="tr-TR" sz="2400" dirty="0"/>
              <a:t>Pnömoni, akciğer parankim dokusunun akut enflamasyonudur. </a:t>
            </a:r>
          </a:p>
          <a:p>
            <a:r>
              <a:rPr lang="tr-TR" sz="2400" dirty="0"/>
              <a:t>Çeşitli bakteriler, virüsler, mantarlar ve parazitler </a:t>
            </a:r>
            <a:r>
              <a:rPr lang="tr-TR" sz="2400" dirty="0" err="1"/>
              <a:t>pnömoniye</a:t>
            </a:r>
            <a:r>
              <a:rPr lang="tr-TR" sz="2400" dirty="0"/>
              <a:t> neden olur. </a:t>
            </a:r>
          </a:p>
          <a:p>
            <a:r>
              <a:rPr lang="tr-TR" sz="2400" dirty="0" err="1"/>
              <a:t>Pnömoni</a:t>
            </a:r>
            <a:r>
              <a:rPr lang="tr-TR" sz="2400" dirty="0"/>
              <a:t>, daha sıklıkla </a:t>
            </a:r>
            <a:r>
              <a:rPr lang="tr-TR" sz="2400" dirty="0" err="1"/>
              <a:t>yenidoğanlarda</a:t>
            </a:r>
            <a:r>
              <a:rPr lang="tr-TR" sz="2400" dirty="0"/>
              <a:t>, 65 yaş ve üzeri yaşlılarda, bağışıklığı baskılanmış bireyleri etkilemekle birlikte tüm yaş gruplarında görülebilir.</a:t>
            </a:r>
          </a:p>
        </p:txBody>
      </p:sp>
      <p:pic>
        <p:nvPicPr>
          <p:cNvPr id="4" name="Picture 2">
            <a:extLst>
              <a:ext uri="{FF2B5EF4-FFF2-40B4-BE49-F238E27FC236}">
                <a16:creationId xmlns:a16="http://schemas.microsoft.com/office/drawing/2014/main" id="{A4AD4CDE-67EE-2E18-5499-AFCE59CF57DF}"/>
              </a:ext>
            </a:extLst>
          </p:cNvPr>
          <p:cNvPicPr>
            <a:picLocks noChangeAspect="1" noChangeArrowheads="1"/>
          </p:cNvPicPr>
          <p:nvPr/>
        </p:nvPicPr>
        <p:blipFill>
          <a:blip r:embed="rId2"/>
          <a:srcRect/>
          <a:stretch>
            <a:fillRect/>
          </a:stretch>
        </p:blipFill>
        <p:spPr bwMode="auto">
          <a:xfrm>
            <a:off x="6881875" y="3944203"/>
            <a:ext cx="5143536" cy="2750883"/>
          </a:xfrm>
          <a:prstGeom prst="rect">
            <a:avLst/>
          </a:prstGeom>
          <a:noFill/>
          <a:ln w="9525">
            <a:noFill/>
            <a:miter lim="800000"/>
            <a:headEnd/>
            <a:tailEnd/>
          </a:ln>
          <a:effectLst/>
        </p:spPr>
      </p:pic>
    </p:spTree>
    <p:extLst>
      <p:ext uri="{BB962C8B-B14F-4D97-AF65-F5344CB8AC3E}">
        <p14:creationId xmlns:p14="http://schemas.microsoft.com/office/powerpoint/2010/main" val="3048048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Etiyolojisi</a:t>
            </a:r>
            <a:br>
              <a:rPr lang="tr-TR" b="1" dirty="0"/>
            </a:br>
            <a:endParaRPr lang="tr-TR" dirty="0"/>
          </a:p>
        </p:txBody>
      </p:sp>
      <p:sp>
        <p:nvSpPr>
          <p:cNvPr id="3" name="İçerik Yer Tutucusu 2"/>
          <p:cNvSpPr>
            <a:spLocks noGrp="1"/>
          </p:cNvSpPr>
          <p:nvPr>
            <p:ph idx="1"/>
          </p:nvPr>
        </p:nvSpPr>
        <p:spPr>
          <a:xfrm>
            <a:off x="1187355" y="1760561"/>
            <a:ext cx="10317257" cy="4339987"/>
          </a:xfrm>
        </p:spPr>
        <p:txBody>
          <a:bodyPr>
            <a:normAutofit/>
          </a:bodyPr>
          <a:lstStyle/>
          <a:p>
            <a:r>
              <a:rPr lang="tr-TR" sz="2800" dirty="0"/>
              <a:t>Yaşlı bireylerde görülen pnömonilerin çoğunluğu bakteri kökenlidir.</a:t>
            </a:r>
            <a:endParaRPr lang="tr-TR" sz="2800" baseline="30000" dirty="0"/>
          </a:p>
          <a:p>
            <a:r>
              <a:rPr lang="tr-TR" sz="2800" dirty="0"/>
              <a:t> En sık görülen nedeni </a:t>
            </a:r>
            <a:r>
              <a:rPr lang="tr-TR" sz="2800" dirty="0" err="1"/>
              <a:t>pnömokok</a:t>
            </a:r>
            <a:r>
              <a:rPr lang="tr-TR" sz="2800" dirty="0"/>
              <a:t> ve streptokoklardır.</a:t>
            </a:r>
          </a:p>
          <a:p>
            <a:r>
              <a:rPr lang="tr-TR" sz="2800" dirty="0"/>
              <a:t> Kalp hastalığı, diyabet, organ nakli, kanser, alkol kullanımı, hasar görmüş </a:t>
            </a:r>
            <a:r>
              <a:rPr lang="tr-TR" sz="2800" dirty="0" err="1"/>
              <a:t>mukosiliar</a:t>
            </a:r>
            <a:r>
              <a:rPr lang="tr-TR" sz="2800" dirty="0"/>
              <a:t> hareket (hava kirliliği, sigara içme, yaşlanma, </a:t>
            </a:r>
            <a:r>
              <a:rPr lang="tr-TR" sz="2800" dirty="0" err="1"/>
              <a:t>viral</a:t>
            </a:r>
            <a:r>
              <a:rPr lang="tr-TR" sz="2800" dirty="0"/>
              <a:t> solunum yolu enfeksiyonları gibi) durumlarında daha sık görülür.</a:t>
            </a:r>
            <a:endParaRPr lang="tr-TR" sz="2800" baseline="30000" dirty="0"/>
          </a:p>
          <a:p>
            <a:r>
              <a:rPr lang="tr-TR" sz="2800" dirty="0"/>
              <a:t> Huzurevi veya bakımevi gibi toplu yaşanan alanlardaki yaşlılarda gelişme riski ve hastalığın ciddiyeti artmaktadır.</a:t>
            </a:r>
          </a:p>
        </p:txBody>
      </p:sp>
    </p:spTree>
    <p:extLst>
      <p:ext uri="{BB962C8B-B14F-4D97-AF65-F5344CB8AC3E}">
        <p14:creationId xmlns:p14="http://schemas.microsoft.com/office/powerpoint/2010/main" val="2753644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Pnömonilerin sınıflandırılması</a:t>
            </a:r>
            <a:br>
              <a:rPr lang="tr-TR" b="1" dirty="0"/>
            </a:br>
            <a:endParaRPr lang="tr-TR" dirty="0"/>
          </a:p>
        </p:txBody>
      </p:sp>
      <p:sp>
        <p:nvSpPr>
          <p:cNvPr id="3" name="İçerik Yer Tutucusu 2"/>
          <p:cNvSpPr>
            <a:spLocks noGrp="1"/>
          </p:cNvSpPr>
          <p:nvPr>
            <p:ph idx="1"/>
          </p:nvPr>
        </p:nvSpPr>
        <p:spPr>
          <a:xfrm>
            <a:off x="1514901" y="1528549"/>
            <a:ext cx="10222173" cy="4610993"/>
          </a:xfrm>
        </p:spPr>
        <p:txBody>
          <a:bodyPr>
            <a:normAutofit/>
          </a:bodyPr>
          <a:lstStyle/>
          <a:p>
            <a:pPr lvl="0"/>
            <a:r>
              <a:rPr lang="tr-TR" sz="2400" b="1" dirty="0"/>
              <a:t>Aspirasyon Pnömonisi</a:t>
            </a:r>
          </a:p>
          <a:p>
            <a:pPr marL="0" lvl="0" indent="0">
              <a:buNone/>
            </a:pPr>
            <a:r>
              <a:rPr lang="tr-TR" sz="2400" u="sng" dirty="0" err="1"/>
              <a:t>Orafarengeal</a:t>
            </a:r>
            <a:r>
              <a:rPr lang="tr-TR" sz="2400" u="sng" dirty="0"/>
              <a:t> florada bulunan virüs ya da bakterilerin </a:t>
            </a:r>
            <a:r>
              <a:rPr lang="tr-TR" sz="2400" dirty="0"/>
              <a:t>alt solunum yollarına aspirasyonu ile gelişir. </a:t>
            </a:r>
          </a:p>
          <a:p>
            <a:pPr marL="0" lvl="0" indent="0">
              <a:buNone/>
            </a:pPr>
            <a:r>
              <a:rPr lang="tr-TR" sz="2400" dirty="0"/>
              <a:t>Su, yiyecek, </a:t>
            </a:r>
            <a:r>
              <a:rPr lang="tr-TR" sz="2400" dirty="0" err="1"/>
              <a:t>toksik</a:t>
            </a:r>
            <a:r>
              <a:rPr lang="tr-TR" sz="2400" dirty="0"/>
              <a:t> sıvılar, anestezi, alkol, inme, kafa travması gibi nedenlerle yabancı madde </a:t>
            </a:r>
            <a:r>
              <a:rPr lang="tr-TR" sz="2400" dirty="0" err="1"/>
              <a:t>aspirasyonuna</a:t>
            </a:r>
            <a:r>
              <a:rPr lang="tr-TR" sz="2400" dirty="0"/>
              <a:t> neden olmaktadır.</a:t>
            </a:r>
          </a:p>
          <a:p>
            <a:r>
              <a:rPr lang="tr-TR" sz="2400" b="1" dirty="0"/>
              <a:t>Toplumdan kazanılmış </a:t>
            </a:r>
            <a:r>
              <a:rPr lang="tr-TR" sz="2400" b="1" dirty="0" err="1"/>
              <a:t>pnömoni</a:t>
            </a:r>
            <a:endParaRPr lang="tr-TR" sz="2400" b="1" dirty="0"/>
          </a:p>
          <a:p>
            <a:pPr marL="0" indent="0">
              <a:buNone/>
            </a:pPr>
            <a:r>
              <a:rPr lang="tr-TR" sz="2400" u="sng" dirty="0"/>
              <a:t>Hastane dışında oluşan </a:t>
            </a:r>
            <a:r>
              <a:rPr lang="tr-TR" sz="2400" u="sng" dirty="0" err="1"/>
              <a:t>pnömokokların</a:t>
            </a:r>
            <a:r>
              <a:rPr lang="tr-TR" sz="2400" u="sng" dirty="0"/>
              <a:t> etken olduğu</a:t>
            </a:r>
            <a:r>
              <a:rPr lang="tr-TR" sz="2400" dirty="0"/>
              <a:t>, bağışıklık sistemi yetersizliği bulunmayan kişilerde görülen </a:t>
            </a:r>
            <a:r>
              <a:rPr lang="tr-TR" sz="2400" dirty="0" err="1"/>
              <a:t>pnömonilerdir</a:t>
            </a:r>
            <a:r>
              <a:rPr lang="tr-TR" sz="2400" dirty="0"/>
              <a:t>. </a:t>
            </a:r>
          </a:p>
          <a:p>
            <a:pPr marL="0" indent="0">
              <a:buNone/>
            </a:pPr>
            <a:r>
              <a:rPr lang="tr-TR" sz="2400" dirty="0"/>
              <a:t>Toplum kökenli </a:t>
            </a:r>
            <a:r>
              <a:rPr lang="tr-TR" sz="2400" dirty="0" err="1"/>
              <a:t>pnömoni</a:t>
            </a:r>
            <a:r>
              <a:rPr lang="tr-TR" sz="2400" dirty="0"/>
              <a:t> nedeni </a:t>
            </a:r>
            <a:r>
              <a:rPr lang="tr-TR" sz="2400" i="1" dirty="0" err="1"/>
              <a:t>Haemophilus</a:t>
            </a:r>
            <a:r>
              <a:rPr lang="tr-TR" sz="2400" i="1" dirty="0"/>
              <a:t> </a:t>
            </a:r>
            <a:r>
              <a:rPr lang="tr-TR" sz="2400" dirty="0" err="1"/>
              <a:t>influenzadır</a:t>
            </a:r>
            <a:r>
              <a:rPr lang="tr-TR" sz="2400" dirty="0"/>
              <a:t> ve kronik hastalığı olan yaşlı bireylerde daha sık görülür.</a:t>
            </a:r>
          </a:p>
          <a:p>
            <a:pPr lvl="0"/>
            <a:endParaRPr lang="tr-TR" dirty="0"/>
          </a:p>
          <a:p>
            <a:endParaRPr lang="tr-TR" dirty="0"/>
          </a:p>
        </p:txBody>
      </p:sp>
    </p:spTree>
    <p:extLst>
      <p:ext uri="{BB962C8B-B14F-4D97-AF65-F5344CB8AC3E}">
        <p14:creationId xmlns:p14="http://schemas.microsoft.com/office/powerpoint/2010/main" val="316516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440415"/>
          </a:xfrm>
        </p:spPr>
        <p:txBody>
          <a:bodyPr>
            <a:normAutofit fontScale="90000"/>
          </a:bodyPr>
          <a:lstStyle/>
          <a:p>
            <a:endParaRPr lang="tr-TR" dirty="0"/>
          </a:p>
        </p:txBody>
      </p:sp>
      <p:sp>
        <p:nvSpPr>
          <p:cNvPr id="3" name="İçerik Yer Tutucusu 2"/>
          <p:cNvSpPr>
            <a:spLocks noGrp="1"/>
          </p:cNvSpPr>
          <p:nvPr>
            <p:ph idx="1"/>
          </p:nvPr>
        </p:nvSpPr>
        <p:spPr>
          <a:xfrm>
            <a:off x="1064525" y="1583140"/>
            <a:ext cx="10549720" cy="4749421"/>
          </a:xfrm>
        </p:spPr>
        <p:txBody>
          <a:bodyPr>
            <a:normAutofit fontScale="85000" lnSpcReduction="10000"/>
          </a:bodyPr>
          <a:lstStyle/>
          <a:p>
            <a:pPr lvl="0" algn="just"/>
            <a:r>
              <a:rPr lang="tr-TR" sz="2800" b="1" dirty="0"/>
              <a:t> Hastaneden kazanılmış </a:t>
            </a:r>
            <a:r>
              <a:rPr lang="tr-TR" sz="2800" b="1" dirty="0" err="1"/>
              <a:t>pnömoni</a:t>
            </a:r>
            <a:endParaRPr lang="tr-TR" sz="2800" b="1" dirty="0"/>
          </a:p>
          <a:p>
            <a:pPr marL="0" lvl="0" indent="0" algn="just">
              <a:buNone/>
            </a:pPr>
            <a:r>
              <a:rPr lang="tr-TR" b="1" dirty="0"/>
              <a:t> </a:t>
            </a:r>
            <a:r>
              <a:rPr lang="tr-TR" sz="2800" u="sng" dirty="0"/>
              <a:t>Birey hastaneye yattıktan 48 saat sonra gelişen </a:t>
            </a:r>
            <a:r>
              <a:rPr lang="tr-TR" sz="2800" u="sng" dirty="0" err="1"/>
              <a:t>pnömonidir</a:t>
            </a:r>
            <a:r>
              <a:rPr lang="tr-TR" sz="2800" dirty="0"/>
              <a:t>. </a:t>
            </a:r>
            <a:r>
              <a:rPr lang="tr-TR" sz="2800" b="1" dirty="0"/>
              <a:t>En sık yoğun bakım ünitelerinde görülür. </a:t>
            </a:r>
          </a:p>
          <a:p>
            <a:pPr marL="0" lvl="0" indent="0" algn="just">
              <a:buNone/>
            </a:pPr>
            <a:r>
              <a:rPr lang="tr-TR" sz="2800" dirty="0"/>
              <a:t>Hastanın ölümcül hastalığının olması, savunma mekanizmasının bozulması, koma, hipotansiyon, </a:t>
            </a:r>
            <a:r>
              <a:rPr lang="tr-TR" sz="2800" dirty="0" err="1"/>
              <a:t>malnütrisyon</a:t>
            </a:r>
            <a:r>
              <a:rPr lang="tr-TR" sz="2800" dirty="0"/>
              <a:t> ve </a:t>
            </a:r>
            <a:r>
              <a:rPr lang="tr-TR" sz="2800" dirty="0" err="1"/>
              <a:t>metabolik</a:t>
            </a:r>
            <a:r>
              <a:rPr lang="tr-TR" sz="2800" dirty="0"/>
              <a:t> hastalıklar hastane kökenli </a:t>
            </a:r>
            <a:r>
              <a:rPr lang="tr-TR" sz="2800" dirty="0" err="1"/>
              <a:t>pnömoniye</a:t>
            </a:r>
            <a:r>
              <a:rPr lang="tr-TR" sz="2800" dirty="0"/>
              <a:t> yatkınlığı artırır. </a:t>
            </a:r>
          </a:p>
          <a:p>
            <a:pPr marL="0" lvl="0" indent="0" algn="just">
              <a:buNone/>
            </a:pPr>
            <a:r>
              <a:rPr lang="tr-TR" sz="2800" dirty="0"/>
              <a:t>Ayrıca hastanede kullanılan solunum aygıtları ve sağlık personelinin elleri ile de patojen mikroorganizmalar hastaya taşınabilir.</a:t>
            </a:r>
          </a:p>
          <a:p>
            <a:pPr lvl="0" algn="just"/>
            <a:r>
              <a:rPr lang="tr-TR" sz="2800" b="1" dirty="0" err="1"/>
              <a:t>İmmunosupresif</a:t>
            </a:r>
            <a:r>
              <a:rPr lang="tr-TR" sz="2800" b="1" dirty="0"/>
              <a:t> hastalarda oluşan </a:t>
            </a:r>
            <a:r>
              <a:rPr lang="tr-TR" sz="2800" b="1" dirty="0" err="1"/>
              <a:t>pnömoni</a:t>
            </a:r>
            <a:endParaRPr lang="tr-TR" sz="2800" b="1" dirty="0"/>
          </a:p>
          <a:p>
            <a:pPr marL="0" lvl="0" indent="0" algn="just">
              <a:buNone/>
            </a:pPr>
            <a:r>
              <a:rPr lang="tr-TR" sz="2800" b="1" dirty="0"/>
              <a:t> </a:t>
            </a:r>
            <a:r>
              <a:rPr lang="tr-TR" sz="2800" dirty="0"/>
              <a:t>Bağışıklık sistemi baskılanmış bireylerde görülen </a:t>
            </a:r>
            <a:r>
              <a:rPr lang="tr-TR" sz="2800" dirty="0" err="1"/>
              <a:t>pnömoninin</a:t>
            </a:r>
            <a:r>
              <a:rPr lang="tr-TR" sz="2800" dirty="0"/>
              <a:t> etkeni ile toplumdan ve hastaneden kazanılmış </a:t>
            </a:r>
            <a:r>
              <a:rPr lang="tr-TR" sz="2800" dirty="0" err="1"/>
              <a:t>pnömoni</a:t>
            </a:r>
            <a:r>
              <a:rPr lang="tr-TR" sz="2800" dirty="0"/>
              <a:t> etkeni aynıdır.</a:t>
            </a:r>
          </a:p>
          <a:p>
            <a:pPr algn="just"/>
            <a:endParaRPr lang="tr-TR" dirty="0"/>
          </a:p>
        </p:txBody>
      </p:sp>
    </p:spTree>
    <p:extLst>
      <p:ext uri="{BB962C8B-B14F-4D97-AF65-F5344CB8AC3E}">
        <p14:creationId xmlns:p14="http://schemas.microsoft.com/office/powerpoint/2010/main" val="3761541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9619" y="232012"/>
            <a:ext cx="9784994" cy="1672988"/>
          </a:xfrm>
        </p:spPr>
        <p:txBody>
          <a:bodyPr/>
          <a:lstStyle/>
          <a:p>
            <a:r>
              <a:rPr lang="tr-TR" b="1" dirty="0"/>
              <a:t>Semptomlar</a:t>
            </a:r>
            <a:br>
              <a:rPr lang="tr-TR" b="1" dirty="0"/>
            </a:br>
            <a:endParaRPr lang="tr-TR" dirty="0"/>
          </a:p>
        </p:txBody>
      </p:sp>
      <p:sp>
        <p:nvSpPr>
          <p:cNvPr id="3" name="İçerik Yer Tutucusu 2"/>
          <p:cNvSpPr>
            <a:spLocks noGrp="1"/>
          </p:cNvSpPr>
          <p:nvPr>
            <p:ph idx="1"/>
          </p:nvPr>
        </p:nvSpPr>
        <p:spPr>
          <a:xfrm>
            <a:off x="687388" y="1269243"/>
            <a:ext cx="11322642" cy="5497318"/>
          </a:xfrm>
        </p:spPr>
        <p:txBody>
          <a:bodyPr>
            <a:normAutofit/>
          </a:bodyPr>
          <a:lstStyle/>
          <a:p>
            <a:r>
              <a:rPr lang="tr-TR" sz="2000" dirty="0"/>
              <a:t>Aniden ortaya çıkan </a:t>
            </a:r>
            <a:r>
              <a:rPr lang="tr-TR" sz="2000" b="1" dirty="0">
                <a:solidFill>
                  <a:srgbClr val="FF0000"/>
                </a:solidFill>
              </a:rPr>
              <a:t>ateşle birlikte titreme, balgamlı öksürük, </a:t>
            </a:r>
            <a:r>
              <a:rPr lang="tr-TR" sz="2000" b="1" dirty="0" err="1">
                <a:solidFill>
                  <a:srgbClr val="FF0000"/>
                </a:solidFill>
              </a:rPr>
              <a:t>plöretik</a:t>
            </a:r>
            <a:r>
              <a:rPr lang="tr-TR" sz="2000" b="1" dirty="0">
                <a:solidFill>
                  <a:srgbClr val="FF0000"/>
                </a:solidFill>
              </a:rPr>
              <a:t> göğüs ağrısı </a:t>
            </a:r>
            <a:r>
              <a:rPr lang="tr-TR" sz="2000" dirty="0"/>
              <a:t>en sık görülen semptomlarıdır.</a:t>
            </a:r>
          </a:p>
          <a:p>
            <a:r>
              <a:rPr lang="tr-TR" sz="2000" dirty="0"/>
              <a:t> Bakteri kökenli </a:t>
            </a:r>
            <a:r>
              <a:rPr lang="tr-TR" sz="2000" dirty="0" err="1"/>
              <a:t>pnömoninin</a:t>
            </a:r>
            <a:r>
              <a:rPr lang="tr-TR" sz="2000" dirty="0"/>
              <a:t> beş temel semptomu </a:t>
            </a:r>
            <a:r>
              <a:rPr lang="tr-TR" sz="2000" i="1" dirty="0"/>
              <a:t>öksürük, göğüs ağrısı, titreme, terleme ve ateştir.</a:t>
            </a:r>
          </a:p>
          <a:p>
            <a:r>
              <a:rPr lang="tr-TR" sz="2000" dirty="0"/>
              <a:t> Özellikle yaşlı hastalarda kuru öksürük, ateş, baş ve kas ağrısı gibi belirtiler göstererek daha sinsi bir şekilde seyredebilir. </a:t>
            </a:r>
          </a:p>
          <a:p>
            <a:r>
              <a:rPr lang="tr-TR" sz="2000" dirty="0"/>
              <a:t>Ancak özellikle kırılgan yaşlılarda veya bilişsel bozukluğu ve çoklu kronik hastalığı olan bireylerde </a:t>
            </a:r>
            <a:r>
              <a:rPr lang="tr-TR" sz="2000" dirty="0" err="1"/>
              <a:t>taşipne</a:t>
            </a:r>
            <a:r>
              <a:rPr lang="tr-TR" sz="2000" dirty="0"/>
              <a:t>, </a:t>
            </a:r>
            <a:r>
              <a:rPr lang="tr-TR" sz="2000" dirty="0" err="1"/>
              <a:t>konfüzyon</a:t>
            </a:r>
            <a:r>
              <a:rPr lang="tr-TR" sz="2000" dirty="0"/>
              <a:t>, </a:t>
            </a:r>
            <a:r>
              <a:rPr lang="tr-TR" sz="2000" dirty="0" err="1"/>
              <a:t>deliryum</a:t>
            </a:r>
            <a:r>
              <a:rPr lang="tr-TR" sz="2000" dirty="0"/>
              <a:t>, yorgunluk, iştahsızlık, düşme gibi bulgular görülebilir.</a:t>
            </a:r>
          </a:p>
          <a:p>
            <a:r>
              <a:rPr lang="tr-TR" sz="2000" dirty="0"/>
              <a:t> Yaşlılarda </a:t>
            </a:r>
            <a:r>
              <a:rPr lang="tr-TR" sz="2000" dirty="0" err="1"/>
              <a:t>pnömoni</a:t>
            </a:r>
            <a:r>
              <a:rPr lang="tr-TR" sz="2000" dirty="0"/>
              <a:t> gibi ciddi enfeksiyon hastalıklarında yüksek ateş ve kanda lökosit artışı gibi semptomlar her zaman olmayabilir. </a:t>
            </a:r>
          </a:p>
          <a:p>
            <a:r>
              <a:rPr lang="tr-TR" sz="2000" dirty="0"/>
              <a:t>Yaşlılarda ciddi enfeksiyon hastalıkları %10-30 oranında ateş bulgusu olmadan seyretmektedir.</a:t>
            </a:r>
          </a:p>
          <a:p>
            <a:r>
              <a:rPr lang="tr-TR" sz="2000" dirty="0"/>
              <a:t> Yaşlılarda </a:t>
            </a:r>
            <a:r>
              <a:rPr lang="tr-TR" sz="2000" dirty="0" err="1"/>
              <a:t>pnömoniye</a:t>
            </a:r>
            <a:r>
              <a:rPr lang="tr-TR" sz="2000" dirty="0"/>
              <a:t> bağlı septisemi, menenjit, akciğer apsesi gibi komplikasyonların görülme oranı daha yüksek olabilmektedir.</a:t>
            </a:r>
          </a:p>
        </p:txBody>
      </p:sp>
    </p:spTree>
    <p:extLst>
      <p:ext uri="{BB962C8B-B14F-4D97-AF65-F5344CB8AC3E}">
        <p14:creationId xmlns:p14="http://schemas.microsoft.com/office/powerpoint/2010/main" val="898384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flipV="1">
            <a:off x="2592925" y="504967"/>
            <a:ext cx="8911687" cy="119143"/>
          </a:xfrm>
        </p:spPr>
        <p:txBody>
          <a:bodyPr>
            <a:normAutofit fontScale="90000"/>
          </a:bodyPr>
          <a:lstStyle/>
          <a:p>
            <a:endParaRPr lang="tr-TR" dirty="0"/>
          </a:p>
        </p:txBody>
      </p:sp>
      <p:sp>
        <p:nvSpPr>
          <p:cNvPr id="3" name="İçerik Yer Tutucusu 2"/>
          <p:cNvSpPr>
            <a:spLocks noGrp="1"/>
          </p:cNvSpPr>
          <p:nvPr>
            <p:ph idx="1"/>
          </p:nvPr>
        </p:nvSpPr>
        <p:spPr>
          <a:xfrm>
            <a:off x="518615" y="1415679"/>
            <a:ext cx="11382233" cy="4567109"/>
          </a:xfrm>
        </p:spPr>
        <p:txBody>
          <a:bodyPr>
            <a:normAutofit fontScale="92500"/>
          </a:bodyPr>
          <a:lstStyle/>
          <a:p>
            <a:r>
              <a:rPr lang="tr-TR" sz="2400" b="1" dirty="0"/>
              <a:t>Komplikasyonları</a:t>
            </a:r>
          </a:p>
          <a:p>
            <a:r>
              <a:rPr lang="tr-TR" sz="2400" dirty="0"/>
              <a:t>Özellikle kronik hastalığı olan ve risk grubundaki hastalarda (kanser, KOAH, </a:t>
            </a:r>
            <a:r>
              <a:rPr lang="tr-TR" sz="2400" dirty="0" err="1"/>
              <a:t>immunosupresif</a:t>
            </a:r>
            <a:r>
              <a:rPr lang="tr-TR" sz="2400" dirty="0"/>
              <a:t> hastalar, sigara içen, uzun süren </a:t>
            </a:r>
            <a:r>
              <a:rPr lang="tr-TR" sz="2400" dirty="0" err="1"/>
              <a:t>immobilite</a:t>
            </a:r>
            <a:r>
              <a:rPr lang="tr-TR" sz="2400" dirty="0"/>
              <a:t>, bilinçsiz hastalar, </a:t>
            </a:r>
            <a:r>
              <a:rPr lang="tr-TR" sz="2400" dirty="0" err="1"/>
              <a:t>nazogastrik</a:t>
            </a:r>
            <a:r>
              <a:rPr lang="tr-TR" sz="2400" dirty="0"/>
              <a:t> tüp ya da </a:t>
            </a:r>
            <a:r>
              <a:rPr lang="tr-TR" sz="2400" dirty="0" err="1"/>
              <a:t>endotrakeal</a:t>
            </a:r>
            <a:r>
              <a:rPr lang="tr-TR" sz="2400" dirty="0"/>
              <a:t> tüp olması, yaşlılar) daha sık rastlanır. </a:t>
            </a:r>
          </a:p>
          <a:p>
            <a:r>
              <a:rPr lang="tr-TR" sz="2400" dirty="0"/>
              <a:t>Sık karşılaşılan komplikasyonlar; </a:t>
            </a:r>
            <a:r>
              <a:rPr lang="tr-TR" sz="2400" dirty="0" err="1"/>
              <a:t>plörezi</a:t>
            </a:r>
            <a:r>
              <a:rPr lang="tr-TR" sz="2400" dirty="0"/>
              <a:t>, plevral </a:t>
            </a:r>
            <a:r>
              <a:rPr lang="tr-TR" sz="2400" dirty="0" err="1"/>
              <a:t>effüzyon</a:t>
            </a:r>
            <a:r>
              <a:rPr lang="tr-TR" sz="2400" dirty="0"/>
              <a:t>, </a:t>
            </a:r>
            <a:r>
              <a:rPr lang="tr-TR" sz="2400" dirty="0" err="1"/>
              <a:t>atelaktazi</a:t>
            </a:r>
            <a:r>
              <a:rPr lang="tr-TR" sz="2400" dirty="0"/>
              <a:t>, bakteriyemi, ampiyem, </a:t>
            </a:r>
            <a:r>
              <a:rPr lang="tr-TR" sz="2400" dirty="0" err="1"/>
              <a:t>perikardit</a:t>
            </a:r>
            <a:r>
              <a:rPr lang="tr-TR" sz="2400" dirty="0"/>
              <a:t>, menenjit ve endokardittir.</a:t>
            </a:r>
          </a:p>
          <a:p>
            <a:r>
              <a:rPr lang="tr-TR" sz="2400" b="1" dirty="0"/>
              <a:t>Tanı</a:t>
            </a:r>
          </a:p>
          <a:p>
            <a:r>
              <a:rPr lang="tr-TR" sz="2400" dirty="0" err="1"/>
              <a:t>Anamnez</a:t>
            </a:r>
            <a:r>
              <a:rPr lang="tr-TR" sz="2400" dirty="0"/>
              <a:t>, fizik muayene ve akciğer filmi çekilir. </a:t>
            </a:r>
          </a:p>
          <a:p>
            <a:r>
              <a:rPr lang="tr-TR" sz="2400" dirty="0"/>
              <a:t>Akciğer filmi </a:t>
            </a:r>
            <a:r>
              <a:rPr lang="tr-TR" sz="2400" dirty="0" err="1"/>
              <a:t>pnömoninin</a:t>
            </a:r>
            <a:r>
              <a:rPr lang="tr-TR" sz="2400" dirty="0"/>
              <a:t> teşhisinde çok değerlidir. Ayrıca balgam kültürü, </a:t>
            </a:r>
            <a:r>
              <a:rPr lang="tr-TR" sz="2400" dirty="0" err="1"/>
              <a:t>pulse</a:t>
            </a:r>
            <a:r>
              <a:rPr lang="tr-TR" sz="2400" dirty="0"/>
              <a:t> </a:t>
            </a:r>
            <a:r>
              <a:rPr lang="tr-TR" sz="2400" dirty="0" err="1"/>
              <a:t>oksimetre</a:t>
            </a:r>
            <a:r>
              <a:rPr lang="tr-TR" sz="2400" dirty="0"/>
              <a:t>, </a:t>
            </a:r>
            <a:r>
              <a:rPr lang="tr-TR" sz="2400" dirty="0" err="1"/>
              <a:t>arteriyel</a:t>
            </a:r>
            <a:r>
              <a:rPr lang="tr-TR" sz="2400" dirty="0"/>
              <a:t> kan gazı, tam kan sayımı ve kan kültürü yapılması gerekebilir</a:t>
            </a:r>
          </a:p>
        </p:txBody>
      </p:sp>
    </p:spTree>
    <p:extLst>
      <p:ext uri="{BB962C8B-B14F-4D97-AF65-F5344CB8AC3E}">
        <p14:creationId xmlns:p14="http://schemas.microsoft.com/office/powerpoint/2010/main" val="3716341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a:t>
            </a:r>
            <a:br>
              <a:rPr lang="tr-TR" b="1" dirty="0"/>
            </a:br>
            <a:endParaRPr lang="tr-TR" dirty="0"/>
          </a:p>
        </p:txBody>
      </p:sp>
      <p:sp>
        <p:nvSpPr>
          <p:cNvPr id="3" name="İçerik Yer Tutucusu 2"/>
          <p:cNvSpPr>
            <a:spLocks noGrp="1"/>
          </p:cNvSpPr>
          <p:nvPr>
            <p:ph idx="1"/>
          </p:nvPr>
        </p:nvSpPr>
        <p:spPr>
          <a:xfrm>
            <a:off x="955343" y="1905000"/>
            <a:ext cx="10549269" cy="4006222"/>
          </a:xfrm>
        </p:spPr>
        <p:txBody>
          <a:bodyPr>
            <a:normAutofit/>
          </a:bodyPr>
          <a:lstStyle/>
          <a:p>
            <a:pPr algn="just"/>
            <a:r>
              <a:rPr lang="tr-TR" sz="2400" dirty="0"/>
              <a:t>Neden olan ajana yönelik olarak hasta ayaktan ya da yatarak tedavi edilir.</a:t>
            </a:r>
          </a:p>
          <a:p>
            <a:pPr algn="just"/>
            <a:r>
              <a:rPr lang="tr-TR" sz="2400" dirty="0"/>
              <a:t> Uygun antibiyotik tedavisi, </a:t>
            </a:r>
            <a:r>
              <a:rPr lang="tr-TR" sz="2400" dirty="0" err="1"/>
              <a:t>mukolitik</a:t>
            </a:r>
            <a:r>
              <a:rPr lang="tr-TR" sz="2400" dirty="0"/>
              <a:t>, </a:t>
            </a:r>
            <a:r>
              <a:rPr lang="tr-TR" sz="2400" dirty="0" err="1"/>
              <a:t>ekspekteron</a:t>
            </a:r>
            <a:r>
              <a:rPr lang="tr-TR" sz="2400" dirty="0"/>
              <a:t> ilaçlar, </a:t>
            </a:r>
            <a:r>
              <a:rPr lang="tr-TR" sz="2400" dirty="0" err="1"/>
              <a:t>sekresyonların</a:t>
            </a:r>
            <a:r>
              <a:rPr lang="tr-TR" sz="2400" dirty="0"/>
              <a:t> kolay atılabilmesi için sıvı alımının artırılması (en az 3 </a:t>
            </a:r>
            <a:r>
              <a:rPr lang="tr-TR" sz="2400" dirty="0" err="1"/>
              <a:t>lt</a:t>
            </a:r>
            <a:r>
              <a:rPr lang="tr-TR" sz="2400" dirty="0"/>
              <a:t>/gün), yüksek kalorili diyet aktivite kısıtlaması, </a:t>
            </a:r>
            <a:r>
              <a:rPr lang="tr-TR" sz="2400" dirty="0" err="1"/>
              <a:t>antipiretikler</a:t>
            </a:r>
            <a:r>
              <a:rPr lang="tr-TR" sz="2400" dirty="0"/>
              <a:t>, </a:t>
            </a:r>
            <a:r>
              <a:rPr lang="tr-TR" sz="2400" dirty="0" err="1"/>
              <a:t>plevral</a:t>
            </a:r>
            <a:r>
              <a:rPr lang="tr-TR" sz="2400" dirty="0"/>
              <a:t> göğüs ağrısını azaltmak için analjezikler, </a:t>
            </a:r>
            <a:r>
              <a:rPr lang="tr-TR" sz="2400" dirty="0" err="1"/>
              <a:t>hipoksi</a:t>
            </a:r>
            <a:r>
              <a:rPr lang="tr-TR" sz="2400" dirty="0"/>
              <a:t> için oksijen tedavisi, solunum yetmezliği için mekanik </a:t>
            </a:r>
            <a:r>
              <a:rPr lang="tr-TR" sz="2400" dirty="0" err="1"/>
              <a:t>ventilasyon</a:t>
            </a:r>
            <a:r>
              <a:rPr lang="tr-TR" sz="2400" dirty="0"/>
              <a:t> uygulanır.</a:t>
            </a:r>
          </a:p>
        </p:txBody>
      </p:sp>
    </p:spTree>
    <p:extLst>
      <p:ext uri="{BB962C8B-B14F-4D97-AF65-F5344CB8AC3E}">
        <p14:creationId xmlns:p14="http://schemas.microsoft.com/office/powerpoint/2010/main" val="2803410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Bakım ve uygulamalar</a:t>
            </a:r>
            <a:br>
              <a:rPr lang="tr-TR" b="1" dirty="0"/>
            </a:br>
            <a:endParaRPr lang="tr-TR" dirty="0"/>
          </a:p>
        </p:txBody>
      </p:sp>
      <p:sp>
        <p:nvSpPr>
          <p:cNvPr id="3" name="İçerik Yer Tutucusu 2"/>
          <p:cNvSpPr>
            <a:spLocks noGrp="1"/>
          </p:cNvSpPr>
          <p:nvPr>
            <p:ph idx="1"/>
          </p:nvPr>
        </p:nvSpPr>
        <p:spPr>
          <a:xfrm>
            <a:off x="1119116" y="1905000"/>
            <a:ext cx="10508777" cy="4182291"/>
          </a:xfrm>
        </p:spPr>
        <p:txBody>
          <a:bodyPr>
            <a:normAutofit/>
          </a:bodyPr>
          <a:lstStyle/>
          <a:p>
            <a:r>
              <a:rPr lang="tr-TR" sz="2400" dirty="0"/>
              <a:t>Sekresyonlar temizlenir.</a:t>
            </a:r>
          </a:p>
          <a:p>
            <a:r>
              <a:rPr lang="tr-TR" sz="2400" dirty="0"/>
              <a:t> </a:t>
            </a:r>
            <a:r>
              <a:rPr lang="tr-TR" sz="2400" dirty="0" err="1"/>
              <a:t>Pnömoniden</a:t>
            </a:r>
            <a:r>
              <a:rPr lang="tr-TR" sz="2400" dirty="0"/>
              <a:t> korunmak için; öncelikli olarak akciğer, kalp rahatsızlığı, diyabet gibi kronik hastalıkları olan 65 yaş üstü kişilerin </a:t>
            </a:r>
            <a:r>
              <a:rPr lang="tr-TR" sz="2400" dirty="0" err="1"/>
              <a:t>pnömokok</a:t>
            </a:r>
            <a:r>
              <a:rPr lang="tr-TR" sz="2400" dirty="0"/>
              <a:t> aşısı olmaları önerilmektedir.</a:t>
            </a:r>
            <a:endParaRPr lang="tr-TR" sz="2400" baseline="30000" dirty="0"/>
          </a:p>
          <a:p>
            <a:r>
              <a:rPr lang="tr-TR" sz="2400" dirty="0"/>
              <a:t> Hasta ateş, gece terlemesi ve solunum belirtileri yönünden yakın takip edilmelidir.</a:t>
            </a:r>
          </a:p>
          <a:p>
            <a:r>
              <a:rPr lang="tr-TR" sz="2400" dirty="0"/>
              <a:t> Hastanın nabız değişiklikleri, </a:t>
            </a:r>
            <a:r>
              <a:rPr lang="tr-TR" sz="2400" dirty="0" err="1"/>
              <a:t>sekresyonun</a:t>
            </a:r>
            <a:r>
              <a:rPr lang="tr-TR" sz="2400" dirty="0"/>
              <a:t> rengi, kokusu ve miktarında farklılık, öksürüğün sıklığı ve şiddeti açısından takibi yapılmalıdır.</a:t>
            </a:r>
            <a:endParaRPr lang="tr-TR" sz="2400" baseline="30000" dirty="0"/>
          </a:p>
          <a:p>
            <a:endParaRPr lang="tr-TR" dirty="0"/>
          </a:p>
        </p:txBody>
      </p:sp>
    </p:spTree>
    <p:extLst>
      <p:ext uri="{BB962C8B-B14F-4D97-AF65-F5344CB8AC3E}">
        <p14:creationId xmlns:p14="http://schemas.microsoft.com/office/powerpoint/2010/main" val="394380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0DFB1-C5AC-43B5-97B9-3A77EE9A886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D239ED2-1EFD-CF2A-91F6-0F097E86CAA0}"/>
              </a:ext>
            </a:extLst>
          </p:cNvPr>
          <p:cNvSpPr>
            <a:spLocks noGrp="1"/>
          </p:cNvSpPr>
          <p:nvPr>
            <p:ph idx="1"/>
          </p:nvPr>
        </p:nvSpPr>
        <p:spPr>
          <a:xfrm>
            <a:off x="1910687" y="2133600"/>
            <a:ext cx="9593925" cy="4100290"/>
          </a:xfrm>
        </p:spPr>
        <p:txBody>
          <a:bodyPr>
            <a:normAutofit lnSpcReduction="10000"/>
          </a:bodyPr>
          <a:lstStyle/>
          <a:p>
            <a:pPr algn="just"/>
            <a:r>
              <a:rPr lang="tr-TR" sz="2400" dirty="0"/>
              <a:t>Mukozada nemliliğinin azalması, boğazda kronik gıcıklanma, rahatsızlık hissi ve öksürüğe yol açar. </a:t>
            </a:r>
          </a:p>
          <a:p>
            <a:pPr algn="just"/>
            <a:r>
              <a:rPr lang="tr-TR" sz="2400" dirty="0"/>
              <a:t>Burunda kılların sertleşmesi, havada bulunan toz ve küçük cisimcik­lerin birikimine neden olur. </a:t>
            </a:r>
          </a:p>
          <a:p>
            <a:pPr algn="just"/>
            <a:r>
              <a:rPr lang="tr-TR" sz="2400" dirty="0" err="1"/>
              <a:t>Trakeada</a:t>
            </a:r>
            <a:r>
              <a:rPr lang="tr-TR" sz="2400" dirty="0"/>
              <a:t> kartilaj dokunun kalsifikasyonu sertlik ve kalınlaşmaya, buna bağlı larenksin yapısının bozulmasına ve öksürük refleksinin azalmasına neden olur.</a:t>
            </a:r>
          </a:p>
          <a:p>
            <a:pPr algn="just"/>
            <a:r>
              <a:rPr lang="tr-TR" sz="2400" dirty="0"/>
              <a:t>Ses tellerinin elastikiyetini kaybetmesi nedeniyle sesin tonu ve niteliği bozulur. Akciğerlerin boyutları, ağırlığı ve elastikiyeti azalır. </a:t>
            </a:r>
          </a:p>
          <a:p>
            <a:pPr algn="just"/>
            <a:endParaRPr lang="tr-TR" sz="2400" dirty="0"/>
          </a:p>
        </p:txBody>
      </p:sp>
    </p:spTree>
    <p:extLst>
      <p:ext uri="{BB962C8B-B14F-4D97-AF65-F5344CB8AC3E}">
        <p14:creationId xmlns:p14="http://schemas.microsoft.com/office/powerpoint/2010/main" val="1312801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2513" y="2101755"/>
            <a:ext cx="11013744" cy="3809467"/>
          </a:xfrm>
        </p:spPr>
        <p:txBody>
          <a:bodyPr>
            <a:normAutofit/>
          </a:bodyPr>
          <a:lstStyle/>
          <a:p>
            <a:r>
              <a:rPr lang="tr-TR" sz="2400" dirty="0"/>
              <a:t> İyileşmenin hızlanması için dinlenme ve uykunun sürdürülmesi önemlidir.</a:t>
            </a:r>
          </a:p>
          <a:p>
            <a:r>
              <a:rPr lang="tr-TR" sz="2400" dirty="0"/>
              <a:t> Yaşlılara genel fiziksel aktivitenin artırılması, sigara kullanılıyorsa bırakması, pasif içicilikten sakınması, salgın hastalıkların olduğu zamanlarda kalabalık ortamlardan kaçınması önerilmelidir.</a:t>
            </a:r>
            <a:endParaRPr lang="tr-TR" sz="2400" baseline="30000" dirty="0"/>
          </a:p>
          <a:p>
            <a:r>
              <a:rPr lang="tr-TR" sz="2400" dirty="0"/>
              <a:t> Ayrıca, yaşlı hastalarda beklenmeyen davranışlar, </a:t>
            </a:r>
            <a:r>
              <a:rPr lang="tr-TR" sz="2400" dirty="0" err="1"/>
              <a:t>mental</a:t>
            </a:r>
            <a:r>
              <a:rPr lang="tr-TR" sz="2400" dirty="0"/>
              <a:t> durumda değişiklik, </a:t>
            </a:r>
            <a:r>
              <a:rPr lang="tr-TR" sz="2400" dirty="0" err="1"/>
              <a:t>dehidratasyon</a:t>
            </a:r>
            <a:r>
              <a:rPr lang="tr-TR" sz="2400" dirty="0"/>
              <a:t>, aşırı yorgunluk, eşlik eden kalp yetmezliği belirtilerine karşı daha dikkatli olunmalıdır.</a:t>
            </a:r>
          </a:p>
          <a:p>
            <a:endParaRPr lang="tr-TR" dirty="0"/>
          </a:p>
        </p:txBody>
      </p:sp>
    </p:spTree>
    <p:extLst>
      <p:ext uri="{BB962C8B-B14F-4D97-AF65-F5344CB8AC3E}">
        <p14:creationId xmlns:p14="http://schemas.microsoft.com/office/powerpoint/2010/main" val="2267910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Pnömonili</a:t>
            </a:r>
            <a:r>
              <a:rPr lang="tr-TR" b="1" dirty="0"/>
              <a:t> hasta ve ailenin eğitimi </a:t>
            </a:r>
            <a:br>
              <a:rPr lang="tr-TR" b="1" dirty="0"/>
            </a:br>
            <a:endParaRPr lang="tr-TR" dirty="0"/>
          </a:p>
        </p:txBody>
      </p:sp>
      <p:sp>
        <p:nvSpPr>
          <p:cNvPr id="3" name="İçerik Yer Tutucusu 2"/>
          <p:cNvSpPr>
            <a:spLocks noGrp="1"/>
          </p:cNvSpPr>
          <p:nvPr>
            <p:ph idx="1"/>
          </p:nvPr>
        </p:nvSpPr>
        <p:spPr>
          <a:xfrm>
            <a:off x="573206" y="1487606"/>
            <a:ext cx="10931406" cy="4423616"/>
          </a:xfrm>
        </p:spPr>
        <p:txBody>
          <a:bodyPr/>
          <a:lstStyle/>
          <a:p>
            <a:pPr lvl="0"/>
            <a:r>
              <a:rPr lang="tr-TR" sz="2400" dirty="0"/>
              <a:t>Hasta ve ailesine anlayacağı bir dille hastalık süreci anlatılmalıdır.</a:t>
            </a:r>
          </a:p>
          <a:p>
            <a:pPr lvl="0"/>
            <a:r>
              <a:rPr lang="tr-TR" sz="2400" dirty="0"/>
              <a:t>Bulaş riskini önleyebilmek için hastaya öksürürken ve hapşırırken ağzını kapatması gerektiği açıklanarak kağıt mendil kullanması önerilir.</a:t>
            </a:r>
          </a:p>
          <a:p>
            <a:pPr lvl="0"/>
            <a:r>
              <a:rPr lang="tr-TR" sz="2400" dirty="0"/>
              <a:t>Öksürük ve derin solunum egzersizleri öğretilerek 6-8 hafta devam etmesi sağlanır.</a:t>
            </a:r>
          </a:p>
          <a:p>
            <a:pPr lvl="0"/>
            <a:r>
              <a:rPr lang="tr-TR" sz="2400" dirty="0"/>
              <a:t>Günlük 2-3 </a:t>
            </a:r>
            <a:r>
              <a:rPr lang="tr-TR" sz="2400" dirty="0" err="1"/>
              <a:t>lt</a:t>
            </a:r>
            <a:r>
              <a:rPr lang="tr-TR" sz="2400" dirty="0"/>
              <a:t> sıvı alması gerektiği belirtilmelidir (Hekim tarafından önerilen sıvı kısıtlaması yoksa).</a:t>
            </a:r>
          </a:p>
          <a:p>
            <a:endParaRPr lang="tr-TR" dirty="0"/>
          </a:p>
        </p:txBody>
      </p:sp>
    </p:spTree>
    <p:extLst>
      <p:ext uri="{BB962C8B-B14F-4D97-AF65-F5344CB8AC3E}">
        <p14:creationId xmlns:p14="http://schemas.microsoft.com/office/powerpoint/2010/main" val="182120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446663" y="2133600"/>
            <a:ext cx="10057949" cy="3777622"/>
          </a:xfrm>
        </p:spPr>
        <p:txBody>
          <a:bodyPr>
            <a:normAutofit lnSpcReduction="10000"/>
          </a:bodyPr>
          <a:lstStyle/>
          <a:p>
            <a:pPr lvl="0"/>
            <a:r>
              <a:rPr lang="tr-TR" sz="2400" dirty="0"/>
              <a:t>Hastalığın tekrarını önlemek için </a:t>
            </a:r>
            <a:r>
              <a:rPr lang="tr-TR" sz="2400" dirty="0" err="1"/>
              <a:t>enfekte</a:t>
            </a:r>
            <a:r>
              <a:rPr lang="tr-TR" sz="2400" dirty="0"/>
              <a:t> kişilerle temas etmekten, soğuk havalardan ve üşümekten kaçınması gerektiği vurgulanmalıdır.</a:t>
            </a:r>
          </a:p>
          <a:p>
            <a:pPr lvl="0"/>
            <a:r>
              <a:rPr lang="tr-TR" sz="2400" b="1" dirty="0"/>
              <a:t>Grip ve </a:t>
            </a:r>
            <a:r>
              <a:rPr lang="tr-TR" sz="2400" b="1" dirty="0" err="1"/>
              <a:t>pnömokok</a:t>
            </a:r>
            <a:r>
              <a:rPr lang="tr-TR" sz="2400" b="1" dirty="0"/>
              <a:t> </a:t>
            </a:r>
            <a:r>
              <a:rPr lang="tr-TR" sz="2400" dirty="0"/>
              <a:t>aşılarını yaptırması sağlanmalıdır.</a:t>
            </a:r>
          </a:p>
          <a:p>
            <a:pPr lvl="0"/>
            <a:r>
              <a:rPr lang="tr-TR" sz="2400" dirty="0"/>
              <a:t>Ateşte yükselme, gece terlemeleri, titreme, dirençli öksürük solunumda zorlanma, grip veya nezle belirtileri olursa hekime başvurmaları gerektiği söylenmelidir.</a:t>
            </a:r>
          </a:p>
          <a:p>
            <a:pPr lvl="0"/>
            <a:r>
              <a:rPr lang="tr-TR" sz="2400" dirty="0"/>
              <a:t>Hastaya önerilen ilaçların önerilen süre ve dozda kullanma konusunda hasta ve yakınlarını bilgilendirilmesi ve izlenmesi önemlidir.</a:t>
            </a:r>
          </a:p>
          <a:p>
            <a:endParaRPr lang="tr-TR" dirty="0"/>
          </a:p>
        </p:txBody>
      </p:sp>
    </p:spTree>
    <p:extLst>
      <p:ext uri="{BB962C8B-B14F-4D97-AF65-F5344CB8AC3E}">
        <p14:creationId xmlns:p14="http://schemas.microsoft.com/office/powerpoint/2010/main" val="1941730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Kronik Obstrüktif Akciğer Hastalığı (KOAH)</a:t>
            </a:r>
            <a:br>
              <a:rPr lang="tr-TR" dirty="0"/>
            </a:br>
            <a:endParaRPr lang="tr-TR" dirty="0"/>
          </a:p>
        </p:txBody>
      </p:sp>
      <p:sp>
        <p:nvSpPr>
          <p:cNvPr id="3" name="İçerik Yer Tutucusu 2"/>
          <p:cNvSpPr>
            <a:spLocks noGrp="1"/>
          </p:cNvSpPr>
          <p:nvPr>
            <p:ph idx="1"/>
          </p:nvPr>
        </p:nvSpPr>
        <p:spPr>
          <a:xfrm>
            <a:off x="955344" y="1514901"/>
            <a:ext cx="6701050" cy="4396321"/>
          </a:xfrm>
        </p:spPr>
        <p:txBody>
          <a:bodyPr>
            <a:normAutofit fontScale="92500" lnSpcReduction="20000"/>
          </a:bodyPr>
          <a:lstStyle/>
          <a:p>
            <a:r>
              <a:rPr lang="tr-TR" sz="2800" dirty="0"/>
              <a:t>Zararlı etkenlere karşı havayollarının ve akciğerin artan kronik inflamatuar yanıtı ile ortaya çıkan, hava akımı kısıtlaması ile karakterize, yaygın önlenebilir ve tedavi edilebilir kronik akciğer hastalığıdır. </a:t>
            </a:r>
          </a:p>
          <a:p>
            <a:r>
              <a:rPr lang="tr-TR" sz="2800" dirty="0"/>
              <a:t>Alevlenme ataklarıyla seyreder ve bu ataklar hastalığın ilerlemesine katkı sağlar.</a:t>
            </a:r>
          </a:p>
          <a:p>
            <a:r>
              <a:rPr lang="tr-TR" sz="2800" dirty="0"/>
              <a:t> </a:t>
            </a:r>
            <a:r>
              <a:rPr lang="tr-TR" sz="2800" dirty="0" err="1"/>
              <a:t>Komorbid</a:t>
            </a:r>
            <a:r>
              <a:rPr lang="tr-TR" sz="2800" dirty="0"/>
              <a:t> durumlar hastalığın ilerlemesini tetikler ve hastalığın yönetimini zorlaştırır.</a:t>
            </a:r>
          </a:p>
        </p:txBody>
      </p:sp>
      <p:pic>
        <p:nvPicPr>
          <p:cNvPr id="6" name="Resim 5"/>
          <p:cNvPicPr>
            <a:picLocks noChangeAspect="1"/>
          </p:cNvPicPr>
          <p:nvPr/>
        </p:nvPicPr>
        <p:blipFill>
          <a:blip r:embed="rId2"/>
          <a:stretch>
            <a:fillRect/>
          </a:stretch>
        </p:blipFill>
        <p:spPr>
          <a:xfrm>
            <a:off x="7865105" y="1464649"/>
            <a:ext cx="4254107" cy="4769241"/>
          </a:xfrm>
          <a:prstGeom prst="rect">
            <a:avLst/>
          </a:prstGeom>
        </p:spPr>
      </p:pic>
    </p:spTree>
    <p:extLst>
      <p:ext uri="{BB962C8B-B14F-4D97-AF65-F5344CB8AC3E}">
        <p14:creationId xmlns:p14="http://schemas.microsoft.com/office/powerpoint/2010/main" val="3294724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4FD149-94B6-4257-AB5B-C478E603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Unvan 1"/>
          <p:cNvSpPr>
            <a:spLocks noGrp="1"/>
          </p:cNvSpPr>
          <p:nvPr>
            <p:ph type="title"/>
          </p:nvPr>
        </p:nvSpPr>
        <p:spPr>
          <a:xfrm>
            <a:off x="649224" y="645106"/>
            <a:ext cx="5122652" cy="1259894"/>
          </a:xfrm>
        </p:spPr>
        <p:txBody>
          <a:bodyPr>
            <a:normAutofit/>
          </a:bodyPr>
          <a:lstStyle/>
          <a:p>
            <a:pPr>
              <a:lnSpc>
                <a:spcPct val="90000"/>
              </a:lnSpc>
            </a:pPr>
            <a:r>
              <a:rPr lang="tr-TR" sz="2800" b="1">
                <a:solidFill>
                  <a:srgbClr val="7E4874"/>
                </a:solidFill>
              </a:rPr>
              <a:t>Etiyolojisi ve patofizyolojisi</a:t>
            </a:r>
            <a:br>
              <a:rPr lang="tr-TR" sz="2800" b="1">
                <a:solidFill>
                  <a:srgbClr val="7E4874"/>
                </a:solidFill>
              </a:rPr>
            </a:br>
            <a:endParaRPr lang="tr-TR" sz="2800">
              <a:solidFill>
                <a:srgbClr val="7E4874"/>
              </a:solidFill>
            </a:endParaRPr>
          </a:p>
        </p:txBody>
      </p:sp>
      <p:sp>
        <p:nvSpPr>
          <p:cNvPr id="11" name="Rectangle 10">
            <a:extLst>
              <a:ext uri="{FF2B5EF4-FFF2-40B4-BE49-F238E27FC236}">
                <a16:creationId xmlns:a16="http://schemas.microsoft.com/office/drawing/2014/main" id="{4743F4F4-276D-4A4D-930A-0530386F9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E487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p:cNvSpPr>
            <a:spLocks noGrp="1"/>
          </p:cNvSpPr>
          <p:nvPr>
            <p:ph idx="1"/>
          </p:nvPr>
        </p:nvSpPr>
        <p:spPr>
          <a:xfrm>
            <a:off x="649224" y="1528550"/>
            <a:ext cx="5287551" cy="4532672"/>
          </a:xfrm>
        </p:spPr>
        <p:txBody>
          <a:bodyPr>
            <a:normAutofit fontScale="70000" lnSpcReduction="20000"/>
          </a:bodyPr>
          <a:lstStyle/>
          <a:p>
            <a:pPr>
              <a:lnSpc>
                <a:spcPct val="170000"/>
              </a:lnSpc>
              <a:buClr>
                <a:srgbClr val="DB9232"/>
              </a:buClr>
            </a:pPr>
            <a:r>
              <a:rPr lang="tr-TR" sz="2400" dirty="0"/>
              <a:t>Soluma yoluyla tütün dumanına, mesleki toz ve kimyasallara maruz kalma ve hava kirliliği, genetik faktörler (alfa1 </a:t>
            </a:r>
            <a:r>
              <a:rPr lang="tr-TR" sz="2400" dirty="0" err="1"/>
              <a:t>antitiripsin</a:t>
            </a:r>
            <a:r>
              <a:rPr lang="tr-TR" sz="2400" dirty="0"/>
              <a:t> eksikliği), </a:t>
            </a:r>
            <a:r>
              <a:rPr lang="tr-TR" sz="2400" dirty="0" err="1"/>
              <a:t>pulmoner</a:t>
            </a:r>
            <a:r>
              <a:rPr lang="tr-TR" sz="2400" dirty="0"/>
              <a:t> enfeksiyonlar, düşük </a:t>
            </a:r>
            <a:r>
              <a:rPr lang="tr-TR" sz="2400" dirty="0" err="1"/>
              <a:t>sosyo</a:t>
            </a:r>
            <a:r>
              <a:rPr lang="tr-TR" sz="2400" dirty="0"/>
              <a:t>-ekonomik düzey ve ileri yaş risk faktörleridir. </a:t>
            </a:r>
          </a:p>
          <a:p>
            <a:pPr>
              <a:lnSpc>
                <a:spcPct val="170000"/>
              </a:lnSpc>
              <a:buClr>
                <a:srgbClr val="DB9232"/>
              </a:buClr>
            </a:pPr>
            <a:r>
              <a:rPr lang="tr-TR" sz="2400" dirty="0"/>
              <a:t> Tütün kullanımında dumanın tahriş edici etkisi, hücrelerin hiperplazisine ve mukus üretiminin artmasına neden olur. </a:t>
            </a:r>
          </a:p>
          <a:p>
            <a:pPr>
              <a:lnSpc>
                <a:spcPct val="170000"/>
              </a:lnSpc>
              <a:buClr>
                <a:srgbClr val="DB9232"/>
              </a:buClr>
            </a:pPr>
            <a:r>
              <a:rPr lang="tr-TR" sz="2400" dirty="0"/>
              <a:t>Hiperplazi havayolunun çapını daraltarak salgıların temizlenmesini zorlaştırır. </a:t>
            </a:r>
          </a:p>
          <a:p>
            <a:pPr>
              <a:lnSpc>
                <a:spcPct val="170000"/>
              </a:lnSpc>
              <a:buClr>
                <a:srgbClr val="DB9232"/>
              </a:buClr>
            </a:pPr>
            <a:endParaRPr lang="tr-TR" sz="2400" dirty="0"/>
          </a:p>
          <a:p>
            <a:pPr>
              <a:buClr>
                <a:srgbClr val="DB9232"/>
              </a:buClr>
            </a:pPr>
            <a:endParaRPr lang="tr-TR" dirty="0"/>
          </a:p>
        </p:txBody>
      </p:sp>
      <p:sp>
        <p:nvSpPr>
          <p:cNvPr id="13" name="Freeform 10">
            <a:extLst>
              <a:ext uri="{FF2B5EF4-FFF2-40B4-BE49-F238E27FC236}">
                <a16:creationId xmlns:a16="http://schemas.microsoft.com/office/drawing/2014/main" id="{AA1386B8-14BD-4682-B537-BC9027D6E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çoşgun 61\Desktop\koah.JPG">
            <a:extLst>
              <a:ext uri="{FF2B5EF4-FFF2-40B4-BE49-F238E27FC236}">
                <a16:creationId xmlns:a16="http://schemas.microsoft.com/office/drawing/2014/main" id="{0F33359E-F27C-5ECA-07E9-12B7E6C2F409}"/>
              </a:ext>
            </a:extLst>
          </p:cNvPr>
          <p:cNvPicPr>
            <a:picLocks noChangeAspect="1" noChangeArrowheads="1"/>
          </p:cNvPicPr>
          <p:nvPr/>
        </p:nvPicPr>
        <p:blipFill>
          <a:blip r:embed="rId2"/>
          <a:srcRect/>
          <a:stretch>
            <a:fillRect/>
          </a:stretch>
        </p:blipFill>
        <p:spPr bwMode="auto">
          <a:xfrm>
            <a:off x="6403119" y="149449"/>
            <a:ext cx="5139657" cy="6286520"/>
          </a:xfrm>
          <a:prstGeom prst="rect">
            <a:avLst/>
          </a:prstGeom>
          <a:noFill/>
        </p:spPr>
      </p:pic>
    </p:spTree>
    <p:extLst>
      <p:ext uri="{BB962C8B-B14F-4D97-AF65-F5344CB8AC3E}">
        <p14:creationId xmlns:p14="http://schemas.microsoft.com/office/powerpoint/2010/main" val="1277897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481359"/>
          </a:xfrm>
        </p:spPr>
        <p:txBody>
          <a:bodyPr>
            <a:normAutofit fontScale="90000"/>
          </a:bodyPr>
          <a:lstStyle/>
          <a:p>
            <a:endParaRPr lang="tr-TR" dirty="0"/>
          </a:p>
        </p:txBody>
      </p:sp>
      <p:sp>
        <p:nvSpPr>
          <p:cNvPr id="3" name="İçerik Yer Tutucusu 2"/>
          <p:cNvSpPr>
            <a:spLocks noGrp="1"/>
          </p:cNvSpPr>
          <p:nvPr>
            <p:ph idx="1"/>
          </p:nvPr>
        </p:nvSpPr>
        <p:spPr>
          <a:xfrm>
            <a:off x="1651379" y="1473958"/>
            <a:ext cx="10126639" cy="4437264"/>
          </a:xfrm>
        </p:spPr>
        <p:txBody>
          <a:bodyPr>
            <a:normAutofit/>
          </a:bodyPr>
          <a:lstStyle/>
          <a:p>
            <a:r>
              <a:rPr lang="tr-TR" sz="2400" dirty="0"/>
              <a:t>Daralan havayollarından havanın geçişi güçleşir, solunum sıkıntısı oluşur. </a:t>
            </a:r>
          </a:p>
          <a:p>
            <a:r>
              <a:rPr lang="tr-TR" sz="2400" dirty="0"/>
              <a:t>Sigara içimi </a:t>
            </a:r>
            <a:r>
              <a:rPr lang="tr-TR" sz="2400" dirty="0" err="1"/>
              <a:t>silyar</a:t>
            </a:r>
            <a:r>
              <a:rPr lang="tr-TR" sz="2400" dirty="0"/>
              <a:t> aktivitede azalmaya ve alveolleri tahrip ederek </a:t>
            </a:r>
            <a:r>
              <a:rPr lang="tr-TR" sz="2400" dirty="0" err="1"/>
              <a:t>distal</a:t>
            </a:r>
            <a:r>
              <a:rPr lang="tr-TR" sz="2400" dirty="0"/>
              <a:t> hava boşluğunun anormal şekilde genişlemesine yol açar.</a:t>
            </a:r>
          </a:p>
          <a:p>
            <a:r>
              <a:rPr lang="tr-TR" sz="2400" dirty="0"/>
              <a:t> Tekrarlayan enfeksiyonlar normal savunma mekanizmalarının etkisini azaltır ve alveolleri daha duyarlı hale getirir. </a:t>
            </a:r>
          </a:p>
          <a:p>
            <a:r>
              <a:rPr lang="tr-TR" sz="2400" dirty="0"/>
              <a:t>Sonuç olarak akciğerlerde hava hapsine ve hava akımının kısıtlanmasına yol açar. </a:t>
            </a:r>
          </a:p>
          <a:p>
            <a:endParaRPr lang="tr-TR" dirty="0"/>
          </a:p>
        </p:txBody>
      </p:sp>
    </p:spTree>
    <p:extLst>
      <p:ext uri="{BB962C8B-B14F-4D97-AF65-F5344CB8AC3E}">
        <p14:creationId xmlns:p14="http://schemas.microsoft.com/office/powerpoint/2010/main" val="3481229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Semptomlar</a:t>
            </a:r>
            <a:br>
              <a:rPr lang="tr-TR" b="1" dirty="0"/>
            </a:br>
            <a:endParaRPr lang="tr-TR" dirty="0"/>
          </a:p>
        </p:txBody>
      </p:sp>
      <p:sp>
        <p:nvSpPr>
          <p:cNvPr id="3" name="İçerik Yer Tutucusu 2"/>
          <p:cNvSpPr>
            <a:spLocks noGrp="1"/>
          </p:cNvSpPr>
          <p:nvPr>
            <p:ph idx="1"/>
          </p:nvPr>
        </p:nvSpPr>
        <p:spPr>
          <a:xfrm>
            <a:off x="826345" y="1610435"/>
            <a:ext cx="5451626" cy="4967785"/>
          </a:xfrm>
        </p:spPr>
        <p:txBody>
          <a:bodyPr>
            <a:normAutofit fontScale="85000" lnSpcReduction="10000"/>
          </a:bodyPr>
          <a:lstStyle/>
          <a:p>
            <a:pPr algn="just">
              <a:lnSpc>
                <a:spcPct val="120000"/>
              </a:lnSpc>
            </a:pPr>
            <a:r>
              <a:rPr lang="tr-TR" sz="2400" b="1" dirty="0"/>
              <a:t>Hastalar kronik bronşit </a:t>
            </a:r>
            <a:r>
              <a:rPr lang="tr-TR" sz="2400" dirty="0"/>
              <a:t>(en az üç yıl süre ile her yıl üç aydan fazla süren öksürük ile birlikte balgam çıkarma) ya da </a:t>
            </a:r>
            <a:r>
              <a:rPr lang="tr-TR" sz="2400" b="1" dirty="0"/>
              <a:t>amfizem</a:t>
            </a:r>
            <a:r>
              <a:rPr lang="tr-TR" sz="2400" dirty="0"/>
              <a:t> (distal </a:t>
            </a:r>
            <a:r>
              <a:rPr lang="tr-TR" sz="2400" dirty="0" err="1"/>
              <a:t>bronşiyollerde</a:t>
            </a:r>
            <a:r>
              <a:rPr lang="tr-TR" sz="2400" dirty="0"/>
              <a:t> hava yolları duvar yapısının bozulmasına bağlı olarak meydana gelen genişleme) ile hastaneye başvururlar. </a:t>
            </a:r>
          </a:p>
          <a:p>
            <a:pPr algn="just">
              <a:lnSpc>
                <a:spcPct val="120000"/>
              </a:lnSpc>
            </a:pPr>
            <a:r>
              <a:rPr lang="tr-TR" sz="2400" dirty="0" err="1"/>
              <a:t>Dispne</a:t>
            </a:r>
            <a:r>
              <a:rPr lang="tr-TR" sz="2400" dirty="0"/>
              <a:t>, öksürük, hışıltılı solunum, </a:t>
            </a:r>
            <a:r>
              <a:rPr lang="tr-TR" sz="2400" dirty="0" err="1"/>
              <a:t>wheezing</a:t>
            </a:r>
            <a:r>
              <a:rPr lang="tr-TR" sz="2400" dirty="0"/>
              <a:t>, balgam (beyaz </a:t>
            </a:r>
            <a:r>
              <a:rPr lang="tr-TR" sz="2400" dirty="0" err="1"/>
              <a:t>mukoid</a:t>
            </a:r>
            <a:r>
              <a:rPr lang="tr-TR" sz="2400" dirty="0"/>
              <a:t> özellikte), uyku bozuklukları, kilo kaybı, psikolojik bozukluklar, yorgunluk, aktivite </a:t>
            </a:r>
            <a:r>
              <a:rPr lang="tr-TR" sz="2400" dirty="0" err="1"/>
              <a:t>intoleransı</a:t>
            </a:r>
            <a:r>
              <a:rPr lang="tr-TR" sz="2400" dirty="0"/>
              <a:t>, total akciğer kapasitesinde artış (fıçı göğüs), </a:t>
            </a:r>
            <a:r>
              <a:rPr lang="tr-TR" sz="2400" dirty="0" err="1"/>
              <a:t>ekspiryum</a:t>
            </a:r>
            <a:r>
              <a:rPr lang="tr-TR" sz="2400" dirty="0"/>
              <a:t> esnasında dudakları büzerek nefes verme görülür.</a:t>
            </a:r>
          </a:p>
        </p:txBody>
      </p:sp>
      <p:pic>
        <p:nvPicPr>
          <p:cNvPr id="4" name="Picture 2" descr="C:\Users\SISTEM\Desktop\KOAH.jpeg">
            <a:extLst>
              <a:ext uri="{FF2B5EF4-FFF2-40B4-BE49-F238E27FC236}">
                <a16:creationId xmlns:a16="http://schemas.microsoft.com/office/drawing/2014/main" id="{F0614A49-A8C7-AA4A-E3CE-5C721D2663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0373" y="1709040"/>
            <a:ext cx="5451627" cy="452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8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7039" y="624110"/>
            <a:ext cx="9607573" cy="1280890"/>
          </a:xfrm>
        </p:spPr>
        <p:txBody>
          <a:bodyPr/>
          <a:lstStyle/>
          <a:p>
            <a:r>
              <a:rPr lang="tr-TR" b="1" dirty="0"/>
              <a:t>Komplikasyonları</a:t>
            </a:r>
            <a:br>
              <a:rPr lang="tr-TR" b="1" dirty="0"/>
            </a:br>
            <a:endParaRPr lang="tr-TR" dirty="0"/>
          </a:p>
        </p:txBody>
      </p:sp>
      <p:sp>
        <p:nvSpPr>
          <p:cNvPr id="3" name="İçerik Yer Tutucusu 2"/>
          <p:cNvSpPr>
            <a:spLocks noGrp="1"/>
          </p:cNvSpPr>
          <p:nvPr>
            <p:ph idx="1"/>
          </p:nvPr>
        </p:nvSpPr>
        <p:spPr>
          <a:xfrm>
            <a:off x="1296537" y="1905001"/>
            <a:ext cx="10208075" cy="4006222"/>
          </a:xfrm>
        </p:spPr>
        <p:txBody>
          <a:bodyPr>
            <a:normAutofit/>
          </a:bodyPr>
          <a:lstStyle/>
          <a:p>
            <a:r>
              <a:rPr lang="tr-TR" sz="2000" dirty="0"/>
              <a:t>Hastalığın </a:t>
            </a:r>
            <a:r>
              <a:rPr lang="tr-TR" sz="2000" dirty="0">
                <a:solidFill>
                  <a:srgbClr val="FF0000"/>
                </a:solidFill>
              </a:rPr>
              <a:t>geç döneminde </a:t>
            </a:r>
            <a:r>
              <a:rPr lang="tr-TR" sz="2000" dirty="0" err="1">
                <a:solidFill>
                  <a:srgbClr val="FF0000"/>
                </a:solidFill>
              </a:rPr>
              <a:t>pulmoner</a:t>
            </a:r>
            <a:r>
              <a:rPr lang="tr-TR" sz="2000" dirty="0">
                <a:solidFill>
                  <a:srgbClr val="FF0000"/>
                </a:solidFill>
              </a:rPr>
              <a:t> hipertansiyon ve </a:t>
            </a:r>
            <a:r>
              <a:rPr lang="tr-TR" sz="2000" dirty="0" err="1">
                <a:solidFill>
                  <a:srgbClr val="FF0000"/>
                </a:solidFill>
              </a:rPr>
              <a:t>korpulmonale</a:t>
            </a:r>
            <a:r>
              <a:rPr lang="tr-TR" sz="2000" dirty="0"/>
              <a:t> ortaya çıkar.</a:t>
            </a:r>
          </a:p>
          <a:p>
            <a:r>
              <a:rPr lang="tr-TR" sz="2000" b="1" dirty="0"/>
              <a:t> </a:t>
            </a:r>
            <a:r>
              <a:rPr lang="tr-TR" sz="2000" b="1" dirty="0" err="1"/>
              <a:t>Korpulmunole</a:t>
            </a:r>
            <a:r>
              <a:rPr lang="tr-TR" sz="2000" b="1" dirty="0"/>
              <a:t>, </a:t>
            </a:r>
            <a:r>
              <a:rPr lang="tr-TR" sz="2000" dirty="0"/>
              <a:t>akciğer hastalıklarında ya da kronik </a:t>
            </a:r>
            <a:r>
              <a:rPr lang="tr-TR" sz="2000" dirty="0" err="1"/>
              <a:t>ventilasyon</a:t>
            </a:r>
            <a:r>
              <a:rPr lang="tr-TR" sz="2000" dirty="0"/>
              <a:t> bozukluğuna bağlı olarak </a:t>
            </a:r>
            <a:r>
              <a:rPr lang="tr-TR" sz="2000" dirty="0" err="1"/>
              <a:t>sekonder</a:t>
            </a:r>
            <a:r>
              <a:rPr lang="tr-TR" sz="2000" dirty="0"/>
              <a:t> olarak ortaya çıkan sağ </a:t>
            </a:r>
            <a:r>
              <a:rPr lang="tr-TR" sz="2000" dirty="0" err="1"/>
              <a:t>ventrikül</a:t>
            </a:r>
            <a:r>
              <a:rPr lang="tr-TR" sz="2000" dirty="0"/>
              <a:t> yetersizliğidir.</a:t>
            </a:r>
          </a:p>
          <a:p>
            <a:r>
              <a:rPr lang="tr-TR" sz="2000" b="1" dirty="0"/>
              <a:t>Tanı</a:t>
            </a:r>
          </a:p>
          <a:p>
            <a:r>
              <a:rPr lang="tr-TR" sz="2000" dirty="0"/>
              <a:t>Akciğer </a:t>
            </a:r>
            <a:r>
              <a:rPr lang="tr-TR" sz="2000" dirty="0" err="1"/>
              <a:t>grafisi</a:t>
            </a:r>
            <a:r>
              <a:rPr lang="tr-TR" sz="2000" dirty="0"/>
              <a:t>,</a:t>
            </a:r>
            <a:r>
              <a:rPr lang="tr-TR" sz="2000" b="1" dirty="0"/>
              <a:t> </a:t>
            </a:r>
            <a:r>
              <a:rPr lang="tr-TR" sz="2000" dirty="0"/>
              <a:t>arter kan gazı değerlendirmeleri, akciğer </a:t>
            </a:r>
            <a:r>
              <a:rPr lang="tr-TR" sz="2000" dirty="0" err="1"/>
              <a:t>grafisi</a:t>
            </a:r>
            <a:r>
              <a:rPr lang="tr-TR" sz="2000" dirty="0"/>
              <a:t>, </a:t>
            </a:r>
            <a:r>
              <a:rPr lang="tr-TR" sz="2000" dirty="0" err="1"/>
              <a:t>pulmoner</a:t>
            </a:r>
            <a:r>
              <a:rPr lang="tr-TR" sz="2000" dirty="0"/>
              <a:t> fonksiyon testleri tanılamada kullanılır.</a:t>
            </a:r>
          </a:p>
          <a:p>
            <a:r>
              <a:rPr lang="tr-TR" sz="2000" dirty="0"/>
              <a:t> En önemli tanı yöntemi ise </a:t>
            </a:r>
            <a:r>
              <a:rPr lang="tr-TR" sz="2000" dirty="0" err="1"/>
              <a:t>spirometri</a:t>
            </a:r>
            <a:r>
              <a:rPr lang="tr-TR" sz="2000" dirty="0"/>
              <a:t> ile, hem hastalığın tanısı (</a:t>
            </a:r>
            <a:r>
              <a:rPr lang="tr-TR" sz="2000" dirty="0" err="1"/>
              <a:t>postbronkodilatör</a:t>
            </a:r>
            <a:r>
              <a:rPr lang="tr-TR" sz="2000" dirty="0"/>
              <a:t> FEV1/FEVC&lt;70), hem de hastalık şiddetinin değerlendirilmesinde (</a:t>
            </a:r>
            <a:r>
              <a:rPr lang="tr-TR" sz="2000" dirty="0" err="1"/>
              <a:t>postbronkodilatör</a:t>
            </a:r>
            <a:r>
              <a:rPr lang="tr-TR" sz="2000" dirty="0"/>
              <a:t> FEV1) kullanılır.</a:t>
            </a:r>
          </a:p>
        </p:txBody>
      </p:sp>
    </p:spTree>
    <p:extLst>
      <p:ext uri="{BB962C8B-B14F-4D97-AF65-F5344CB8AC3E}">
        <p14:creationId xmlns:p14="http://schemas.microsoft.com/office/powerpoint/2010/main" val="4283244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1280890"/>
          </a:xfrm>
        </p:spPr>
        <p:txBody>
          <a:bodyPr>
            <a:normAutofit/>
          </a:bodyPr>
          <a:lstStyle/>
          <a:p>
            <a:r>
              <a:rPr lang="tr-TR" b="1" dirty="0"/>
              <a:t>Tedavi</a:t>
            </a:r>
            <a:br>
              <a:rPr lang="tr-TR" b="1" dirty="0"/>
            </a:br>
            <a:endParaRPr lang="tr-TR" dirty="0"/>
          </a:p>
        </p:txBody>
      </p:sp>
      <p:sp>
        <p:nvSpPr>
          <p:cNvPr id="3" name="İçerik Yer Tutucusu 2"/>
          <p:cNvSpPr>
            <a:spLocks noGrp="1"/>
          </p:cNvSpPr>
          <p:nvPr>
            <p:ph idx="1"/>
          </p:nvPr>
        </p:nvSpPr>
        <p:spPr>
          <a:xfrm>
            <a:off x="1181686" y="1473958"/>
            <a:ext cx="7242647" cy="4926841"/>
          </a:xfrm>
        </p:spPr>
        <p:txBody>
          <a:bodyPr>
            <a:normAutofit/>
          </a:bodyPr>
          <a:lstStyle/>
          <a:p>
            <a:r>
              <a:rPr lang="tr-TR" sz="2000" dirty="0"/>
              <a:t>Tedavi farmakolojik ve farmakolojik olmayan tedavi yöntemleri olmak üzere iki şekilde uygulanır.</a:t>
            </a:r>
          </a:p>
          <a:p>
            <a:r>
              <a:rPr lang="tr-TR" sz="2000" dirty="0"/>
              <a:t> </a:t>
            </a:r>
            <a:r>
              <a:rPr lang="tr-TR" sz="2000" b="1" dirty="0"/>
              <a:t>Farmakolojik yaklaşımlar</a:t>
            </a:r>
            <a:r>
              <a:rPr lang="tr-TR" sz="2000" dirty="0"/>
              <a:t>; bronkodilatörler, kortikosteroidler, antibiyotikler, </a:t>
            </a:r>
            <a:r>
              <a:rPr lang="tr-TR" sz="2000" dirty="0" err="1"/>
              <a:t>mukolitik</a:t>
            </a:r>
            <a:r>
              <a:rPr lang="tr-TR" sz="2000" dirty="0"/>
              <a:t> ilaçlar ve diğer tedavileri içerir.</a:t>
            </a:r>
          </a:p>
          <a:p>
            <a:r>
              <a:rPr lang="tr-TR" sz="2000" dirty="0"/>
              <a:t> </a:t>
            </a:r>
            <a:r>
              <a:rPr lang="tr-TR" sz="2000" b="1" dirty="0"/>
              <a:t>Farmakolojik olmayan yaklaşımlar</a:t>
            </a:r>
            <a:r>
              <a:rPr lang="tr-TR" sz="2000" dirty="0"/>
              <a:t>; uzun süreli oksijen tedavisi, </a:t>
            </a:r>
            <a:r>
              <a:rPr lang="tr-TR" sz="2000" dirty="0" err="1"/>
              <a:t>non</a:t>
            </a:r>
            <a:r>
              <a:rPr lang="tr-TR" sz="2000" dirty="0"/>
              <a:t>-invaziv mekanik ventilasyon, </a:t>
            </a:r>
            <a:r>
              <a:rPr lang="tr-TR" sz="2000" dirty="0" err="1"/>
              <a:t>pulmoner</a:t>
            </a:r>
            <a:r>
              <a:rPr lang="tr-TR" sz="2000" dirty="0"/>
              <a:t> rehabilitasyon ve cerrahi girişimlerdir.</a:t>
            </a:r>
          </a:p>
          <a:p>
            <a:r>
              <a:rPr lang="tr-TR" sz="2000" dirty="0"/>
              <a:t> KOAH tedavisinde en önemli yöntem sigaranın bıraktırılmasıdır. Ayrıca mesleki maruziyetin önlenmesi ve hava kirliliğinin kontrol altına alınması da önemlidir.</a:t>
            </a:r>
          </a:p>
        </p:txBody>
      </p:sp>
      <p:pic>
        <p:nvPicPr>
          <p:cNvPr id="6" name="Picture 4">
            <a:extLst>
              <a:ext uri="{FF2B5EF4-FFF2-40B4-BE49-F238E27FC236}">
                <a16:creationId xmlns:a16="http://schemas.microsoft.com/office/drawing/2014/main" id="{D7CF41D0-68A2-D07F-A8AD-BAB09C8E263A}"/>
              </a:ext>
            </a:extLst>
          </p:cNvPr>
          <p:cNvPicPr>
            <a:picLocks noChangeAspect="1" noChangeArrowheads="1"/>
          </p:cNvPicPr>
          <p:nvPr/>
        </p:nvPicPr>
        <p:blipFill rotWithShape="1">
          <a:blip r:embed="rId2"/>
          <a:srcRect l="5286" r="42471" b="1"/>
          <a:stretch/>
        </p:blipFill>
        <p:spPr bwMode="auto">
          <a:xfrm>
            <a:off x="8863464" y="1706505"/>
            <a:ext cx="2873159" cy="3737814"/>
          </a:xfrm>
          <a:prstGeom prst="rect">
            <a:avLst/>
          </a:prstGeom>
          <a:noFill/>
        </p:spPr>
      </p:pic>
    </p:spTree>
    <p:extLst>
      <p:ext uri="{BB962C8B-B14F-4D97-AF65-F5344CB8AC3E}">
        <p14:creationId xmlns:p14="http://schemas.microsoft.com/office/powerpoint/2010/main" val="3595675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8233" y="368490"/>
            <a:ext cx="9266379" cy="1536510"/>
          </a:xfrm>
        </p:spPr>
        <p:txBody>
          <a:bodyPr/>
          <a:lstStyle/>
          <a:p>
            <a:r>
              <a:rPr lang="tr-TR" b="1" dirty="0"/>
              <a:t>Bakım ve uygulamalar</a:t>
            </a:r>
            <a:br>
              <a:rPr lang="tr-TR" b="1" dirty="0"/>
            </a:br>
            <a:endParaRPr lang="tr-TR" dirty="0"/>
          </a:p>
        </p:txBody>
      </p:sp>
      <p:sp>
        <p:nvSpPr>
          <p:cNvPr id="3" name="İçerik Yer Tutucusu 2"/>
          <p:cNvSpPr>
            <a:spLocks noGrp="1"/>
          </p:cNvSpPr>
          <p:nvPr>
            <p:ph idx="1"/>
          </p:nvPr>
        </p:nvSpPr>
        <p:spPr>
          <a:xfrm>
            <a:off x="1337481" y="1719618"/>
            <a:ext cx="10167131" cy="4667534"/>
          </a:xfrm>
        </p:spPr>
        <p:txBody>
          <a:bodyPr>
            <a:normAutofit/>
          </a:bodyPr>
          <a:lstStyle/>
          <a:p>
            <a:r>
              <a:rPr lang="tr-TR" sz="2400" dirty="0"/>
              <a:t>Hastaya solunum </a:t>
            </a:r>
            <a:r>
              <a:rPr lang="tr-TR" sz="2400" dirty="0" err="1"/>
              <a:t>irritanlarından</a:t>
            </a:r>
            <a:r>
              <a:rPr lang="tr-TR" sz="2400" dirty="0"/>
              <a:t> ve sigara içilen ortamlardan sakınması öğretilmelidir.</a:t>
            </a:r>
          </a:p>
          <a:p>
            <a:r>
              <a:rPr lang="tr-TR" sz="2400" dirty="0"/>
              <a:t> Özellikle yaşlı ve </a:t>
            </a:r>
            <a:r>
              <a:rPr lang="tr-TR" sz="2400" dirty="0" err="1"/>
              <a:t>KOAH’ı</a:t>
            </a:r>
            <a:r>
              <a:rPr lang="tr-TR" sz="2400" dirty="0"/>
              <a:t> olan hastalarda </a:t>
            </a:r>
            <a:r>
              <a:rPr lang="tr-TR" sz="2400" dirty="0" err="1"/>
              <a:t>inflüenza</a:t>
            </a:r>
            <a:r>
              <a:rPr lang="tr-TR" sz="2400" dirty="0"/>
              <a:t> ve </a:t>
            </a:r>
            <a:r>
              <a:rPr lang="tr-TR" sz="2400" dirty="0" err="1"/>
              <a:t>pnömoni</a:t>
            </a:r>
            <a:r>
              <a:rPr lang="tr-TR" sz="2400" dirty="0"/>
              <a:t> aşılarını yaptırması gerektiği anlatılır.</a:t>
            </a:r>
          </a:p>
          <a:p>
            <a:r>
              <a:rPr lang="tr-TR" sz="2400" dirty="0"/>
              <a:t> Solunum hız, ritmi, derinliği kontrol edilmelidir. </a:t>
            </a:r>
          </a:p>
          <a:p>
            <a:r>
              <a:rPr lang="tr-TR" sz="2400" dirty="0"/>
              <a:t>Havayolu temizliği ve obstrüksiyon gibi faktörler açısından hasta değerlendirilmeli, odasının ise uygun nem, ısı ve yeterince havalandırılmış olması sağlanmalıdır.</a:t>
            </a:r>
          </a:p>
          <a:p>
            <a:r>
              <a:rPr lang="tr-TR" sz="2400" dirty="0"/>
              <a:t> </a:t>
            </a:r>
            <a:r>
              <a:rPr lang="tr-TR" sz="2400" dirty="0" err="1"/>
              <a:t>Pursed</a:t>
            </a:r>
            <a:r>
              <a:rPr lang="tr-TR" sz="2400" dirty="0"/>
              <a:t> </a:t>
            </a:r>
            <a:r>
              <a:rPr lang="tr-TR" sz="2400" dirty="0" err="1"/>
              <a:t>lips</a:t>
            </a:r>
            <a:r>
              <a:rPr lang="tr-TR" sz="2400" dirty="0"/>
              <a:t> solunumu, </a:t>
            </a:r>
            <a:r>
              <a:rPr lang="tr-TR" sz="2400" dirty="0" err="1"/>
              <a:t>diyafragma</a:t>
            </a:r>
            <a:r>
              <a:rPr lang="tr-TR" sz="2400" dirty="0"/>
              <a:t> solunumu ve lokalize solunum egzersizleri hastaya öğretilmeli, </a:t>
            </a:r>
            <a:r>
              <a:rPr lang="tr-TR" sz="2400" dirty="0" err="1"/>
              <a:t>sekresyonların</a:t>
            </a:r>
            <a:r>
              <a:rPr lang="tr-TR" sz="2400" dirty="0"/>
              <a:t> çıkarılması için gerektiğinde uygulanmalıdır.</a:t>
            </a:r>
          </a:p>
        </p:txBody>
      </p:sp>
    </p:spTree>
    <p:extLst>
      <p:ext uri="{BB962C8B-B14F-4D97-AF65-F5344CB8AC3E}">
        <p14:creationId xmlns:p14="http://schemas.microsoft.com/office/powerpoint/2010/main" val="789022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1"/>
            <a:ext cx="8911687" cy="262994"/>
          </a:xfrm>
        </p:spPr>
        <p:txBody>
          <a:bodyPr>
            <a:normAutofit fontScale="90000"/>
          </a:bodyPr>
          <a:lstStyle/>
          <a:p>
            <a:endParaRPr lang="tr-TR" dirty="0"/>
          </a:p>
        </p:txBody>
      </p:sp>
      <p:sp>
        <p:nvSpPr>
          <p:cNvPr id="3" name="İçerik Yer Tutucusu 2"/>
          <p:cNvSpPr>
            <a:spLocks noGrp="1"/>
          </p:cNvSpPr>
          <p:nvPr>
            <p:ph idx="1"/>
          </p:nvPr>
        </p:nvSpPr>
        <p:spPr>
          <a:xfrm>
            <a:off x="1214651" y="1079807"/>
            <a:ext cx="7588155" cy="5448321"/>
          </a:xfrm>
        </p:spPr>
        <p:txBody>
          <a:bodyPr>
            <a:normAutofit/>
          </a:bodyPr>
          <a:lstStyle/>
          <a:p>
            <a:pPr algn="just"/>
            <a:r>
              <a:rPr lang="tr-TR" sz="2400" dirty="0"/>
              <a:t>Akciğerlerde </a:t>
            </a:r>
            <a:r>
              <a:rPr lang="tr-TR" sz="2400" dirty="0" err="1"/>
              <a:t>silya</a:t>
            </a:r>
            <a:r>
              <a:rPr lang="tr-TR" sz="2400" dirty="0"/>
              <a:t> sayı­sı ve hareketleri azaldığı için sekresyonların atımında güçlük gelişir.</a:t>
            </a:r>
          </a:p>
          <a:p>
            <a:pPr algn="just"/>
            <a:r>
              <a:rPr lang="tr-TR" sz="2400" dirty="0"/>
              <a:t> Bunların tümü </a:t>
            </a:r>
            <a:r>
              <a:rPr lang="tr-TR" sz="2400" dirty="0" err="1"/>
              <a:t>inspirasyon</a:t>
            </a:r>
            <a:r>
              <a:rPr lang="tr-TR" sz="2400" dirty="0"/>
              <a:t> ve </a:t>
            </a:r>
            <a:r>
              <a:rPr lang="tr-TR" sz="2400" dirty="0" err="1"/>
              <a:t>ekspirasyon</a:t>
            </a:r>
            <a:r>
              <a:rPr lang="tr-TR" sz="2400" dirty="0"/>
              <a:t> sorunlarına neden olarak oksijenlenmeyi bo­zar ve yaşlı bireyleri akciğer enfeksiyonlarının gelişimi açısından riskli duruma getirir.</a:t>
            </a:r>
            <a:endParaRPr lang="tr-TR" sz="2400" baseline="30000" dirty="0"/>
          </a:p>
          <a:p>
            <a:pPr algn="just"/>
            <a:r>
              <a:rPr lang="tr-TR" sz="2400" u="sng" dirty="0"/>
              <a:t>İlerleyen yaş ile birlikte </a:t>
            </a:r>
            <a:r>
              <a:rPr lang="tr-TR" sz="2400" u="sng" dirty="0" err="1"/>
              <a:t>silyar</a:t>
            </a:r>
            <a:r>
              <a:rPr lang="tr-TR" sz="2400" u="sng" dirty="0"/>
              <a:t> aktivite ve öksürük refleksinin azalması</a:t>
            </a:r>
            <a:r>
              <a:rPr lang="tr-TR" sz="2400" dirty="0"/>
              <a:t> ve vücudun savunma mekanizmasının zayıflaması nedeniyle </a:t>
            </a:r>
            <a:r>
              <a:rPr lang="tr-TR" sz="2400" b="1" dirty="0" err="1"/>
              <a:t>aspirasyon</a:t>
            </a:r>
            <a:r>
              <a:rPr lang="tr-TR" sz="2400" b="1" dirty="0"/>
              <a:t> </a:t>
            </a:r>
            <a:r>
              <a:rPr lang="tr-TR" sz="2400" b="1" dirty="0" err="1"/>
              <a:t>pnömonisinin</a:t>
            </a:r>
            <a:r>
              <a:rPr lang="tr-TR" sz="2400" b="1" dirty="0"/>
              <a:t> </a:t>
            </a:r>
            <a:r>
              <a:rPr lang="tr-TR" sz="2400" dirty="0"/>
              <a:t>daha kolay gelişmesine neden olur.</a:t>
            </a:r>
          </a:p>
        </p:txBody>
      </p:sp>
      <p:pic>
        <p:nvPicPr>
          <p:cNvPr id="4" name="Picture 4" descr="cilia">
            <a:extLst>
              <a:ext uri="{FF2B5EF4-FFF2-40B4-BE49-F238E27FC236}">
                <a16:creationId xmlns:a16="http://schemas.microsoft.com/office/drawing/2014/main" id="{56A00178-97DC-5020-5825-A5147361FB1D}"/>
              </a:ext>
            </a:extLst>
          </p:cNvPr>
          <p:cNvPicPr>
            <a:picLocks noChangeAspect="1" noChangeArrowheads="1"/>
          </p:cNvPicPr>
          <p:nvPr/>
        </p:nvPicPr>
        <p:blipFill>
          <a:blip r:embed="rId2"/>
          <a:srcRect/>
          <a:stretch>
            <a:fillRect/>
          </a:stretch>
        </p:blipFill>
        <p:spPr>
          <a:xfrm>
            <a:off x="9047170" y="1079807"/>
            <a:ext cx="3144830" cy="5448321"/>
          </a:xfrm>
          <a:prstGeom prst="rect">
            <a:avLst/>
          </a:prstGeom>
          <a:noFill/>
          <a:ln/>
        </p:spPr>
      </p:pic>
    </p:spTree>
    <p:extLst>
      <p:ext uri="{BB962C8B-B14F-4D97-AF65-F5344CB8AC3E}">
        <p14:creationId xmlns:p14="http://schemas.microsoft.com/office/powerpoint/2010/main" val="1244647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385824"/>
          </a:xfrm>
        </p:spPr>
        <p:txBody>
          <a:bodyPr>
            <a:normAutofit fontScale="90000"/>
          </a:bodyPr>
          <a:lstStyle/>
          <a:p>
            <a:endParaRPr lang="tr-TR" dirty="0"/>
          </a:p>
        </p:txBody>
      </p:sp>
      <p:sp>
        <p:nvSpPr>
          <p:cNvPr id="3" name="İçerik Yer Tutucusu 2"/>
          <p:cNvSpPr>
            <a:spLocks noGrp="1"/>
          </p:cNvSpPr>
          <p:nvPr>
            <p:ph idx="1"/>
          </p:nvPr>
        </p:nvSpPr>
        <p:spPr>
          <a:xfrm>
            <a:off x="1842867" y="1419368"/>
            <a:ext cx="9880559" cy="4913194"/>
          </a:xfrm>
        </p:spPr>
        <p:txBody>
          <a:bodyPr>
            <a:normAutofit/>
          </a:bodyPr>
          <a:lstStyle/>
          <a:p>
            <a:r>
              <a:rPr lang="tr-TR" sz="2400" dirty="0"/>
              <a:t>KOAH hastalarında en önemli sorunlardan biri tedaviye uyumdur.</a:t>
            </a:r>
          </a:p>
          <a:p>
            <a:r>
              <a:rPr lang="tr-TR" sz="2400" dirty="0"/>
              <a:t> </a:t>
            </a:r>
            <a:r>
              <a:rPr lang="tr-TR" sz="2400" dirty="0" err="1"/>
              <a:t>İnhale</a:t>
            </a:r>
            <a:r>
              <a:rPr lang="tr-TR" sz="2400" dirty="0"/>
              <a:t> </a:t>
            </a:r>
            <a:r>
              <a:rPr lang="tr-TR" sz="2400" dirty="0" err="1"/>
              <a:t>kortikosteroidler</a:t>
            </a:r>
            <a:r>
              <a:rPr lang="tr-TR" sz="2400" dirty="0"/>
              <a:t> ve </a:t>
            </a:r>
            <a:r>
              <a:rPr lang="tr-TR" sz="2400" dirty="0" err="1"/>
              <a:t>inhale</a:t>
            </a:r>
            <a:r>
              <a:rPr lang="tr-TR" sz="2400" dirty="0"/>
              <a:t> </a:t>
            </a:r>
            <a:r>
              <a:rPr lang="tr-TR" sz="2400" dirty="0" err="1"/>
              <a:t>bronkodilatör</a:t>
            </a:r>
            <a:r>
              <a:rPr lang="tr-TR" sz="2400" dirty="0"/>
              <a:t> tedavisi, nasıl kullanılacağı ile ilgili de bilgi verilmelidir.</a:t>
            </a:r>
            <a:endParaRPr lang="tr-TR" sz="2400" baseline="30000" dirty="0"/>
          </a:p>
          <a:p>
            <a:r>
              <a:rPr lang="tr-TR" sz="2400" dirty="0"/>
              <a:t>Bakımda amaç; solunum ile ilgili şikayetlerin ve gelişebilecek olumsuzlukları önlemek ve azaltmak, günlük yaşam aktivitelerinin yapılabilir hale gelmesine yardımcı olmak, egzersiz kapasitesini artırmak, fiziksel aktiviteyi iyileştirmek, kilo kaybını engellemek ve hastaneye yatış gerekliliğini azaltmaktır.</a:t>
            </a:r>
            <a:endParaRPr lang="tr-TR" sz="2400" baseline="30000" dirty="0"/>
          </a:p>
          <a:p>
            <a:r>
              <a:rPr lang="tr-TR" sz="2400" dirty="0"/>
              <a:t> Oksijen tedavisi önerilen KOAH hastalarının oksijen tedavisi ile ilgili eğitilmesi ve izlemi önemlidir. Mutlaka hasta ve yakınlarına bu konuda eğitim verilmelidir</a:t>
            </a:r>
          </a:p>
        </p:txBody>
      </p:sp>
    </p:spTree>
    <p:extLst>
      <p:ext uri="{BB962C8B-B14F-4D97-AF65-F5344CB8AC3E}">
        <p14:creationId xmlns:p14="http://schemas.microsoft.com/office/powerpoint/2010/main" val="1252688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Astım </a:t>
            </a:r>
            <a:br>
              <a:rPr lang="tr-TR" dirty="0"/>
            </a:br>
            <a:endParaRPr lang="tr-TR" dirty="0"/>
          </a:p>
        </p:txBody>
      </p:sp>
      <p:sp>
        <p:nvSpPr>
          <p:cNvPr id="3" name="İçerik Yer Tutucusu 2"/>
          <p:cNvSpPr>
            <a:spLocks noGrp="1"/>
          </p:cNvSpPr>
          <p:nvPr>
            <p:ph idx="1"/>
          </p:nvPr>
        </p:nvSpPr>
        <p:spPr>
          <a:xfrm>
            <a:off x="1610436" y="1705970"/>
            <a:ext cx="9894176" cy="4205252"/>
          </a:xfrm>
        </p:spPr>
        <p:txBody>
          <a:bodyPr>
            <a:normAutofit/>
          </a:bodyPr>
          <a:lstStyle/>
          <a:p>
            <a:r>
              <a:rPr lang="tr-TR" sz="2400" dirty="0"/>
              <a:t>Astım, öksürük, nefes darlığı, hırıltı ve göğüste sıkışma gibi tekrarlayan ve değişken semptomlarla sonuçlanan geri dönüşümlü hava yolu tıkanıklığı ile karakterize kronik bir inflamatuar durumdur. </a:t>
            </a:r>
          </a:p>
          <a:p>
            <a:r>
              <a:rPr lang="tr-TR" sz="2400" dirty="0"/>
              <a:t>Astım, 65 yaş üstü hastalarda oldukça yaygın ve ölümcül bir hastalıktır.</a:t>
            </a:r>
            <a:endParaRPr lang="tr-TR" sz="2400" baseline="30000" dirty="0"/>
          </a:p>
          <a:p>
            <a:r>
              <a:rPr lang="tr-TR" sz="2400" dirty="0"/>
              <a:t> Astım belirli antijenlere karşı aşırı gelişen alerjik reaksiyonun bronşlarda meydana getirdiği değişiklikler sonucu hastada nefes darlığı, tekrarlayan öksürük nöbetleri, </a:t>
            </a:r>
            <a:r>
              <a:rPr lang="tr-TR" sz="2400" dirty="0" err="1"/>
              <a:t>wheezing</a:t>
            </a:r>
            <a:r>
              <a:rPr lang="tr-TR" sz="2400" dirty="0"/>
              <a:t> ve balgam çıkarma ile karakterizedir.</a:t>
            </a:r>
          </a:p>
        </p:txBody>
      </p:sp>
      <p:pic>
        <p:nvPicPr>
          <p:cNvPr id="4" name="Picture 2">
            <a:extLst>
              <a:ext uri="{FF2B5EF4-FFF2-40B4-BE49-F238E27FC236}">
                <a16:creationId xmlns:a16="http://schemas.microsoft.com/office/drawing/2014/main" id="{F7332BA9-A8D9-982F-91B9-259C5DC791ED}"/>
              </a:ext>
            </a:extLst>
          </p:cNvPr>
          <p:cNvPicPr>
            <a:picLocks noChangeAspect="1" noChangeArrowheads="1"/>
          </p:cNvPicPr>
          <p:nvPr/>
        </p:nvPicPr>
        <p:blipFill>
          <a:blip r:embed="rId2"/>
          <a:srcRect/>
          <a:stretch>
            <a:fillRect/>
          </a:stretch>
        </p:blipFill>
        <p:spPr bwMode="auto">
          <a:xfrm>
            <a:off x="8109825" y="0"/>
            <a:ext cx="3590925" cy="1571636"/>
          </a:xfrm>
          <a:prstGeom prst="rect">
            <a:avLst/>
          </a:prstGeom>
          <a:noFill/>
          <a:ln w="9525">
            <a:noFill/>
            <a:miter lim="800000"/>
            <a:headEnd/>
            <a:tailEnd/>
          </a:ln>
          <a:effectLst/>
        </p:spPr>
      </p:pic>
    </p:spTree>
    <p:extLst>
      <p:ext uri="{BB962C8B-B14F-4D97-AF65-F5344CB8AC3E}">
        <p14:creationId xmlns:p14="http://schemas.microsoft.com/office/powerpoint/2010/main" val="1892547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687669" y="624110"/>
            <a:ext cx="4137059" cy="1280890"/>
          </a:xfrm>
        </p:spPr>
        <p:txBody>
          <a:bodyPr>
            <a:normAutofit fontScale="90000"/>
          </a:bodyPr>
          <a:lstStyle/>
          <a:p>
            <a:r>
              <a:rPr lang="tr-TR" sz="3200" b="1" dirty="0">
                <a:solidFill>
                  <a:srgbClr val="000000"/>
                </a:solidFill>
              </a:rPr>
              <a:t>Etiyolojisi ve patofizyolojisi</a:t>
            </a:r>
            <a:br>
              <a:rPr lang="tr-TR" sz="3200" b="1" dirty="0">
                <a:solidFill>
                  <a:srgbClr val="000000"/>
                </a:solidFill>
              </a:rPr>
            </a:br>
            <a:endParaRPr lang="tr-TR" sz="3200" dirty="0"/>
          </a:p>
        </p:txBody>
      </p:sp>
      <p:sp>
        <p:nvSpPr>
          <p:cNvPr id="3" name="İçerik Yer Tutucusu 2"/>
          <p:cNvSpPr>
            <a:spLocks noGrp="1"/>
          </p:cNvSpPr>
          <p:nvPr>
            <p:ph idx="1"/>
          </p:nvPr>
        </p:nvSpPr>
        <p:spPr>
          <a:xfrm>
            <a:off x="996287" y="2133599"/>
            <a:ext cx="4828441" cy="4326897"/>
          </a:xfrm>
        </p:spPr>
        <p:txBody>
          <a:bodyPr>
            <a:normAutofit fontScale="92500"/>
          </a:bodyPr>
          <a:lstStyle/>
          <a:p>
            <a:r>
              <a:rPr lang="tr-TR" sz="2400" dirty="0">
                <a:solidFill>
                  <a:srgbClr val="000000"/>
                </a:solidFill>
              </a:rPr>
              <a:t>Astımda genetik ve çevresel etkenler rol oynar. </a:t>
            </a:r>
          </a:p>
          <a:p>
            <a:r>
              <a:rPr lang="tr-TR" sz="2400" dirty="0">
                <a:solidFill>
                  <a:srgbClr val="000000"/>
                </a:solidFill>
              </a:rPr>
              <a:t>Hastalarda astımı başlatan en önemli neden </a:t>
            </a:r>
            <a:r>
              <a:rPr lang="tr-TR" sz="2400" b="1" dirty="0">
                <a:solidFill>
                  <a:srgbClr val="FF0000"/>
                </a:solidFill>
              </a:rPr>
              <a:t>alerjenlerdir. </a:t>
            </a:r>
          </a:p>
          <a:p>
            <a:r>
              <a:rPr lang="tr-TR" sz="2400" u="sng" dirty="0">
                <a:solidFill>
                  <a:srgbClr val="000000"/>
                </a:solidFill>
              </a:rPr>
              <a:t>Bunun dışındaki nedenler; </a:t>
            </a:r>
            <a:r>
              <a:rPr lang="tr-TR" sz="2400" dirty="0">
                <a:solidFill>
                  <a:srgbClr val="000000"/>
                </a:solidFill>
              </a:rPr>
              <a:t>solunum yolu enfeksiyonları ve </a:t>
            </a:r>
            <a:r>
              <a:rPr lang="tr-TR" sz="2400" dirty="0" err="1">
                <a:solidFill>
                  <a:srgbClr val="000000"/>
                </a:solidFill>
              </a:rPr>
              <a:t>irritanları</a:t>
            </a:r>
            <a:r>
              <a:rPr lang="tr-TR" sz="2400" dirty="0">
                <a:solidFill>
                  <a:srgbClr val="000000"/>
                </a:solidFill>
              </a:rPr>
              <a:t>, egzersiz, besin maddeleri, ilaçlar, burun-sinüs sorunları, gastroözofageal reflü hastalığı, ev tozları, mesleki maruziyet ve emosyonel strestir</a:t>
            </a:r>
            <a:r>
              <a:rPr lang="tr-TR" sz="1600" dirty="0">
                <a:solidFill>
                  <a:srgbClr val="000000"/>
                </a:solidFill>
              </a:rPr>
              <a:t>. </a:t>
            </a:r>
          </a:p>
        </p:txBody>
      </p:sp>
      <p:pic>
        <p:nvPicPr>
          <p:cNvPr id="5" name="Resim 4">
            <a:extLst>
              <a:ext uri="{FF2B5EF4-FFF2-40B4-BE49-F238E27FC236}">
                <a16:creationId xmlns:a16="http://schemas.microsoft.com/office/drawing/2014/main" id="{BC5D06F9-24A9-2301-0557-5EA127FDDA23}"/>
              </a:ext>
            </a:extLst>
          </p:cNvPr>
          <p:cNvPicPr>
            <a:picLocks noChangeAspect="1"/>
          </p:cNvPicPr>
          <p:nvPr/>
        </p:nvPicPr>
        <p:blipFill>
          <a:blip r:embed="rId2"/>
          <a:stretch>
            <a:fillRect/>
          </a:stretch>
        </p:blipFill>
        <p:spPr>
          <a:xfrm>
            <a:off x="6091916" y="1105531"/>
            <a:ext cx="5451627" cy="4326897"/>
          </a:xfrm>
          <a:prstGeom prst="rect">
            <a:avLst/>
          </a:prstGeom>
        </p:spPr>
      </p:pic>
    </p:spTree>
    <p:extLst>
      <p:ext uri="{BB962C8B-B14F-4D97-AF65-F5344CB8AC3E}">
        <p14:creationId xmlns:p14="http://schemas.microsoft.com/office/powerpoint/2010/main" val="1959215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322668"/>
          </a:xfrm>
        </p:spPr>
        <p:txBody>
          <a:bodyPr>
            <a:normAutofit fontScale="90000"/>
          </a:bodyPr>
          <a:lstStyle/>
          <a:p>
            <a:endParaRPr lang="tr-TR" dirty="0"/>
          </a:p>
        </p:txBody>
      </p:sp>
      <p:sp>
        <p:nvSpPr>
          <p:cNvPr id="3" name="İçerik Yer Tutucusu 2"/>
          <p:cNvSpPr>
            <a:spLocks noGrp="1"/>
          </p:cNvSpPr>
          <p:nvPr>
            <p:ph idx="1"/>
          </p:nvPr>
        </p:nvSpPr>
        <p:spPr>
          <a:xfrm>
            <a:off x="1542197" y="1269243"/>
            <a:ext cx="9962415" cy="4641980"/>
          </a:xfrm>
        </p:spPr>
        <p:txBody>
          <a:bodyPr>
            <a:normAutofit/>
          </a:bodyPr>
          <a:lstStyle/>
          <a:p>
            <a:r>
              <a:rPr lang="tr-TR" sz="2400" dirty="0"/>
              <a:t>Astım hastalığındaki en önemli özellik hava yollarının çapında azalma, mukozanın </a:t>
            </a:r>
            <a:r>
              <a:rPr lang="tr-TR" sz="2400" dirty="0" err="1"/>
              <a:t>enflamasyonu</a:t>
            </a:r>
            <a:r>
              <a:rPr lang="tr-TR" sz="2400" dirty="0"/>
              <a:t>, bronş düz kaslarında kasılma ve aşırı mukus üretimi nedeniyle </a:t>
            </a:r>
            <a:r>
              <a:rPr lang="tr-TR" sz="2400" b="1" dirty="0"/>
              <a:t>hava yolu direncinin artmasıdır.</a:t>
            </a:r>
          </a:p>
          <a:p>
            <a:r>
              <a:rPr lang="tr-TR" sz="2400" dirty="0"/>
              <a:t> Astımda erken dönemde oluşan yanıt </a:t>
            </a:r>
            <a:r>
              <a:rPr lang="tr-TR" sz="2400" b="1" dirty="0" err="1"/>
              <a:t>bronkospazmdır</a:t>
            </a:r>
            <a:r>
              <a:rPr lang="tr-TR" sz="2400" dirty="0"/>
              <a:t> ve bu süreç bir alerjen ya da </a:t>
            </a:r>
            <a:r>
              <a:rPr lang="tr-TR" sz="2400" dirty="0" err="1"/>
              <a:t>irritan</a:t>
            </a:r>
            <a:r>
              <a:rPr lang="tr-TR" sz="2400" dirty="0"/>
              <a:t>, bronş duvarındaki </a:t>
            </a:r>
            <a:r>
              <a:rPr lang="tr-TR" sz="2400" dirty="0" err="1"/>
              <a:t>mast</a:t>
            </a:r>
            <a:r>
              <a:rPr lang="tr-TR" sz="2400" dirty="0"/>
              <a:t> hücrelerinde bulunan </a:t>
            </a:r>
            <a:r>
              <a:rPr lang="tr-TR" sz="2400" dirty="0" err="1"/>
              <a:t>immunglobulin</a:t>
            </a:r>
            <a:r>
              <a:rPr lang="tr-TR" sz="2400" dirty="0"/>
              <a:t> E reseptörleriyle karşılaştığında tetiklenir ve </a:t>
            </a:r>
            <a:r>
              <a:rPr lang="tr-TR" sz="2400" dirty="0" err="1"/>
              <a:t>histamin</a:t>
            </a:r>
            <a:r>
              <a:rPr lang="tr-TR" sz="2400" dirty="0"/>
              <a:t>, </a:t>
            </a:r>
            <a:r>
              <a:rPr lang="tr-TR" sz="2400" dirty="0" err="1"/>
              <a:t>bradikinin</a:t>
            </a:r>
            <a:r>
              <a:rPr lang="tr-TR" sz="2400" dirty="0"/>
              <a:t> ve </a:t>
            </a:r>
            <a:r>
              <a:rPr lang="tr-TR" sz="2400" dirty="0" err="1"/>
              <a:t>prostoglandin</a:t>
            </a:r>
            <a:r>
              <a:rPr lang="tr-TR" sz="2400" dirty="0"/>
              <a:t> gibi maddeler salgılanır.</a:t>
            </a:r>
          </a:p>
          <a:p>
            <a:r>
              <a:rPr lang="tr-TR" sz="2400" dirty="0"/>
              <a:t> Bu maddeler ise </a:t>
            </a:r>
            <a:r>
              <a:rPr lang="tr-TR" sz="2400" dirty="0">
                <a:solidFill>
                  <a:srgbClr val="FF0000"/>
                </a:solidFill>
              </a:rPr>
              <a:t>bronşların düz kaslarında kasılma, </a:t>
            </a:r>
            <a:r>
              <a:rPr lang="tr-TR" sz="2400" dirty="0" err="1">
                <a:solidFill>
                  <a:srgbClr val="FF0000"/>
                </a:solidFill>
              </a:rPr>
              <a:t>vazodilatasyonda</a:t>
            </a:r>
            <a:r>
              <a:rPr lang="tr-TR" sz="2400" dirty="0">
                <a:solidFill>
                  <a:srgbClr val="FF0000"/>
                </a:solidFill>
              </a:rPr>
              <a:t> artma ve </a:t>
            </a:r>
            <a:r>
              <a:rPr lang="tr-TR" sz="2400" dirty="0" err="1">
                <a:solidFill>
                  <a:srgbClr val="FF0000"/>
                </a:solidFill>
              </a:rPr>
              <a:t>epitel</a:t>
            </a:r>
            <a:r>
              <a:rPr lang="tr-TR" sz="2400" dirty="0">
                <a:solidFill>
                  <a:srgbClr val="FF0000"/>
                </a:solidFill>
              </a:rPr>
              <a:t> hasarına yol açar</a:t>
            </a:r>
            <a:r>
              <a:rPr lang="tr-TR" sz="2400" dirty="0"/>
              <a:t>.</a:t>
            </a:r>
          </a:p>
        </p:txBody>
      </p:sp>
    </p:spTree>
    <p:extLst>
      <p:ext uri="{BB962C8B-B14F-4D97-AF65-F5344CB8AC3E}">
        <p14:creationId xmlns:p14="http://schemas.microsoft.com/office/powerpoint/2010/main" val="1831892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Semptomlar</a:t>
            </a:r>
            <a:br>
              <a:rPr lang="tr-TR" b="1" dirty="0"/>
            </a:br>
            <a:endParaRPr lang="tr-TR" dirty="0"/>
          </a:p>
        </p:txBody>
      </p:sp>
      <p:sp>
        <p:nvSpPr>
          <p:cNvPr id="3" name="İçerik Yer Tutucusu 2"/>
          <p:cNvSpPr>
            <a:spLocks noGrp="1"/>
          </p:cNvSpPr>
          <p:nvPr>
            <p:ph idx="1"/>
          </p:nvPr>
        </p:nvSpPr>
        <p:spPr>
          <a:xfrm>
            <a:off x="1542197" y="1596788"/>
            <a:ext cx="10385946" cy="4790364"/>
          </a:xfrm>
        </p:spPr>
        <p:txBody>
          <a:bodyPr>
            <a:normAutofit/>
          </a:bodyPr>
          <a:lstStyle/>
          <a:p>
            <a:r>
              <a:rPr lang="tr-TR" sz="2400" dirty="0"/>
              <a:t>Astımın en belirgin semptomları özellikle gece öksürüğü, hışıltılı solunum, epizodik solunum sıkıntısı ve göğüste tekrarlayan sıkışma hissidir. </a:t>
            </a:r>
          </a:p>
          <a:p>
            <a:r>
              <a:rPr lang="tr-TR" sz="2400" dirty="0"/>
              <a:t>İleri yaş grubunda bazı astım hastalarında tipik astım semptomları olmadan sadece yorgunluk şeklinde de semptom görülebilir. </a:t>
            </a:r>
          </a:p>
          <a:p>
            <a:r>
              <a:rPr lang="tr-TR" sz="2400" dirty="0"/>
              <a:t>Bu hastalarda öykü alınırken tipik semptomların yanı sıra önceden astım ve/veya </a:t>
            </a:r>
            <a:r>
              <a:rPr lang="tr-TR" sz="2400" dirty="0" err="1"/>
              <a:t>allerjik</a:t>
            </a:r>
            <a:r>
              <a:rPr lang="tr-TR" sz="2400" dirty="0"/>
              <a:t> </a:t>
            </a:r>
            <a:r>
              <a:rPr lang="tr-TR" sz="2400" dirty="0" err="1"/>
              <a:t>rinit</a:t>
            </a:r>
            <a:r>
              <a:rPr lang="tr-TR" sz="2400" dirty="0"/>
              <a:t> tanısının olup olmadığı, çevresel veya mesleksel </a:t>
            </a:r>
            <a:r>
              <a:rPr lang="tr-TR" sz="2400" dirty="0" err="1"/>
              <a:t>maruziyetlerin</a:t>
            </a:r>
            <a:r>
              <a:rPr lang="tr-TR" sz="2400" dirty="0"/>
              <a:t> astım semptomlarına olan etkisi de sorgulanmalıdır.</a:t>
            </a:r>
          </a:p>
        </p:txBody>
      </p:sp>
    </p:spTree>
    <p:extLst>
      <p:ext uri="{BB962C8B-B14F-4D97-AF65-F5344CB8AC3E}">
        <p14:creationId xmlns:p14="http://schemas.microsoft.com/office/powerpoint/2010/main" val="2080315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322668"/>
          </a:xfrm>
        </p:spPr>
        <p:txBody>
          <a:bodyPr>
            <a:normAutofit fontScale="90000"/>
          </a:bodyPr>
          <a:lstStyle/>
          <a:p>
            <a:endParaRPr lang="tr-TR" dirty="0"/>
          </a:p>
        </p:txBody>
      </p:sp>
      <p:sp>
        <p:nvSpPr>
          <p:cNvPr id="3" name="İçerik Yer Tutucusu 2"/>
          <p:cNvSpPr>
            <a:spLocks noGrp="1"/>
          </p:cNvSpPr>
          <p:nvPr>
            <p:ph idx="1"/>
          </p:nvPr>
        </p:nvSpPr>
        <p:spPr>
          <a:xfrm>
            <a:off x="2074460" y="1746912"/>
            <a:ext cx="9703558" cy="4681183"/>
          </a:xfrm>
        </p:spPr>
        <p:txBody>
          <a:bodyPr>
            <a:normAutofit/>
          </a:bodyPr>
          <a:lstStyle/>
          <a:p>
            <a:r>
              <a:rPr lang="tr-TR" sz="2400" dirty="0"/>
              <a:t>Astım hastalarında ataklar ani ya da kademeli olarak başlayıp, birkaç dakikadan birkaç saate kadar sürebilir ve ataklar arasında kişinin akciğer işlevi normal olabilir. </a:t>
            </a:r>
          </a:p>
          <a:p>
            <a:r>
              <a:rPr lang="tr-TR" sz="2400" dirty="0"/>
              <a:t>Yardımcı solunum kasları kasılır, göğüs ön arka çapı artarak akciğer aşırı havalanır.</a:t>
            </a:r>
          </a:p>
          <a:p>
            <a:r>
              <a:rPr lang="tr-TR" sz="2400" dirty="0"/>
              <a:t> </a:t>
            </a:r>
            <a:r>
              <a:rPr lang="tr-TR" sz="2400" dirty="0" err="1"/>
              <a:t>Ard</a:t>
            </a:r>
            <a:r>
              <a:rPr lang="tr-TR" sz="2400" dirty="0"/>
              <a:t> arda gelen astım ataklarına </a:t>
            </a:r>
            <a:r>
              <a:rPr lang="tr-TR" sz="2400" b="1" i="1" dirty="0" err="1">
                <a:solidFill>
                  <a:srgbClr val="FF0000"/>
                </a:solidFill>
              </a:rPr>
              <a:t>status</a:t>
            </a:r>
            <a:r>
              <a:rPr lang="tr-TR" sz="2400" b="1" i="1" dirty="0">
                <a:solidFill>
                  <a:srgbClr val="FF0000"/>
                </a:solidFill>
              </a:rPr>
              <a:t> </a:t>
            </a:r>
            <a:r>
              <a:rPr lang="tr-TR" sz="2400" b="1" i="1" dirty="0" err="1">
                <a:solidFill>
                  <a:srgbClr val="FF0000"/>
                </a:solidFill>
              </a:rPr>
              <a:t>asmatikus</a:t>
            </a:r>
            <a:r>
              <a:rPr lang="tr-TR" sz="2400" b="1" dirty="0">
                <a:solidFill>
                  <a:srgbClr val="FF0000"/>
                </a:solidFill>
              </a:rPr>
              <a:t> </a:t>
            </a:r>
            <a:r>
              <a:rPr lang="tr-TR" sz="2400" dirty="0"/>
              <a:t>denir. </a:t>
            </a:r>
          </a:p>
          <a:p>
            <a:r>
              <a:rPr lang="tr-TR" sz="2400" dirty="0"/>
              <a:t>Astım ile </a:t>
            </a:r>
            <a:r>
              <a:rPr lang="tr-TR" sz="2400" dirty="0" err="1"/>
              <a:t>KOAH’ı</a:t>
            </a:r>
            <a:r>
              <a:rPr lang="tr-TR" sz="2400" dirty="0"/>
              <a:t> birbirinden ayıran en belirgin özellik astım semptomlarının tedavi ile veya kendiliğinden geçmesidir.</a:t>
            </a:r>
          </a:p>
        </p:txBody>
      </p:sp>
    </p:spTree>
    <p:extLst>
      <p:ext uri="{BB962C8B-B14F-4D97-AF65-F5344CB8AC3E}">
        <p14:creationId xmlns:p14="http://schemas.microsoft.com/office/powerpoint/2010/main" val="2439186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a:t>
            </a:r>
            <a:br>
              <a:rPr lang="tr-TR" b="1" dirty="0"/>
            </a:br>
            <a:endParaRPr lang="tr-TR" dirty="0"/>
          </a:p>
        </p:txBody>
      </p:sp>
      <p:sp>
        <p:nvSpPr>
          <p:cNvPr id="3" name="İçerik Yer Tutucusu 2"/>
          <p:cNvSpPr>
            <a:spLocks noGrp="1"/>
          </p:cNvSpPr>
          <p:nvPr>
            <p:ph idx="1"/>
          </p:nvPr>
        </p:nvSpPr>
        <p:spPr>
          <a:xfrm>
            <a:off x="1637731" y="1624083"/>
            <a:ext cx="9866881" cy="4817659"/>
          </a:xfrm>
        </p:spPr>
        <p:txBody>
          <a:bodyPr>
            <a:normAutofit/>
          </a:bodyPr>
          <a:lstStyle/>
          <a:p>
            <a:r>
              <a:rPr lang="tr-TR" sz="2400" dirty="0"/>
              <a:t>Astım yönetiminin amacı </a:t>
            </a:r>
            <a:r>
              <a:rPr lang="tr-TR" sz="2400" u="sng" dirty="0"/>
              <a:t>semptomları kontrol etmek, akut alevlenmeyi önlemek ve hastaneye yatış ihtiyacını azaltmaktır</a:t>
            </a:r>
            <a:r>
              <a:rPr lang="tr-TR" sz="2400" dirty="0"/>
              <a:t>.  </a:t>
            </a:r>
          </a:p>
          <a:p>
            <a:r>
              <a:rPr lang="tr-TR" sz="2400" b="1" dirty="0" err="1"/>
              <a:t>İnhale</a:t>
            </a:r>
            <a:r>
              <a:rPr lang="tr-TR" sz="2400" b="1" dirty="0"/>
              <a:t> </a:t>
            </a:r>
            <a:r>
              <a:rPr lang="tr-TR" sz="2400" b="1" dirty="0" err="1"/>
              <a:t>kortikosteroidler</a:t>
            </a:r>
            <a:r>
              <a:rPr lang="tr-TR" sz="2400" b="1" dirty="0"/>
              <a:t> </a:t>
            </a:r>
            <a:r>
              <a:rPr lang="tr-TR" sz="2400" dirty="0"/>
              <a:t>astım tedavisinin önemli bir bileşenidir, ancak yaşlı erişkinlerde önemli ölçüde yetersiz kullanılırlar. </a:t>
            </a:r>
          </a:p>
          <a:p>
            <a:r>
              <a:rPr lang="tr-TR" sz="2400" dirty="0"/>
              <a:t>Astımı olan yaşlı hastalar, genç hastalara kıyasla daha yüksek tedavi başarısızlığı riski altındadır.  </a:t>
            </a:r>
          </a:p>
          <a:p>
            <a:r>
              <a:rPr lang="tr-TR" sz="2400" dirty="0"/>
              <a:t>Astım semptomlarının algılanmasında azalma da dahil olmak üzere yaşlı hastalarda astım tedavisiyle ilişkili çok sayıda zorluk vardır. </a:t>
            </a:r>
          </a:p>
          <a:p>
            <a:r>
              <a:rPr lang="tr-TR" sz="2400" dirty="0"/>
              <a:t>Bilişsel bozukluk nedeniyle ilaçlara daha az uyum, zayıf </a:t>
            </a:r>
            <a:r>
              <a:rPr lang="tr-TR" sz="2400" dirty="0" err="1"/>
              <a:t>inhalasyon</a:t>
            </a:r>
            <a:r>
              <a:rPr lang="tr-TR" sz="2400" dirty="0"/>
              <a:t> tekniği ve daha yüksek yan etki riski altındadırlar.</a:t>
            </a:r>
          </a:p>
        </p:txBody>
      </p:sp>
    </p:spTree>
    <p:extLst>
      <p:ext uri="{BB962C8B-B14F-4D97-AF65-F5344CB8AC3E}">
        <p14:creationId xmlns:p14="http://schemas.microsoft.com/office/powerpoint/2010/main" val="983858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Bakım ve uygulamalar</a:t>
            </a:r>
            <a:br>
              <a:rPr lang="tr-TR" b="1" dirty="0"/>
            </a:br>
            <a:endParaRPr lang="tr-TR" dirty="0"/>
          </a:p>
        </p:txBody>
      </p:sp>
      <p:sp>
        <p:nvSpPr>
          <p:cNvPr id="3" name="İçerik Yer Tutucusu 2"/>
          <p:cNvSpPr>
            <a:spLocks noGrp="1"/>
          </p:cNvSpPr>
          <p:nvPr>
            <p:ph idx="1"/>
          </p:nvPr>
        </p:nvSpPr>
        <p:spPr>
          <a:xfrm>
            <a:off x="1637731" y="1665027"/>
            <a:ext cx="9866881" cy="4568863"/>
          </a:xfrm>
        </p:spPr>
        <p:txBody>
          <a:bodyPr>
            <a:normAutofit/>
          </a:bodyPr>
          <a:lstStyle/>
          <a:p>
            <a:r>
              <a:rPr lang="tr-TR" sz="2400" dirty="0"/>
              <a:t>Hastada atakları etkileyen faktörler saptanarak hasta bu etkenlerden uzaklaştırılmalıdır. </a:t>
            </a:r>
          </a:p>
          <a:p>
            <a:r>
              <a:rPr lang="tr-TR" sz="2400" dirty="0"/>
              <a:t>Akut astım krizi esansında hastanın solunum ve dolaşım bulguları izlenmelidir. Bu kapsamda; hastanın nabız ve solunum hızı, akciğer seslerinin dinlenmesi, kan basıncı ve </a:t>
            </a:r>
            <a:r>
              <a:rPr lang="tr-TR" sz="2400" dirty="0" err="1"/>
              <a:t>arteriyel</a:t>
            </a:r>
            <a:r>
              <a:rPr lang="tr-TR" sz="2400" dirty="0"/>
              <a:t> kan gazları, </a:t>
            </a:r>
            <a:r>
              <a:rPr lang="tr-TR" sz="2400" dirty="0" err="1"/>
              <a:t>pulse</a:t>
            </a:r>
            <a:r>
              <a:rPr lang="tr-TR" sz="2400" dirty="0"/>
              <a:t> </a:t>
            </a:r>
            <a:r>
              <a:rPr lang="tr-TR" sz="2400" dirty="0" err="1"/>
              <a:t>oksimetre</a:t>
            </a:r>
            <a:r>
              <a:rPr lang="tr-TR" sz="2400" dirty="0"/>
              <a:t> ile SPO2 takibi yapılmalıdır. </a:t>
            </a:r>
          </a:p>
          <a:p>
            <a:r>
              <a:rPr lang="tr-TR" sz="2400" dirty="0"/>
              <a:t>Hastanın solunum çabaları ve tedaviye yanıtı değerlendirilmeli, durumu kötüleşirse derhal hekime haber verilmelidir. </a:t>
            </a:r>
          </a:p>
          <a:p>
            <a:r>
              <a:rPr lang="tr-TR" sz="2400" dirty="0"/>
              <a:t>Hastaya astım atağı sırasında </a:t>
            </a:r>
            <a:r>
              <a:rPr lang="tr-TR" sz="2400" b="1" dirty="0"/>
              <a:t>oksijen tedavisi uygulamak</a:t>
            </a:r>
            <a:r>
              <a:rPr lang="tr-TR" sz="2400" dirty="0"/>
              <a:t>, solunum fizyoterapisi ve ilaçlarını düzenli kullanmasını sağlamak gerekir. </a:t>
            </a:r>
          </a:p>
        </p:txBody>
      </p:sp>
    </p:spTree>
    <p:extLst>
      <p:ext uri="{BB962C8B-B14F-4D97-AF65-F5344CB8AC3E}">
        <p14:creationId xmlns:p14="http://schemas.microsoft.com/office/powerpoint/2010/main" val="749540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399472"/>
          </a:xfrm>
        </p:spPr>
        <p:txBody>
          <a:bodyPr>
            <a:normAutofit fontScale="90000"/>
          </a:bodyPr>
          <a:lstStyle/>
          <a:p>
            <a:endParaRPr lang="tr-TR" dirty="0"/>
          </a:p>
        </p:txBody>
      </p:sp>
      <p:sp>
        <p:nvSpPr>
          <p:cNvPr id="3" name="İçerik Yer Tutucusu 2"/>
          <p:cNvSpPr>
            <a:spLocks noGrp="1"/>
          </p:cNvSpPr>
          <p:nvPr>
            <p:ph idx="1"/>
          </p:nvPr>
        </p:nvSpPr>
        <p:spPr>
          <a:xfrm>
            <a:off x="2047163" y="1501253"/>
            <a:ext cx="9771797" cy="5049671"/>
          </a:xfrm>
        </p:spPr>
        <p:txBody>
          <a:bodyPr>
            <a:normAutofit/>
          </a:bodyPr>
          <a:lstStyle/>
          <a:p>
            <a:r>
              <a:rPr lang="tr-TR" sz="2400" dirty="0"/>
              <a:t>Sessiz, sakin, güven veren bir yaklaşımla hastanın rahatlamasına yardımcı olunur. Göğüs genişlemesini en üst seviyede tutabilmek için hastaya rahat bir pozisyon verilip büzük dudak solunumuna teşvik edilmelidir.</a:t>
            </a:r>
            <a:endParaRPr lang="tr-TR" sz="2400" baseline="30000" dirty="0"/>
          </a:p>
          <a:p>
            <a:r>
              <a:rPr lang="tr-TR" sz="2400" dirty="0"/>
              <a:t>Yaşlılarda ilaçların birbiriyle etkileşimi ve yan etkileri konusunda dikkatli olunmalıdır.</a:t>
            </a:r>
          </a:p>
          <a:p>
            <a:r>
              <a:rPr lang="tr-TR" sz="2400" dirty="0"/>
              <a:t> </a:t>
            </a:r>
            <a:r>
              <a:rPr lang="tr-TR" sz="2400" dirty="0" err="1"/>
              <a:t>İnhaler</a:t>
            </a:r>
            <a:r>
              <a:rPr lang="tr-TR" sz="2400" dirty="0"/>
              <a:t> ilaçların sistemik yan etkilerini azaltılması, ölçülü doz </a:t>
            </a:r>
            <a:r>
              <a:rPr lang="tr-TR" sz="2400" dirty="0" err="1"/>
              <a:t>inhalerlerin</a:t>
            </a:r>
            <a:r>
              <a:rPr lang="tr-TR" sz="2400" dirty="0"/>
              <a:t> doğru bir şekilde kullanımının sağlanması amacıyla özellikle ileri yaş grubuna </a:t>
            </a:r>
            <a:r>
              <a:rPr lang="tr-TR" sz="2400" dirty="0" err="1"/>
              <a:t>inhaler</a:t>
            </a:r>
            <a:r>
              <a:rPr lang="tr-TR" sz="2400" dirty="0"/>
              <a:t> ilaçları ara parça aracılığı ile kullanmaları önerilmektedir.</a:t>
            </a:r>
          </a:p>
        </p:txBody>
      </p:sp>
    </p:spTree>
    <p:extLst>
      <p:ext uri="{BB962C8B-B14F-4D97-AF65-F5344CB8AC3E}">
        <p14:creationId xmlns:p14="http://schemas.microsoft.com/office/powerpoint/2010/main" val="438703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Birey ve aile eğitimi </a:t>
            </a:r>
            <a:br>
              <a:rPr lang="tr-TR" dirty="0"/>
            </a:br>
            <a:endParaRPr lang="tr-TR" dirty="0"/>
          </a:p>
        </p:txBody>
      </p:sp>
      <p:sp>
        <p:nvSpPr>
          <p:cNvPr id="3" name="İçerik Yer Tutucusu 2"/>
          <p:cNvSpPr>
            <a:spLocks noGrp="1"/>
          </p:cNvSpPr>
          <p:nvPr>
            <p:ph idx="1"/>
          </p:nvPr>
        </p:nvSpPr>
        <p:spPr>
          <a:xfrm>
            <a:off x="2088107" y="1787857"/>
            <a:ext cx="9567081" cy="4585647"/>
          </a:xfrm>
        </p:spPr>
        <p:txBody>
          <a:bodyPr>
            <a:normAutofit fontScale="92500"/>
          </a:bodyPr>
          <a:lstStyle/>
          <a:p>
            <a:pPr lvl="0"/>
            <a:r>
              <a:rPr lang="tr-TR" sz="2400" dirty="0"/>
              <a:t>Astım hastalığının kronik bir hastalık olduğu ile ilgili bilgi verilir.</a:t>
            </a:r>
          </a:p>
          <a:p>
            <a:pPr lvl="0"/>
            <a:r>
              <a:rPr lang="tr-TR" sz="2400" dirty="0"/>
              <a:t>Verilen </a:t>
            </a:r>
            <a:r>
              <a:rPr lang="tr-TR" sz="2400" dirty="0" err="1"/>
              <a:t>inhaler</a:t>
            </a:r>
            <a:r>
              <a:rPr lang="tr-TR" sz="2400" dirty="0"/>
              <a:t> ilaçların ne işe yaradığı ve nasıl kullanılacağı öğretilir.</a:t>
            </a:r>
          </a:p>
          <a:p>
            <a:pPr lvl="0"/>
            <a:r>
              <a:rPr lang="tr-TR" sz="2400" dirty="0"/>
              <a:t>Astımı tetikleyen etkenlerden (sigara dumanı, soğuk hava, evcil hayvan tüyü, alerji yapan gıdalar, aspirin gibi) kaçınması gerektiği anlatılır. </a:t>
            </a:r>
          </a:p>
          <a:p>
            <a:pPr lvl="0"/>
            <a:r>
              <a:rPr lang="tr-TR" sz="2400" dirty="0"/>
              <a:t>Gevşeme egzersizleri, uygun </a:t>
            </a:r>
            <a:r>
              <a:rPr lang="tr-TR" sz="2400" dirty="0" err="1"/>
              <a:t>inhalasyon</a:t>
            </a:r>
            <a:r>
              <a:rPr lang="tr-TR" sz="2400" dirty="0"/>
              <a:t> tekniği, acil durumlarda neler yapacağı ve kimden yardım istemesi gerektiğini planlaması önerilir. </a:t>
            </a:r>
          </a:p>
          <a:p>
            <a:pPr lvl="0"/>
            <a:r>
              <a:rPr lang="tr-TR" sz="2400" dirty="0"/>
              <a:t>Aile üyelerine hastanın </a:t>
            </a:r>
            <a:r>
              <a:rPr lang="tr-TR" sz="2400" dirty="0" err="1"/>
              <a:t>inhalasyon</a:t>
            </a:r>
            <a:r>
              <a:rPr lang="tr-TR" sz="2400" dirty="0"/>
              <a:t> aletlerinin ve ilaçların kullanımı ve acil telefon numaralarına nasıl ulaşacağı öğretilmeli ve aile üyeleri tarafından bunların nerede olduğu bilinmelidir.</a:t>
            </a:r>
          </a:p>
          <a:p>
            <a:endParaRPr lang="tr-TR" dirty="0"/>
          </a:p>
        </p:txBody>
      </p:sp>
    </p:spTree>
    <p:extLst>
      <p:ext uri="{BB962C8B-B14F-4D97-AF65-F5344CB8AC3E}">
        <p14:creationId xmlns:p14="http://schemas.microsoft.com/office/powerpoint/2010/main" val="255608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801505" y="1037230"/>
            <a:ext cx="9198591" cy="5049671"/>
          </a:xfrm>
        </p:spPr>
        <p:txBody>
          <a:bodyPr>
            <a:normAutofit/>
          </a:bodyPr>
          <a:lstStyle/>
          <a:p>
            <a:r>
              <a:rPr lang="tr-TR" sz="2800" dirty="0"/>
              <a:t>Kas-iskelet sistemi değişiklikleri nedeniyle yaşlı bireylerde solunum kaslarında zayıflama görülür ve göğüs kafesinin biçimi, boyutu değişir, diyafram kasının gücü azalır.</a:t>
            </a:r>
          </a:p>
          <a:p>
            <a:endParaRPr lang="tr-TR" sz="2800" dirty="0"/>
          </a:p>
          <a:p>
            <a:r>
              <a:rPr lang="tr-TR" sz="2800" dirty="0"/>
              <a:t> </a:t>
            </a:r>
            <a:r>
              <a:rPr lang="tr-TR" sz="2800" dirty="0" err="1"/>
              <a:t>Kifoza</a:t>
            </a:r>
            <a:r>
              <a:rPr lang="tr-TR" sz="2800" dirty="0"/>
              <a:t> bağlı fıçı göğüs </a:t>
            </a:r>
            <a:r>
              <a:rPr lang="tr-TR" sz="2800" dirty="0" err="1"/>
              <a:t>de­formitesi</a:t>
            </a:r>
            <a:r>
              <a:rPr lang="tr-TR" sz="2800" dirty="0"/>
              <a:t>, </a:t>
            </a:r>
            <a:r>
              <a:rPr lang="tr-TR" sz="2800" dirty="0" err="1"/>
              <a:t>vital</a:t>
            </a:r>
            <a:r>
              <a:rPr lang="tr-TR" sz="2800" dirty="0"/>
              <a:t> kapasitenin azalması, </a:t>
            </a:r>
            <a:r>
              <a:rPr lang="tr-TR" sz="2800" dirty="0" err="1"/>
              <a:t>rezidüel</a:t>
            </a:r>
            <a:r>
              <a:rPr lang="tr-TR" sz="2800" dirty="0"/>
              <a:t> kapasitenin artması akciğerlerde </a:t>
            </a:r>
            <a:r>
              <a:rPr lang="tr-TR" sz="2800" dirty="0" err="1"/>
              <a:t>sekresyonların</a:t>
            </a:r>
            <a:r>
              <a:rPr lang="tr-TR" sz="2800" dirty="0"/>
              <a:t> daha fazla birikmesine ve gaz alışverişinin bozulmasına neden olur. </a:t>
            </a:r>
          </a:p>
          <a:p>
            <a:endParaRPr lang="tr-TR" dirty="0"/>
          </a:p>
        </p:txBody>
      </p:sp>
    </p:spTree>
    <p:extLst>
      <p:ext uri="{BB962C8B-B14F-4D97-AF65-F5344CB8AC3E}">
        <p14:creationId xmlns:p14="http://schemas.microsoft.com/office/powerpoint/2010/main" val="3100559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046019" y="942108"/>
            <a:ext cx="3256550" cy="4969113"/>
          </a:xfrm>
        </p:spPr>
        <p:txBody>
          <a:bodyPr anchor="ctr">
            <a:normAutofit/>
          </a:bodyPr>
          <a:lstStyle/>
          <a:p>
            <a:r>
              <a:rPr lang="tr-TR" b="1">
                <a:solidFill>
                  <a:schemeClr val="tx2">
                    <a:lumMod val="75000"/>
                  </a:schemeClr>
                </a:solidFill>
              </a:rPr>
              <a:t>Solunum Sistemi Uygulamaları </a:t>
            </a:r>
            <a:endParaRPr lang="tr-TR">
              <a:solidFill>
                <a:schemeClr val="tx2">
                  <a:lumMod val="75000"/>
                </a:schemeClr>
              </a:solidFill>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tr-TR"/>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tr-TR"/>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tr-TR"/>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tr-TR"/>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tr-TR"/>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tr-TR"/>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tr-TR"/>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tr-TR"/>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tr-TR"/>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tr-TR"/>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tr-TR"/>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tr-TR"/>
            </a:p>
          </p:txBody>
        </p:sp>
      </p:grpSp>
      <p:sp>
        <p:nvSpPr>
          <p:cNvPr id="3" name="İçerik Yer Tutucusu 2"/>
          <p:cNvSpPr>
            <a:spLocks noGrp="1"/>
          </p:cNvSpPr>
          <p:nvPr>
            <p:ph idx="1"/>
          </p:nvPr>
        </p:nvSpPr>
        <p:spPr>
          <a:xfrm>
            <a:off x="4714854" y="379933"/>
            <a:ext cx="7205637" cy="5925333"/>
          </a:xfrm>
        </p:spPr>
        <p:txBody>
          <a:bodyPr anchor="ctr">
            <a:normAutofit lnSpcReduction="10000"/>
          </a:bodyPr>
          <a:lstStyle/>
          <a:p>
            <a:r>
              <a:rPr lang="tr-TR" sz="2400" b="1" dirty="0">
                <a:solidFill>
                  <a:schemeClr val="tx2">
                    <a:lumMod val="75000"/>
                  </a:schemeClr>
                </a:solidFill>
              </a:rPr>
              <a:t>Solunum Egzersizleri</a:t>
            </a:r>
            <a:endParaRPr lang="tr-TR" sz="2400" dirty="0">
              <a:solidFill>
                <a:schemeClr val="tx2">
                  <a:lumMod val="75000"/>
                </a:schemeClr>
              </a:solidFill>
            </a:endParaRPr>
          </a:p>
          <a:p>
            <a:r>
              <a:rPr lang="tr-TR" sz="2400" dirty="0">
                <a:solidFill>
                  <a:schemeClr val="tx2">
                    <a:lumMod val="75000"/>
                  </a:schemeClr>
                </a:solidFill>
              </a:rPr>
              <a:t>Solunum sistemi hastalıklarında</a:t>
            </a:r>
            <a:r>
              <a:rPr lang="tr-TR" sz="2400" b="1" dirty="0">
                <a:solidFill>
                  <a:schemeClr val="tx2">
                    <a:lumMod val="75000"/>
                  </a:schemeClr>
                </a:solidFill>
              </a:rPr>
              <a:t> </a:t>
            </a:r>
            <a:r>
              <a:rPr lang="tr-TR" sz="2400" dirty="0" err="1">
                <a:solidFill>
                  <a:schemeClr val="tx2">
                    <a:lumMod val="75000"/>
                  </a:schemeClr>
                </a:solidFill>
              </a:rPr>
              <a:t>dispnenin</a:t>
            </a:r>
            <a:r>
              <a:rPr lang="tr-TR" sz="2400" dirty="0">
                <a:solidFill>
                  <a:schemeClr val="tx2">
                    <a:lumMod val="75000"/>
                  </a:schemeClr>
                </a:solidFill>
              </a:rPr>
              <a:t> kontrol altına alınması amacıyla büzük dudak solunumu ve diyafragmatik solunum gibi nefes alıp verme teknikleri hastalara öğretilmelidir.</a:t>
            </a:r>
            <a:endParaRPr lang="tr-TR" sz="2400" baseline="30000" dirty="0">
              <a:solidFill>
                <a:schemeClr val="tx2">
                  <a:lumMod val="75000"/>
                </a:schemeClr>
              </a:solidFill>
            </a:endParaRPr>
          </a:p>
          <a:p>
            <a:r>
              <a:rPr lang="tr-TR" sz="2400" b="1" dirty="0">
                <a:solidFill>
                  <a:schemeClr val="tx2">
                    <a:lumMod val="75000"/>
                  </a:schemeClr>
                </a:solidFill>
              </a:rPr>
              <a:t> </a:t>
            </a:r>
            <a:r>
              <a:rPr lang="tr-TR" sz="2400" dirty="0">
                <a:solidFill>
                  <a:schemeClr val="tx2">
                    <a:lumMod val="75000"/>
                  </a:schemeClr>
                </a:solidFill>
              </a:rPr>
              <a:t>Genel olarak solunum egzersizlerinde yavaş yavaş ve ritmik olarak nefes alınır, akciğerler tamamen boşaltılır. </a:t>
            </a:r>
          </a:p>
          <a:p>
            <a:r>
              <a:rPr lang="tr-TR" sz="2400" dirty="0">
                <a:solidFill>
                  <a:schemeClr val="tx2">
                    <a:lumMod val="75000"/>
                  </a:schemeClr>
                </a:solidFill>
              </a:rPr>
              <a:t>Solunan havanın filtre olup ve ısınabilmesi için burundan nefes alınır, kişi kendini soluksuz hissederse daha yavaş nefes alır, uzun sürede nefes verir.</a:t>
            </a:r>
            <a:endParaRPr lang="tr-TR" sz="2400" baseline="30000" dirty="0">
              <a:solidFill>
                <a:schemeClr val="tx2">
                  <a:lumMod val="75000"/>
                </a:schemeClr>
              </a:solidFill>
            </a:endParaRPr>
          </a:p>
          <a:p>
            <a:r>
              <a:rPr lang="tr-TR" sz="2400" dirty="0">
                <a:solidFill>
                  <a:schemeClr val="tx2">
                    <a:lumMod val="75000"/>
                  </a:schemeClr>
                </a:solidFill>
              </a:rPr>
              <a:t> Bu egzersizler aynı zamanda hastanın gevşemesine, </a:t>
            </a:r>
            <a:r>
              <a:rPr lang="tr-TR" sz="2400" dirty="0" err="1">
                <a:solidFill>
                  <a:schemeClr val="tx2">
                    <a:lumMod val="75000"/>
                  </a:schemeClr>
                </a:solidFill>
              </a:rPr>
              <a:t>dispne</a:t>
            </a:r>
            <a:r>
              <a:rPr lang="tr-TR" sz="2400" dirty="0">
                <a:solidFill>
                  <a:schemeClr val="tx2">
                    <a:lumMod val="75000"/>
                  </a:schemeClr>
                </a:solidFill>
              </a:rPr>
              <a:t> ve panik duygularını kontrol etmesine yardımcı olmaktadır.</a:t>
            </a:r>
          </a:p>
        </p:txBody>
      </p:sp>
    </p:spTree>
    <p:extLst>
      <p:ext uri="{BB962C8B-B14F-4D97-AF65-F5344CB8AC3E}">
        <p14:creationId xmlns:p14="http://schemas.microsoft.com/office/powerpoint/2010/main" val="1786067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E9BE3E-6D4F-4B44-A6E4-D210DE73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C:\Users\Windows 7\Desktop\Solunum sistemi resimleri\burun.jpg">
            <a:extLst>
              <a:ext uri="{FF2B5EF4-FFF2-40B4-BE49-F238E27FC236}">
                <a16:creationId xmlns:a16="http://schemas.microsoft.com/office/drawing/2014/main" id="{75589103-F284-644B-D84C-DF8A505F1F3E}"/>
              </a:ext>
            </a:extLst>
          </p:cNvPr>
          <p:cNvPicPr>
            <a:picLocks noChangeAspect="1" noChangeArrowheads="1"/>
          </p:cNvPicPr>
          <p:nvPr/>
        </p:nvPicPr>
        <p:blipFill rotWithShape="1">
          <a:blip r:embed="rId2" cstate="print"/>
          <a:srcRect l="23416" r="30687" b="-2"/>
          <a:stretch/>
        </p:blipFill>
        <p:spPr bwMode="auto">
          <a:xfrm>
            <a:off x="8229598" y="-5534"/>
            <a:ext cx="3962402" cy="3431766"/>
          </a:xfrm>
          <a:prstGeom prst="rect">
            <a:avLst/>
          </a:prstGeom>
          <a:noFill/>
        </p:spPr>
      </p:pic>
      <p:pic>
        <p:nvPicPr>
          <p:cNvPr id="5" name="Picture 3" descr="C:\Users\Windows 7\Desktop\Solunum sistemi resimleri\büzük dudak.jpg">
            <a:extLst>
              <a:ext uri="{FF2B5EF4-FFF2-40B4-BE49-F238E27FC236}">
                <a16:creationId xmlns:a16="http://schemas.microsoft.com/office/drawing/2014/main" id="{24D815CD-11CD-4313-2F00-A45C208A170C}"/>
              </a:ext>
            </a:extLst>
          </p:cNvPr>
          <p:cNvPicPr>
            <a:picLocks noChangeAspect="1" noChangeArrowheads="1"/>
          </p:cNvPicPr>
          <p:nvPr/>
        </p:nvPicPr>
        <p:blipFill rotWithShape="1">
          <a:blip r:embed="rId3" cstate="print"/>
          <a:srcRect t="6437" b="6954"/>
          <a:stretch/>
        </p:blipFill>
        <p:spPr bwMode="auto">
          <a:xfrm>
            <a:off x="8229598" y="3426232"/>
            <a:ext cx="3962402" cy="3431768"/>
          </a:xfrm>
          <a:prstGeom prst="rect">
            <a:avLst/>
          </a:prstGeom>
          <a:noFill/>
        </p:spPr>
      </p:pic>
      <p:cxnSp>
        <p:nvCxnSpPr>
          <p:cNvPr id="12" name="Straight Connector 11">
            <a:extLst>
              <a:ext uri="{FF2B5EF4-FFF2-40B4-BE49-F238E27FC236}">
                <a16:creationId xmlns:a16="http://schemas.microsoft.com/office/drawing/2014/main" id="{2301D0BD-08E2-44C5-9BB7-FCB2B8838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37" idx="3"/>
          </p:cNvCxnSpPr>
          <p:nvPr>
            <p:extLst>
              <p:ext uri="{386F3935-93C4-4BCD-93E2-E3B085C9AB24}">
                <p16:designElem xmlns:p16="http://schemas.microsoft.com/office/powerpoint/2015/main" val="1"/>
              </p:ext>
            </p:extLst>
          </p:nvPr>
        </p:nvCxnSpPr>
        <p:spPr>
          <a:xfrm flipV="1">
            <a:off x="8229599" y="3426234"/>
            <a:ext cx="3962401" cy="2766"/>
          </a:xfrm>
          <a:prstGeom prst="line">
            <a:avLst/>
          </a:prstGeom>
          <a:ln w="50800">
            <a:solidFill>
              <a:srgbClr val="93635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AD40D94-E6F3-44F5-B42E-108A15C9B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93635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6" name="Freeform 5">
            <a:extLst>
              <a:ext uri="{FF2B5EF4-FFF2-40B4-BE49-F238E27FC236}">
                <a16:creationId xmlns:a16="http://schemas.microsoft.com/office/drawing/2014/main" id="{BE62E55F-3ED8-4BF4-8D00-7D771C5F2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Unvan 1"/>
          <p:cNvSpPr>
            <a:spLocks noGrp="1"/>
          </p:cNvSpPr>
          <p:nvPr>
            <p:ph type="title"/>
          </p:nvPr>
        </p:nvSpPr>
        <p:spPr>
          <a:xfrm>
            <a:off x="541867" y="787400"/>
            <a:ext cx="7145866" cy="778933"/>
          </a:xfrm>
        </p:spPr>
        <p:txBody>
          <a:bodyPr anchor="ctr">
            <a:normAutofit/>
          </a:bodyPr>
          <a:lstStyle/>
          <a:p>
            <a:pPr>
              <a:lnSpc>
                <a:spcPct val="90000"/>
              </a:lnSpc>
            </a:pPr>
            <a:r>
              <a:rPr lang="tr-TR" sz="2200" b="1">
                <a:solidFill>
                  <a:srgbClr val="FEFFFF"/>
                </a:solidFill>
              </a:rPr>
              <a:t>Pursed Lips Solunum (Büzük Dudak Solunumu)</a:t>
            </a:r>
            <a:br>
              <a:rPr lang="tr-TR" sz="2200" b="1">
                <a:solidFill>
                  <a:srgbClr val="FEFFFF"/>
                </a:solidFill>
              </a:rPr>
            </a:br>
            <a:endParaRPr lang="tr-TR" sz="2200">
              <a:solidFill>
                <a:srgbClr val="FEFFFF"/>
              </a:solidFill>
            </a:endParaRPr>
          </a:p>
        </p:txBody>
      </p:sp>
      <p:sp>
        <p:nvSpPr>
          <p:cNvPr id="3" name="İçerik Yer Tutucusu 2"/>
          <p:cNvSpPr>
            <a:spLocks noGrp="1"/>
          </p:cNvSpPr>
          <p:nvPr>
            <p:ph idx="1"/>
          </p:nvPr>
        </p:nvSpPr>
        <p:spPr>
          <a:xfrm>
            <a:off x="541866" y="2032000"/>
            <a:ext cx="7145867" cy="3879222"/>
          </a:xfrm>
        </p:spPr>
        <p:txBody>
          <a:bodyPr>
            <a:normAutofit/>
          </a:bodyPr>
          <a:lstStyle/>
          <a:p>
            <a:pPr algn="just">
              <a:buClr>
                <a:srgbClr val="C3758A"/>
              </a:buClr>
            </a:pPr>
            <a:r>
              <a:rPr lang="tr-TR" sz="2000" dirty="0">
                <a:solidFill>
                  <a:srgbClr val="FEFFFF"/>
                </a:solidFill>
              </a:rPr>
              <a:t>Derin bir nefes aldıktan sonra nefesin dudaklar büzülerek uzun sürede verilmesi büzük dudak solunumu olarak tanımlanır.</a:t>
            </a:r>
            <a:endParaRPr lang="tr-TR" sz="2000" baseline="30000" dirty="0">
              <a:solidFill>
                <a:srgbClr val="FEFFFF"/>
              </a:solidFill>
            </a:endParaRPr>
          </a:p>
          <a:p>
            <a:pPr algn="just">
              <a:buClr>
                <a:srgbClr val="C3758A"/>
              </a:buClr>
            </a:pPr>
            <a:r>
              <a:rPr lang="tr-TR" sz="2000" dirty="0">
                <a:solidFill>
                  <a:srgbClr val="FEFFFF"/>
                </a:solidFill>
              </a:rPr>
              <a:t> Büzük dudak solunumunda amaç, soluk verme süresini uzatarak ekspirasyon sırasında hava yollarındaki basıncı artırmak, böylece küçük havayollarında  kalan hava birikmesini önlemek ve alveollerdeki gaz değişimini arttırmaktır.</a:t>
            </a:r>
            <a:endParaRPr lang="tr-TR" sz="2000" baseline="30000" dirty="0">
              <a:solidFill>
                <a:srgbClr val="FEFFFF"/>
              </a:solidFill>
            </a:endParaRPr>
          </a:p>
          <a:p>
            <a:pPr algn="just">
              <a:buClr>
                <a:srgbClr val="C3758A"/>
              </a:buClr>
            </a:pPr>
            <a:r>
              <a:rPr lang="tr-TR" sz="2000" dirty="0">
                <a:solidFill>
                  <a:srgbClr val="FEFFFF"/>
                </a:solidFill>
              </a:rPr>
              <a:t> Büzük dudak solunumu, diyafragmatik solunum ile birlikte günlük yaşam aktiviteleri sırasında etkin bir şekilde kullanılabilir.</a:t>
            </a:r>
          </a:p>
        </p:txBody>
      </p:sp>
    </p:spTree>
    <p:extLst>
      <p:ext uri="{BB962C8B-B14F-4D97-AF65-F5344CB8AC3E}">
        <p14:creationId xmlns:p14="http://schemas.microsoft.com/office/powerpoint/2010/main" val="131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075" name="Rectangle 1074">
            <a:extLst>
              <a:ext uri="{FF2B5EF4-FFF2-40B4-BE49-F238E27FC236}">
                <a16:creationId xmlns:a16="http://schemas.microsoft.com/office/drawing/2014/main" id="{9382A62F-8257-4A7F-828E-05742FED9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Resim 5" descr="çizgi film, kırpıntı çizim içeren bir resim&#10;&#10;Açıklama otomatik olarak oluşturuldu"/>
          <p:cNvPicPr>
            <a:picLocks noChangeAspect="1"/>
          </p:cNvPicPr>
          <p:nvPr/>
        </p:nvPicPr>
        <p:blipFill rotWithShape="1">
          <a:blip r:embed="rId2"/>
          <a:srcRect t="8765" r="1" b="38578"/>
          <a:stretch/>
        </p:blipFill>
        <p:spPr>
          <a:xfrm>
            <a:off x="8229599" y="10"/>
            <a:ext cx="3961300" cy="1707492"/>
          </a:xfrm>
          <a:prstGeom prst="rect">
            <a:avLst/>
          </a:prstGeom>
        </p:spPr>
      </p:pic>
      <p:pic>
        <p:nvPicPr>
          <p:cNvPr id="1027" name="Picture 3" descr="C:\Users\çoşgun 61\Desktop\evde bakım\indir.jpg"/>
          <p:cNvPicPr>
            <a:picLocks noChangeAspect="1" noChangeArrowheads="1"/>
          </p:cNvPicPr>
          <p:nvPr/>
        </p:nvPicPr>
        <p:blipFill rotWithShape="1">
          <a:blip r:embed="rId3"/>
          <a:srcRect t="21222" r="-1" b="9221"/>
          <a:stretch/>
        </p:blipFill>
        <p:spPr bwMode="auto">
          <a:xfrm>
            <a:off x="8230700" y="3430745"/>
            <a:ext cx="3961300" cy="1716047"/>
          </a:xfrm>
          <a:prstGeom prst="rect">
            <a:avLst/>
          </a:prstGeom>
          <a:noFill/>
        </p:spPr>
      </p:pic>
      <p:pic>
        <p:nvPicPr>
          <p:cNvPr id="4" name="Picture 2" descr="C:\Users\SISTEM\Desktop\indir.jpg">
            <a:extLst>
              <a:ext uri="{FF2B5EF4-FFF2-40B4-BE49-F238E27FC236}">
                <a16:creationId xmlns:a16="http://schemas.microsoft.com/office/drawing/2014/main" id="{E02AC4A5-2050-25AD-7131-0D9EDDC1A8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28" r="2" b="19927"/>
          <a:stretch/>
        </p:blipFill>
        <p:spPr bwMode="auto">
          <a:xfrm>
            <a:off x="8230700" y="1708836"/>
            <a:ext cx="3961300" cy="1729120"/>
          </a:xfrm>
          <a:prstGeom prst="rect">
            <a:avLst/>
          </a:prstGeom>
          <a:noFill/>
          <a:extLst>
            <a:ext uri="{909E8E84-426E-40DD-AFC4-6F175D3DCCD1}">
              <a14:hiddenFill xmlns:a14="http://schemas.microsoft.com/office/drawing/2010/main">
                <a:solidFill>
                  <a:srgbClr val="FFFFFF"/>
                </a:solidFill>
              </a14:hiddenFill>
            </a:ext>
          </a:extLst>
        </p:spPr>
      </p:pic>
      <p:cxnSp>
        <p:nvCxnSpPr>
          <p:cNvPr id="1077" name="Straight Connector 1076">
            <a:extLst>
              <a:ext uri="{FF2B5EF4-FFF2-40B4-BE49-F238E27FC236}">
                <a16:creationId xmlns:a16="http://schemas.microsoft.com/office/drawing/2014/main" id="{21EDFC30-35C6-406A-A2AA-73BCB90338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43404" y="1704358"/>
            <a:ext cx="3941064" cy="20150"/>
          </a:xfrm>
          <a:prstGeom prst="line">
            <a:avLst/>
          </a:prstGeom>
          <a:ln w="50800" cap="sq">
            <a:solidFill>
              <a:srgbClr val="73685E"/>
            </a:solidFill>
            <a:miter lim="800000"/>
          </a:ln>
        </p:spPr>
        <p:style>
          <a:lnRef idx="1">
            <a:schemeClr val="accent1"/>
          </a:lnRef>
          <a:fillRef idx="0">
            <a:schemeClr val="accent1"/>
          </a:fillRef>
          <a:effectRef idx="0">
            <a:schemeClr val="accent1"/>
          </a:effectRef>
          <a:fontRef idx="minor">
            <a:schemeClr val="tx1"/>
          </a:fontRef>
        </p:style>
      </p:cxnSp>
      <p:cxnSp>
        <p:nvCxnSpPr>
          <p:cNvPr id="1079" name="Straight Connector 1078">
            <a:extLst>
              <a:ext uri="{FF2B5EF4-FFF2-40B4-BE49-F238E27FC236}">
                <a16:creationId xmlns:a16="http://schemas.microsoft.com/office/drawing/2014/main" id="{CC05655D-857E-4EAB-8875-01DBFC4315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43404" y="3417671"/>
            <a:ext cx="3941064" cy="20150"/>
          </a:xfrm>
          <a:prstGeom prst="line">
            <a:avLst/>
          </a:prstGeom>
          <a:ln w="50800" cap="sq">
            <a:solidFill>
              <a:srgbClr val="73685E"/>
            </a:solidFill>
            <a:miter lim="800000"/>
          </a:ln>
        </p:spPr>
        <p:style>
          <a:lnRef idx="1">
            <a:schemeClr val="accent1"/>
          </a:lnRef>
          <a:fillRef idx="0">
            <a:schemeClr val="accent1"/>
          </a:fillRef>
          <a:effectRef idx="0">
            <a:schemeClr val="accent1"/>
          </a:effectRef>
          <a:fontRef idx="minor">
            <a:schemeClr val="tx1"/>
          </a:fontRef>
        </p:style>
      </p:cxnSp>
      <p:pic>
        <p:nvPicPr>
          <p:cNvPr id="5" name="Picture 2" descr="C:\Users\çoşgun 61\Desktop\evde bakım\indir (1).jpg">
            <a:extLst>
              <a:ext uri="{FF2B5EF4-FFF2-40B4-BE49-F238E27FC236}">
                <a16:creationId xmlns:a16="http://schemas.microsoft.com/office/drawing/2014/main" id="{B5090F85-7142-09EC-D828-8C9EA1734113}"/>
              </a:ext>
            </a:extLst>
          </p:cNvPr>
          <p:cNvPicPr>
            <a:picLocks noChangeAspect="1" noChangeArrowheads="1"/>
          </p:cNvPicPr>
          <p:nvPr/>
        </p:nvPicPr>
        <p:blipFill rotWithShape="1">
          <a:blip r:embed="rId5"/>
          <a:srcRect t="13586" b="13152"/>
          <a:stretch/>
        </p:blipFill>
        <p:spPr bwMode="auto">
          <a:xfrm>
            <a:off x="8230700" y="5141953"/>
            <a:ext cx="3961300" cy="1716047"/>
          </a:xfrm>
          <a:prstGeom prst="rect">
            <a:avLst/>
          </a:prstGeom>
          <a:noFill/>
        </p:spPr>
      </p:pic>
      <p:cxnSp>
        <p:nvCxnSpPr>
          <p:cNvPr id="1081" name="Straight Connector 1080">
            <a:extLst>
              <a:ext uri="{FF2B5EF4-FFF2-40B4-BE49-F238E27FC236}">
                <a16:creationId xmlns:a16="http://schemas.microsoft.com/office/drawing/2014/main" id="{7474D1AD-0308-4FF7-90AB-1A926BFCB3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43404" y="5130984"/>
            <a:ext cx="3941064" cy="20150"/>
          </a:xfrm>
          <a:prstGeom prst="line">
            <a:avLst/>
          </a:prstGeom>
          <a:ln w="50800" cap="sq">
            <a:solidFill>
              <a:srgbClr val="73685E"/>
            </a:solidFill>
            <a:miter lim="800000"/>
          </a:ln>
        </p:spPr>
        <p:style>
          <a:lnRef idx="1">
            <a:schemeClr val="accent1"/>
          </a:lnRef>
          <a:fillRef idx="0">
            <a:schemeClr val="accent1"/>
          </a:fillRef>
          <a:effectRef idx="0">
            <a:schemeClr val="accent1"/>
          </a:effectRef>
          <a:fontRef idx="minor">
            <a:schemeClr val="tx1"/>
          </a:fontRef>
        </p:style>
      </p:cxnSp>
      <p:sp>
        <p:nvSpPr>
          <p:cNvPr id="1083" name="Rectangle 1082">
            <a:extLst>
              <a:ext uri="{FF2B5EF4-FFF2-40B4-BE49-F238E27FC236}">
                <a16:creationId xmlns:a16="http://schemas.microsoft.com/office/drawing/2014/main" id="{3EA968A2-2CE8-41C2-8411-D84BF70F3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73685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085" name="Freeform 5">
            <a:extLst>
              <a:ext uri="{FF2B5EF4-FFF2-40B4-BE49-F238E27FC236}">
                <a16:creationId xmlns:a16="http://schemas.microsoft.com/office/drawing/2014/main" id="{DC40A4C2-24A5-47FE-ACF1-B71132333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459002"/>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Unvan 1"/>
          <p:cNvSpPr>
            <a:spLocks noGrp="1"/>
          </p:cNvSpPr>
          <p:nvPr>
            <p:ph type="title"/>
          </p:nvPr>
        </p:nvSpPr>
        <p:spPr>
          <a:xfrm>
            <a:off x="541867" y="587375"/>
            <a:ext cx="7145866" cy="778933"/>
          </a:xfrm>
        </p:spPr>
        <p:txBody>
          <a:bodyPr anchor="ctr">
            <a:normAutofit/>
          </a:bodyPr>
          <a:lstStyle/>
          <a:p>
            <a:pPr>
              <a:lnSpc>
                <a:spcPct val="90000"/>
              </a:lnSpc>
            </a:pPr>
            <a:r>
              <a:rPr lang="tr-TR" sz="2500" b="1">
                <a:solidFill>
                  <a:srgbClr val="FEFFFF"/>
                </a:solidFill>
              </a:rPr>
              <a:t>Uygulama Şekli: </a:t>
            </a:r>
            <a:br>
              <a:rPr lang="tr-TR" sz="2500" b="1">
                <a:solidFill>
                  <a:srgbClr val="FEFFFF"/>
                </a:solidFill>
              </a:rPr>
            </a:br>
            <a:endParaRPr lang="tr-TR" sz="2500">
              <a:solidFill>
                <a:srgbClr val="FEFFFF"/>
              </a:solidFill>
            </a:endParaRPr>
          </a:p>
        </p:txBody>
      </p:sp>
      <p:sp>
        <p:nvSpPr>
          <p:cNvPr id="3" name="İçerik Yer Tutucusu 2"/>
          <p:cNvSpPr>
            <a:spLocks noGrp="1"/>
          </p:cNvSpPr>
          <p:nvPr>
            <p:ph idx="1"/>
          </p:nvPr>
        </p:nvSpPr>
        <p:spPr>
          <a:xfrm>
            <a:off x="341194" y="1838325"/>
            <a:ext cx="7346539" cy="4698953"/>
          </a:xfrm>
        </p:spPr>
        <p:txBody>
          <a:bodyPr>
            <a:normAutofit fontScale="92500" lnSpcReduction="10000"/>
          </a:bodyPr>
          <a:lstStyle/>
          <a:p>
            <a:pPr algn="just">
              <a:buClr>
                <a:srgbClr val="51E0F8"/>
              </a:buClr>
            </a:pPr>
            <a:r>
              <a:rPr lang="tr-TR" sz="2400" dirty="0">
                <a:solidFill>
                  <a:srgbClr val="FEFFFF"/>
                </a:solidFill>
              </a:rPr>
              <a:t>1. Mümkünse dik oturunuz.</a:t>
            </a:r>
          </a:p>
          <a:p>
            <a:pPr algn="just">
              <a:buClr>
                <a:srgbClr val="51E0F8"/>
              </a:buClr>
            </a:pPr>
            <a:r>
              <a:rPr lang="tr-TR" sz="2400" dirty="0">
                <a:solidFill>
                  <a:srgbClr val="FEFFFF"/>
                </a:solidFill>
              </a:rPr>
              <a:t>2. Ağız kapalı olacak şekilde burundan çiçek koklar gibi derin bir nefes alınız, aldığınız havayı dışarı bırakmadan içinizden 1-2-3 şeklinde sayınız.</a:t>
            </a:r>
          </a:p>
          <a:p>
            <a:pPr algn="just">
              <a:buClr>
                <a:srgbClr val="51E0F8"/>
              </a:buClr>
            </a:pPr>
            <a:r>
              <a:rPr lang="tr-TR" sz="2400" dirty="0">
                <a:solidFill>
                  <a:srgbClr val="FEFFFF"/>
                </a:solidFill>
              </a:rPr>
              <a:t>3. Ağızdan dudaklarınızı ıslık çalar-öper gibi büzerek yavaş yavaş 1-2-3-4-5-6’ya kadar içinizden sayarak dışarıya doğru nefes veriniz. Havayı dışarı verirken kullanılan süre, havayı içinize çekerken kullanılan sürenin iki katı olacak şekilde ayarlanmalıdır. </a:t>
            </a:r>
          </a:p>
          <a:p>
            <a:pPr algn="just">
              <a:buClr>
                <a:srgbClr val="51E0F8"/>
              </a:buClr>
            </a:pPr>
            <a:r>
              <a:rPr lang="tr-TR" sz="2400" dirty="0">
                <a:solidFill>
                  <a:srgbClr val="FEFFFF"/>
                </a:solidFill>
              </a:rPr>
              <a:t>4. Ayrıca işlemi yürürken her iki adımda bir nefes alarak, her dört-beş adımda ise büzülen dudak arasında nefes vererek yapabilirsiniz</a:t>
            </a:r>
          </a:p>
          <a:p>
            <a:pPr>
              <a:buClr>
                <a:srgbClr val="51E0F8"/>
              </a:buClr>
            </a:pPr>
            <a:endParaRPr lang="tr-TR" dirty="0">
              <a:solidFill>
                <a:srgbClr val="FEFFFF"/>
              </a:solidFill>
            </a:endParaRPr>
          </a:p>
        </p:txBody>
      </p:sp>
    </p:spTree>
    <p:extLst>
      <p:ext uri="{BB962C8B-B14F-4D97-AF65-F5344CB8AC3E}">
        <p14:creationId xmlns:p14="http://schemas.microsoft.com/office/powerpoint/2010/main" val="3226586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259893" y="3101093"/>
            <a:ext cx="2454052" cy="3029344"/>
          </a:xfrm>
        </p:spPr>
        <p:txBody>
          <a:bodyPr>
            <a:normAutofit/>
          </a:bodyPr>
          <a:lstStyle/>
          <a:p>
            <a:r>
              <a:rPr lang="tr-TR" sz="2500" b="1">
                <a:solidFill>
                  <a:schemeClr val="bg1"/>
                </a:solidFill>
              </a:rPr>
              <a:t>Diyafragmatik Solunum</a:t>
            </a:r>
            <a:br>
              <a:rPr lang="tr-TR" sz="2500" b="1">
                <a:solidFill>
                  <a:schemeClr val="bg1"/>
                </a:solidFill>
              </a:rPr>
            </a:br>
            <a:endParaRPr lang="tr-TR" sz="2500">
              <a:solidFill>
                <a:schemeClr val="bg1"/>
              </a:solidFill>
            </a:endParaRPr>
          </a:p>
        </p:txBody>
      </p:sp>
      <p:sp>
        <p:nvSpPr>
          <p:cNvPr id="11"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tr-TR"/>
          </a:p>
        </p:txBody>
      </p:sp>
      <p:sp useBgFill="1">
        <p:nvSpPr>
          <p:cNvPr id="13" name="Rectangle 12">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6C04884C-13B5-2D32-4AB8-D6DC666B5309}"/>
              </a:ext>
            </a:extLst>
          </p:cNvPr>
          <p:cNvGraphicFramePr>
            <a:graphicFrameLocks noGrp="1"/>
          </p:cNvGraphicFramePr>
          <p:nvPr>
            <p:ph idx="1"/>
            <p:extLst>
              <p:ext uri="{D42A27DB-BD31-4B8C-83A1-F6EECF244321}">
                <p14:modId xmlns:p14="http://schemas.microsoft.com/office/powerpoint/2010/main" val="115932632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111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4FD149-94B6-4257-AB5B-C478E603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Unvan 1"/>
          <p:cNvSpPr>
            <a:spLocks noGrp="1"/>
          </p:cNvSpPr>
          <p:nvPr>
            <p:ph type="title"/>
          </p:nvPr>
        </p:nvSpPr>
        <p:spPr>
          <a:xfrm>
            <a:off x="649224" y="645106"/>
            <a:ext cx="5122652" cy="1259894"/>
          </a:xfrm>
        </p:spPr>
        <p:txBody>
          <a:bodyPr>
            <a:normAutofit/>
          </a:bodyPr>
          <a:lstStyle/>
          <a:p>
            <a:r>
              <a:rPr lang="tr-TR" b="1" dirty="0"/>
              <a:t>Uygulama şekli:</a:t>
            </a:r>
            <a:br>
              <a:rPr lang="tr-TR" dirty="0"/>
            </a:br>
            <a:endParaRPr lang="tr-TR" dirty="0"/>
          </a:p>
        </p:txBody>
      </p:sp>
      <p:sp>
        <p:nvSpPr>
          <p:cNvPr id="11" name="Rectangle 10">
            <a:extLst>
              <a:ext uri="{FF2B5EF4-FFF2-40B4-BE49-F238E27FC236}">
                <a16:creationId xmlns:a16="http://schemas.microsoft.com/office/drawing/2014/main" id="{4743F4F4-276D-4A4D-930A-0530386F9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 name="İçerik Yer Tutucusu 2"/>
          <p:cNvSpPr>
            <a:spLocks noGrp="1"/>
          </p:cNvSpPr>
          <p:nvPr>
            <p:ph idx="1"/>
          </p:nvPr>
        </p:nvSpPr>
        <p:spPr>
          <a:xfrm>
            <a:off x="649225" y="1653694"/>
            <a:ext cx="5588020" cy="4239160"/>
          </a:xfrm>
        </p:spPr>
        <p:txBody>
          <a:bodyPr>
            <a:normAutofit fontScale="92500" lnSpcReduction="10000"/>
          </a:bodyPr>
          <a:lstStyle/>
          <a:p>
            <a:pPr lvl="0" algn="just"/>
            <a:r>
              <a:rPr lang="tr-TR" sz="2400" dirty="0"/>
              <a:t>Sırt üstü düz yatar pozisyonda ya da yarı oturur pozisyonda durunuz. </a:t>
            </a:r>
          </a:p>
          <a:p>
            <a:pPr lvl="0" algn="just"/>
            <a:r>
              <a:rPr lang="tr-TR" sz="2400" dirty="0"/>
              <a:t>Bir eliniz göğsünüzde, diğer eliniz karnınızın üstünde olacak şekilde koyunuz. </a:t>
            </a:r>
          </a:p>
          <a:p>
            <a:pPr lvl="0" algn="just"/>
            <a:r>
              <a:rPr lang="tr-TR" sz="2400" dirty="0"/>
              <a:t>Burnunuzdan olabildiğince fazla miktarda havayı akciğerlerinize çekmeye çalışarak yavaşça nefes alırken karnınızın yavaşça yükseldiğini hissetmeye çalışın. Bu sırada göğsünüzün üzerinde olan elin hareketi minimal olmalıdır. </a:t>
            </a:r>
          </a:p>
          <a:p>
            <a:endParaRPr lang="tr-TR" dirty="0"/>
          </a:p>
        </p:txBody>
      </p:sp>
      <p:pic>
        <p:nvPicPr>
          <p:cNvPr id="4" name="Picture 2" descr="C:\Users\çoşgun 61\Desktop\evde bakım\27.jpg">
            <a:extLst>
              <a:ext uri="{FF2B5EF4-FFF2-40B4-BE49-F238E27FC236}">
                <a16:creationId xmlns:a16="http://schemas.microsoft.com/office/drawing/2014/main" id="{DFD5A31E-C15A-2392-A796-5E82B5D14529}"/>
              </a:ext>
            </a:extLst>
          </p:cNvPr>
          <p:cNvPicPr>
            <a:picLocks noChangeAspect="1" noChangeArrowheads="1"/>
          </p:cNvPicPr>
          <p:nvPr/>
        </p:nvPicPr>
        <p:blipFill>
          <a:blip r:embed="rId2"/>
          <a:stretch>
            <a:fillRect/>
          </a:stretch>
        </p:blipFill>
        <p:spPr bwMode="auto">
          <a:xfrm>
            <a:off x="7260609" y="1333652"/>
            <a:ext cx="4282934" cy="4412055"/>
          </a:xfrm>
          <a:prstGeom prst="rect">
            <a:avLst/>
          </a:prstGeom>
          <a:noFill/>
        </p:spPr>
      </p:pic>
      <p:sp>
        <p:nvSpPr>
          <p:cNvPr id="13" name="Freeform 10">
            <a:extLst>
              <a:ext uri="{FF2B5EF4-FFF2-40B4-BE49-F238E27FC236}">
                <a16:creationId xmlns:a16="http://schemas.microsoft.com/office/drawing/2014/main" id="{AA1386B8-14BD-4682-B537-BC9027D6E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442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192" name="Group 6151">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193"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tr-TR"/>
            </a:p>
          </p:txBody>
        </p:sp>
        <p:sp>
          <p:nvSpPr>
            <p:cNvPr id="6194"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tr-TR"/>
            </a:p>
          </p:txBody>
        </p:sp>
        <p:sp>
          <p:nvSpPr>
            <p:cNvPr id="6195"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tr-TR"/>
            </a:p>
          </p:txBody>
        </p:sp>
        <p:sp>
          <p:nvSpPr>
            <p:cNvPr id="6196"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tr-TR"/>
            </a:p>
          </p:txBody>
        </p:sp>
        <p:sp>
          <p:nvSpPr>
            <p:cNvPr id="6197"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tr-TR"/>
            </a:p>
          </p:txBody>
        </p:sp>
        <p:sp>
          <p:nvSpPr>
            <p:cNvPr id="6198"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tr-TR"/>
            </a:p>
          </p:txBody>
        </p:sp>
        <p:sp>
          <p:nvSpPr>
            <p:cNvPr id="6199"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tr-TR"/>
            </a:p>
          </p:txBody>
        </p:sp>
        <p:sp>
          <p:nvSpPr>
            <p:cNvPr id="6200"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tr-TR"/>
            </a:p>
          </p:txBody>
        </p:sp>
        <p:sp>
          <p:nvSpPr>
            <p:cNvPr id="6201"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tr-TR"/>
            </a:p>
          </p:txBody>
        </p:sp>
        <p:sp>
          <p:nvSpPr>
            <p:cNvPr id="6202"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tr-TR"/>
            </a:p>
          </p:txBody>
        </p:sp>
        <p:sp>
          <p:nvSpPr>
            <p:cNvPr id="6203"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tr-TR"/>
            </a:p>
          </p:txBody>
        </p:sp>
        <p:sp>
          <p:nvSpPr>
            <p:cNvPr id="6204"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tr-TR"/>
            </a:p>
          </p:txBody>
        </p:sp>
      </p:grpSp>
      <p:grpSp>
        <p:nvGrpSpPr>
          <p:cNvPr id="6205" name="Group 6165">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206"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tr-TR"/>
            </a:p>
          </p:txBody>
        </p:sp>
        <p:sp>
          <p:nvSpPr>
            <p:cNvPr id="6207"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tr-TR"/>
            </a:p>
          </p:txBody>
        </p:sp>
        <p:sp>
          <p:nvSpPr>
            <p:cNvPr id="6208"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tr-TR"/>
            </a:p>
          </p:txBody>
        </p:sp>
        <p:sp>
          <p:nvSpPr>
            <p:cNvPr id="6209"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tr-TR"/>
            </a:p>
          </p:txBody>
        </p:sp>
        <p:sp>
          <p:nvSpPr>
            <p:cNvPr id="6210"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tr-TR"/>
            </a:p>
          </p:txBody>
        </p:sp>
        <p:sp>
          <p:nvSpPr>
            <p:cNvPr id="6211"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tr-TR"/>
            </a:p>
          </p:txBody>
        </p:sp>
        <p:sp>
          <p:nvSpPr>
            <p:cNvPr id="6212"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tr-TR"/>
            </a:p>
          </p:txBody>
        </p:sp>
        <p:sp>
          <p:nvSpPr>
            <p:cNvPr id="6213"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tr-TR"/>
            </a:p>
          </p:txBody>
        </p:sp>
        <p:sp>
          <p:nvSpPr>
            <p:cNvPr id="6214"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tr-TR"/>
            </a:p>
          </p:txBody>
        </p:sp>
        <p:sp>
          <p:nvSpPr>
            <p:cNvPr id="6215"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tr-TR"/>
            </a:p>
          </p:txBody>
        </p:sp>
        <p:sp>
          <p:nvSpPr>
            <p:cNvPr id="6216"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tr-TR"/>
            </a:p>
          </p:txBody>
        </p:sp>
        <p:sp>
          <p:nvSpPr>
            <p:cNvPr id="6217"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tr-TR"/>
            </a:p>
          </p:txBody>
        </p:sp>
      </p:grpSp>
      <p:sp>
        <p:nvSpPr>
          <p:cNvPr id="6218" name="Rectangle 6179">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219" name="Freeform 11">
            <a:extLst>
              <a:ext uri="{FF2B5EF4-FFF2-40B4-BE49-F238E27FC236}">
                <a16:creationId xmlns:a16="http://schemas.microsoft.com/office/drawing/2014/main" id="{DCCE0A12-FB20-4549-A76B-194AB069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a:p>
        </p:txBody>
      </p:sp>
      <p:sp useBgFill="1">
        <p:nvSpPr>
          <p:cNvPr id="6220" name="Rectangle 6183">
            <a:extLst>
              <a:ext uri="{FF2B5EF4-FFF2-40B4-BE49-F238E27FC236}">
                <a16:creationId xmlns:a16="http://schemas.microsoft.com/office/drawing/2014/main" id="{C6C6603D-F559-4CD2-92AB-1C1608E37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0"/>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C:\Users\SISTEM\Desktop\solunum.jpg"/>
          <p:cNvPicPr>
            <a:picLocks noChangeAspect="1" noChangeArrowheads="1"/>
          </p:cNvPicPr>
          <p:nvPr/>
        </p:nvPicPr>
        <p:blipFill rotWithShape="1">
          <a:blip r:embed="rId2">
            <a:extLst>
              <a:ext uri="{28A0092B-C50C-407E-A947-70E740481C1C}">
                <a14:useLocalDpi xmlns:a14="http://schemas.microsoft.com/office/drawing/2010/main" val="0"/>
              </a:ext>
            </a:extLst>
          </a:blip>
          <a:srcRect t="3991" r="-1" b="-1"/>
          <a:stretch/>
        </p:blipFill>
        <p:spPr bwMode="auto">
          <a:xfrm>
            <a:off x="-2650" y="10"/>
            <a:ext cx="4646985" cy="3428990"/>
          </a:xfrm>
          <a:prstGeom prst="rect">
            <a:avLst/>
          </a:prstGeom>
          <a:noFill/>
          <a:extLst>
            <a:ext uri="{909E8E84-426E-40DD-AFC4-6F175D3DCCD1}">
              <a14:hiddenFill xmlns:a14="http://schemas.microsoft.com/office/drawing/2010/main">
                <a:solidFill>
                  <a:srgbClr val="FFFFFF"/>
                </a:solidFill>
              </a14:hiddenFill>
            </a:ext>
          </a:extLst>
        </p:spPr>
      </p:pic>
      <p:sp>
        <p:nvSpPr>
          <p:cNvPr id="6221" name="Rectangle 6185">
            <a:extLst>
              <a:ext uri="{FF2B5EF4-FFF2-40B4-BE49-F238E27FC236}">
                <a16:creationId xmlns:a16="http://schemas.microsoft.com/office/drawing/2014/main" id="{027C296A-0617-4D21-AF6B-358A10ABD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rgbClr val="9F567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222" name="Freeform 11">
            <a:extLst>
              <a:ext uri="{FF2B5EF4-FFF2-40B4-BE49-F238E27FC236}">
                <a16:creationId xmlns:a16="http://schemas.microsoft.com/office/drawing/2014/main" id="{4D8B6B03-4DCB-4178-B843-7DCD12039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a:p>
        </p:txBody>
      </p:sp>
      <p:pic>
        <p:nvPicPr>
          <p:cNvPr id="6147" name="Picture 3" descr="C:\Users\SISTEM\Desktop\2969_html_254b595b.jpg"/>
          <p:cNvPicPr>
            <a:picLocks noChangeAspect="1" noChangeArrowheads="1"/>
          </p:cNvPicPr>
          <p:nvPr/>
        </p:nvPicPr>
        <p:blipFill rotWithShape="1">
          <a:blip r:embed="rId3">
            <a:extLst>
              <a:ext uri="{28A0092B-C50C-407E-A947-70E740481C1C}">
                <a14:useLocalDpi xmlns:a14="http://schemas.microsoft.com/office/drawing/2010/main" val="0"/>
              </a:ext>
            </a:extLst>
          </a:blip>
          <a:srcRect l="14470" r="-4" b="-4"/>
          <a:stretch/>
        </p:blipFill>
        <p:spPr bwMode="auto">
          <a:xfrm>
            <a:off x="-1552" y="3429000"/>
            <a:ext cx="4646985"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6223" name="Straight Connector 6189">
            <a:extLst>
              <a:ext uri="{FF2B5EF4-FFF2-40B4-BE49-F238E27FC236}">
                <a16:creationId xmlns:a16="http://schemas.microsoft.com/office/drawing/2014/main" id="{9BDA9979-0841-4105-9C70-00F46A1C42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33" idx="1"/>
          </p:cNvCxnSpPr>
          <p:nvPr>
            <p:extLst>
              <p:ext uri="{386F3935-93C4-4BCD-93E2-E3B085C9AB24}">
                <p16:designElem xmlns:p16="http://schemas.microsoft.com/office/powerpoint/2015/main" val="1"/>
              </p:ext>
            </p:extLst>
          </p:nvPr>
        </p:nvCxnSpPr>
        <p:spPr>
          <a:xfrm>
            <a:off x="-16934" y="3429000"/>
            <a:ext cx="4662638" cy="0"/>
          </a:xfrm>
          <a:prstGeom prst="line">
            <a:avLst/>
          </a:prstGeom>
          <a:ln w="50800">
            <a:solidFill>
              <a:srgbClr val="9F5672"/>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4294967295"/>
          </p:nvPr>
        </p:nvSpPr>
        <p:spPr>
          <a:xfrm>
            <a:off x="5879277" y="393895"/>
            <a:ext cx="5844820" cy="5928627"/>
          </a:xfrm>
        </p:spPr>
        <p:txBody>
          <a:bodyPr vert="horz" lIns="91440" tIns="45720" rIns="91440" bIns="45720" rtlCol="0">
            <a:normAutofit/>
          </a:bodyPr>
          <a:lstStyle/>
          <a:p>
            <a:pPr lvl="0" algn="just">
              <a:buClr>
                <a:srgbClr val="DBAF68"/>
              </a:buClr>
            </a:pPr>
            <a:r>
              <a:rPr lang="en-US" sz="2400" dirty="0" err="1">
                <a:solidFill>
                  <a:schemeClr val="tx1"/>
                </a:solidFill>
              </a:rPr>
              <a:t>Havayı</a:t>
            </a:r>
            <a:r>
              <a:rPr lang="en-US" sz="2400" dirty="0">
                <a:solidFill>
                  <a:schemeClr val="tx1"/>
                </a:solidFill>
              </a:rPr>
              <a:t> </a:t>
            </a:r>
            <a:r>
              <a:rPr lang="en-US" sz="2400" dirty="0" err="1">
                <a:solidFill>
                  <a:schemeClr val="tx1"/>
                </a:solidFill>
              </a:rPr>
              <a:t>içinize</a:t>
            </a:r>
            <a:r>
              <a:rPr lang="en-US" sz="2400" dirty="0">
                <a:solidFill>
                  <a:schemeClr val="tx1"/>
                </a:solidFill>
              </a:rPr>
              <a:t> </a:t>
            </a:r>
            <a:r>
              <a:rPr lang="en-US" sz="2400" dirty="0" err="1">
                <a:solidFill>
                  <a:schemeClr val="tx1"/>
                </a:solidFill>
              </a:rPr>
              <a:t>çektikten</a:t>
            </a:r>
            <a:r>
              <a:rPr lang="en-US" sz="2400" dirty="0">
                <a:solidFill>
                  <a:schemeClr val="tx1"/>
                </a:solidFill>
              </a:rPr>
              <a:t> </a:t>
            </a:r>
            <a:r>
              <a:rPr lang="en-US" sz="2400" dirty="0" err="1">
                <a:solidFill>
                  <a:schemeClr val="tx1"/>
                </a:solidFill>
              </a:rPr>
              <a:t>sonra</a:t>
            </a:r>
            <a:r>
              <a:rPr lang="en-US" sz="2400" dirty="0">
                <a:solidFill>
                  <a:schemeClr val="tx1"/>
                </a:solidFill>
              </a:rPr>
              <a:t> 1-2-3 </a:t>
            </a:r>
            <a:r>
              <a:rPr lang="en-US" sz="2400" dirty="0" err="1">
                <a:solidFill>
                  <a:schemeClr val="tx1"/>
                </a:solidFill>
              </a:rPr>
              <a:t>şeklinde</a:t>
            </a:r>
            <a:r>
              <a:rPr lang="en-US" sz="2400" dirty="0">
                <a:solidFill>
                  <a:schemeClr val="tx1"/>
                </a:solidFill>
              </a:rPr>
              <a:t> </a:t>
            </a:r>
            <a:r>
              <a:rPr lang="en-US" sz="2400" dirty="0" err="1">
                <a:solidFill>
                  <a:schemeClr val="tx1"/>
                </a:solidFill>
              </a:rPr>
              <a:t>sayınız</a:t>
            </a:r>
            <a:r>
              <a:rPr lang="en-US" sz="2400" dirty="0">
                <a:solidFill>
                  <a:schemeClr val="tx1"/>
                </a:solidFill>
              </a:rPr>
              <a:t>, </a:t>
            </a:r>
            <a:r>
              <a:rPr lang="en-US" sz="2400" dirty="0" err="1">
                <a:solidFill>
                  <a:schemeClr val="tx1"/>
                </a:solidFill>
              </a:rPr>
              <a:t>karnınızı</a:t>
            </a:r>
            <a:r>
              <a:rPr lang="en-US" sz="2400" dirty="0">
                <a:solidFill>
                  <a:schemeClr val="tx1"/>
                </a:solidFill>
              </a:rPr>
              <a:t> </a:t>
            </a:r>
            <a:r>
              <a:rPr lang="en-US" sz="2400" dirty="0" err="1">
                <a:solidFill>
                  <a:schemeClr val="tx1"/>
                </a:solidFill>
              </a:rPr>
              <a:t>mümkün</a:t>
            </a:r>
            <a:r>
              <a:rPr lang="en-US" sz="2400" dirty="0">
                <a:solidFill>
                  <a:schemeClr val="tx1"/>
                </a:solidFill>
              </a:rPr>
              <a:t> </a:t>
            </a:r>
            <a:r>
              <a:rPr lang="en-US" sz="2400" dirty="0" err="1">
                <a:solidFill>
                  <a:schemeClr val="tx1"/>
                </a:solidFill>
              </a:rPr>
              <a:t>olduğunca</a:t>
            </a:r>
            <a:r>
              <a:rPr lang="en-US" sz="2400" dirty="0">
                <a:solidFill>
                  <a:schemeClr val="tx1"/>
                </a:solidFill>
              </a:rPr>
              <a:t> </a:t>
            </a:r>
            <a:r>
              <a:rPr lang="en-US" sz="2400" dirty="0" err="1">
                <a:solidFill>
                  <a:schemeClr val="tx1"/>
                </a:solidFill>
              </a:rPr>
              <a:t>şişiriniz</a:t>
            </a:r>
            <a:r>
              <a:rPr lang="en-US" sz="2400" dirty="0">
                <a:solidFill>
                  <a:schemeClr val="tx1"/>
                </a:solidFill>
              </a:rPr>
              <a:t>.</a:t>
            </a:r>
          </a:p>
          <a:p>
            <a:pPr lvl="0" algn="just">
              <a:buClr>
                <a:srgbClr val="DBAF68"/>
              </a:buClr>
            </a:pPr>
            <a:r>
              <a:rPr lang="en-US" sz="2400" dirty="0" err="1">
                <a:solidFill>
                  <a:schemeClr val="tx1"/>
                </a:solidFill>
              </a:rPr>
              <a:t>Daha</a:t>
            </a:r>
            <a:r>
              <a:rPr lang="en-US" sz="2400" dirty="0">
                <a:solidFill>
                  <a:schemeClr val="tx1"/>
                </a:solidFill>
              </a:rPr>
              <a:t> </a:t>
            </a:r>
            <a:r>
              <a:rPr lang="en-US" sz="2400" dirty="0" err="1">
                <a:solidFill>
                  <a:schemeClr val="tx1"/>
                </a:solidFill>
              </a:rPr>
              <a:t>sonra</a:t>
            </a:r>
            <a:r>
              <a:rPr lang="en-US" sz="2400" dirty="0">
                <a:solidFill>
                  <a:schemeClr val="tx1"/>
                </a:solidFill>
              </a:rPr>
              <a:t> </a:t>
            </a:r>
            <a:r>
              <a:rPr lang="en-US" sz="2400" dirty="0" err="1">
                <a:solidFill>
                  <a:schemeClr val="tx1"/>
                </a:solidFill>
              </a:rPr>
              <a:t>dudaklarınızı</a:t>
            </a:r>
            <a:r>
              <a:rPr lang="en-US" sz="2400" dirty="0">
                <a:solidFill>
                  <a:schemeClr val="tx1"/>
                </a:solidFill>
              </a:rPr>
              <a:t> </a:t>
            </a:r>
            <a:r>
              <a:rPr lang="en-US" sz="2400" dirty="0" err="1">
                <a:solidFill>
                  <a:schemeClr val="tx1"/>
                </a:solidFill>
              </a:rPr>
              <a:t>büzerek</a:t>
            </a:r>
            <a:r>
              <a:rPr lang="en-US" sz="2400" dirty="0">
                <a:solidFill>
                  <a:schemeClr val="tx1"/>
                </a:solidFill>
              </a:rPr>
              <a:t> </a:t>
            </a:r>
            <a:r>
              <a:rPr lang="en-US" sz="2400" dirty="0" err="1">
                <a:solidFill>
                  <a:schemeClr val="tx1"/>
                </a:solidFill>
              </a:rPr>
              <a:t>yavaşça</a:t>
            </a:r>
            <a:r>
              <a:rPr lang="en-US" sz="2400" dirty="0">
                <a:solidFill>
                  <a:schemeClr val="tx1"/>
                </a:solidFill>
              </a:rPr>
              <a:t> </a:t>
            </a:r>
            <a:r>
              <a:rPr lang="en-US" sz="2400" dirty="0" err="1">
                <a:solidFill>
                  <a:schemeClr val="tx1"/>
                </a:solidFill>
              </a:rPr>
              <a:t>havayı</a:t>
            </a:r>
            <a:r>
              <a:rPr lang="en-US" sz="2400" dirty="0">
                <a:solidFill>
                  <a:schemeClr val="tx1"/>
                </a:solidFill>
              </a:rPr>
              <a:t> </a:t>
            </a:r>
            <a:r>
              <a:rPr lang="en-US" sz="2400" dirty="0" err="1">
                <a:solidFill>
                  <a:schemeClr val="tx1"/>
                </a:solidFill>
              </a:rPr>
              <a:t>dışarı</a:t>
            </a:r>
            <a:r>
              <a:rPr lang="en-US" sz="2400" dirty="0">
                <a:solidFill>
                  <a:schemeClr val="tx1"/>
                </a:solidFill>
              </a:rPr>
              <a:t> </a:t>
            </a:r>
            <a:r>
              <a:rPr lang="en-US" sz="2400" dirty="0" err="1">
                <a:solidFill>
                  <a:schemeClr val="tx1"/>
                </a:solidFill>
              </a:rPr>
              <a:t>verirken</a:t>
            </a:r>
            <a:r>
              <a:rPr lang="en-US" sz="2400" dirty="0">
                <a:solidFill>
                  <a:schemeClr val="tx1"/>
                </a:solidFill>
              </a:rPr>
              <a:t> </a:t>
            </a:r>
            <a:r>
              <a:rPr lang="en-US" sz="2400" dirty="0" err="1">
                <a:solidFill>
                  <a:schemeClr val="tx1"/>
                </a:solidFill>
              </a:rPr>
              <a:t>karnınızın</a:t>
            </a:r>
            <a:r>
              <a:rPr lang="en-US" sz="2400" dirty="0">
                <a:solidFill>
                  <a:schemeClr val="tx1"/>
                </a:solidFill>
              </a:rPr>
              <a:t> </a:t>
            </a:r>
            <a:r>
              <a:rPr lang="en-US" sz="2400" dirty="0" err="1">
                <a:solidFill>
                  <a:schemeClr val="tx1"/>
                </a:solidFill>
              </a:rPr>
              <a:t>üzerindeki</a:t>
            </a:r>
            <a:r>
              <a:rPr lang="en-US" sz="2400" dirty="0">
                <a:solidFill>
                  <a:schemeClr val="tx1"/>
                </a:solidFill>
              </a:rPr>
              <a:t> </a:t>
            </a:r>
            <a:r>
              <a:rPr lang="en-US" sz="2400" dirty="0" err="1">
                <a:solidFill>
                  <a:schemeClr val="tx1"/>
                </a:solidFill>
              </a:rPr>
              <a:t>elinizle</a:t>
            </a:r>
            <a:r>
              <a:rPr lang="en-US" sz="2400" dirty="0">
                <a:solidFill>
                  <a:schemeClr val="tx1"/>
                </a:solidFill>
              </a:rPr>
              <a:t> </a:t>
            </a:r>
            <a:r>
              <a:rPr lang="en-US" sz="2400" dirty="0" err="1">
                <a:solidFill>
                  <a:schemeClr val="tx1"/>
                </a:solidFill>
              </a:rPr>
              <a:t>yavaşça</a:t>
            </a:r>
            <a:r>
              <a:rPr lang="en-US" sz="2400" dirty="0">
                <a:solidFill>
                  <a:schemeClr val="tx1"/>
                </a:solidFill>
              </a:rPr>
              <a:t> </a:t>
            </a:r>
            <a:r>
              <a:rPr lang="en-US" sz="2400" dirty="0" err="1">
                <a:solidFill>
                  <a:schemeClr val="tx1"/>
                </a:solidFill>
              </a:rPr>
              <a:t>aşağı</a:t>
            </a:r>
            <a:r>
              <a:rPr lang="en-US" sz="2400" dirty="0">
                <a:solidFill>
                  <a:schemeClr val="tx1"/>
                </a:solidFill>
              </a:rPr>
              <a:t> </a:t>
            </a:r>
            <a:r>
              <a:rPr lang="en-US" sz="2400" dirty="0" err="1">
                <a:solidFill>
                  <a:schemeClr val="tx1"/>
                </a:solidFill>
              </a:rPr>
              <a:t>indiğini</a:t>
            </a:r>
            <a:r>
              <a:rPr lang="en-US" sz="2400" dirty="0">
                <a:solidFill>
                  <a:schemeClr val="tx1"/>
                </a:solidFill>
              </a:rPr>
              <a:t> </a:t>
            </a:r>
            <a:r>
              <a:rPr lang="en-US" sz="2400" dirty="0" err="1">
                <a:solidFill>
                  <a:schemeClr val="tx1"/>
                </a:solidFill>
              </a:rPr>
              <a:t>hissetmeye</a:t>
            </a:r>
            <a:r>
              <a:rPr lang="en-US" sz="2400" dirty="0">
                <a:solidFill>
                  <a:schemeClr val="tx1"/>
                </a:solidFill>
              </a:rPr>
              <a:t> </a:t>
            </a:r>
            <a:r>
              <a:rPr lang="en-US" sz="2400" dirty="0" err="1">
                <a:solidFill>
                  <a:schemeClr val="tx1"/>
                </a:solidFill>
              </a:rPr>
              <a:t>çalışın</a:t>
            </a:r>
            <a:r>
              <a:rPr lang="en-US" sz="2400" dirty="0">
                <a:solidFill>
                  <a:schemeClr val="tx1"/>
                </a:solidFill>
              </a:rPr>
              <a:t>. Bunun </a:t>
            </a:r>
            <a:r>
              <a:rPr lang="en-US" sz="2400" dirty="0" err="1">
                <a:solidFill>
                  <a:schemeClr val="tx1"/>
                </a:solidFill>
              </a:rPr>
              <a:t>için</a:t>
            </a:r>
            <a:r>
              <a:rPr lang="en-US" sz="2400" dirty="0">
                <a:solidFill>
                  <a:schemeClr val="tx1"/>
                </a:solidFill>
              </a:rPr>
              <a:t> </a:t>
            </a:r>
            <a:r>
              <a:rPr lang="en-US" sz="2400" dirty="0" err="1">
                <a:solidFill>
                  <a:schemeClr val="tx1"/>
                </a:solidFill>
              </a:rPr>
              <a:t>karın</a:t>
            </a:r>
            <a:r>
              <a:rPr lang="en-US" sz="2400" dirty="0">
                <a:solidFill>
                  <a:schemeClr val="tx1"/>
                </a:solidFill>
              </a:rPr>
              <a:t> </a:t>
            </a:r>
            <a:r>
              <a:rPr lang="en-US" sz="2400" dirty="0" err="1">
                <a:solidFill>
                  <a:schemeClr val="tx1"/>
                </a:solidFill>
              </a:rPr>
              <a:t>üzerine</a:t>
            </a:r>
            <a:r>
              <a:rPr lang="en-US" sz="2400" dirty="0">
                <a:solidFill>
                  <a:schemeClr val="tx1"/>
                </a:solidFill>
              </a:rPr>
              <a:t> </a:t>
            </a:r>
            <a:r>
              <a:rPr lang="en-US" sz="2400" dirty="0" err="1">
                <a:solidFill>
                  <a:schemeClr val="tx1"/>
                </a:solidFill>
              </a:rPr>
              <a:t>ince</a:t>
            </a:r>
            <a:r>
              <a:rPr lang="en-US" sz="2400" dirty="0">
                <a:solidFill>
                  <a:schemeClr val="tx1"/>
                </a:solidFill>
              </a:rPr>
              <a:t> </a:t>
            </a:r>
            <a:r>
              <a:rPr lang="en-US" sz="2400" dirty="0" err="1">
                <a:solidFill>
                  <a:schemeClr val="tx1"/>
                </a:solidFill>
              </a:rPr>
              <a:t>bir</a:t>
            </a:r>
            <a:r>
              <a:rPr lang="en-US" sz="2400" dirty="0">
                <a:solidFill>
                  <a:schemeClr val="tx1"/>
                </a:solidFill>
              </a:rPr>
              <a:t> </a:t>
            </a:r>
            <a:r>
              <a:rPr lang="en-US" sz="2400" dirty="0" err="1">
                <a:solidFill>
                  <a:schemeClr val="tx1"/>
                </a:solidFill>
              </a:rPr>
              <a:t>yastık</a:t>
            </a:r>
            <a:r>
              <a:rPr lang="en-US" sz="2400" dirty="0">
                <a:solidFill>
                  <a:schemeClr val="tx1"/>
                </a:solidFill>
              </a:rPr>
              <a:t> </a:t>
            </a:r>
            <a:r>
              <a:rPr lang="en-US" sz="2400" dirty="0" err="1">
                <a:solidFill>
                  <a:schemeClr val="tx1"/>
                </a:solidFill>
              </a:rPr>
              <a:t>ya</a:t>
            </a:r>
            <a:r>
              <a:rPr lang="en-US" sz="2400" dirty="0">
                <a:solidFill>
                  <a:schemeClr val="tx1"/>
                </a:solidFill>
              </a:rPr>
              <a:t> da </a:t>
            </a:r>
            <a:r>
              <a:rPr lang="en-US" sz="2400" dirty="0" err="1">
                <a:solidFill>
                  <a:schemeClr val="tx1"/>
                </a:solidFill>
              </a:rPr>
              <a:t>havluyla</a:t>
            </a:r>
            <a:r>
              <a:rPr lang="en-US" sz="2400" dirty="0">
                <a:solidFill>
                  <a:schemeClr val="tx1"/>
                </a:solidFill>
              </a:rPr>
              <a:t> </a:t>
            </a:r>
            <a:r>
              <a:rPr lang="en-US" sz="2400" dirty="0" err="1">
                <a:solidFill>
                  <a:schemeClr val="tx1"/>
                </a:solidFill>
              </a:rPr>
              <a:t>hafif</a:t>
            </a:r>
            <a:r>
              <a:rPr lang="en-US" sz="2400" dirty="0">
                <a:solidFill>
                  <a:schemeClr val="tx1"/>
                </a:solidFill>
              </a:rPr>
              <a:t> </a:t>
            </a:r>
            <a:r>
              <a:rPr lang="en-US" sz="2400" dirty="0" err="1">
                <a:solidFill>
                  <a:schemeClr val="tx1"/>
                </a:solidFill>
              </a:rPr>
              <a:t>baskı</a:t>
            </a:r>
            <a:r>
              <a:rPr lang="en-US" sz="2400" dirty="0">
                <a:solidFill>
                  <a:schemeClr val="tx1"/>
                </a:solidFill>
              </a:rPr>
              <a:t> </a:t>
            </a:r>
            <a:r>
              <a:rPr lang="en-US" sz="2400" dirty="0" err="1">
                <a:solidFill>
                  <a:schemeClr val="tx1"/>
                </a:solidFill>
              </a:rPr>
              <a:t>yapmak</a:t>
            </a:r>
            <a:r>
              <a:rPr lang="en-US" sz="2400" dirty="0">
                <a:solidFill>
                  <a:schemeClr val="tx1"/>
                </a:solidFill>
              </a:rPr>
              <a:t> </a:t>
            </a:r>
            <a:r>
              <a:rPr lang="en-US" sz="2400" dirty="0" err="1">
                <a:solidFill>
                  <a:schemeClr val="tx1"/>
                </a:solidFill>
              </a:rPr>
              <a:t>için</a:t>
            </a:r>
            <a:r>
              <a:rPr lang="en-US" sz="2400" dirty="0">
                <a:solidFill>
                  <a:schemeClr val="tx1"/>
                </a:solidFill>
              </a:rPr>
              <a:t> </a:t>
            </a:r>
            <a:r>
              <a:rPr lang="en-US" sz="2400" dirty="0" err="1">
                <a:solidFill>
                  <a:schemeClr val="tx1"/>
                </a:solidFill>
              </a:rPr>
              <a:t>bastırabilirsiniz</a:t>
            </a:r>
            <a:r>
              <a:rPr lang="en-US" sz="2400" dirty="0">
                <a:solidFill>
                  <a:schemeClr val="tx1"/>
                </a:solidFill>
              </a:rPr>
              <a:t>. </a:t>
            </a:r>
            <a:r>
              <a:rPr lang="en-US" sz="2400" dirty="0" err="1">
                <a:solidFill>
                  <a:schemeClr val="tx1"/>
                </a:solidFill>
              </a:rPr>
              <a:t>Yine</a:t>
            </a:r>
            <a:r>
              <a:rPr lang="en-US" sz="2400" dirty="0">
                <a:solidFill>
                  <a:schemeClr val="tx1"/>
                </a:solidFill>
              </a:rPr>
              <a:t> </a:t>
            </a:r>
            <a:r>
              <a:rPr lang="en-US" sz="2400" dirty="0" err="1">
                <a:solidFill>
                  <a:schemeClr val="tx1"/>
                </a:solidFill>
              </a:rPr>
              <a:t>göğsünüzün</a:t>
            </a:r>
            <a:r>
              <a:rPr lang="en-US" sz="2400" dirty="0">
                <a:solidFill>
                  <a:schemeClr val="tx1"/>
                </a:solidFill>
              </a:rPr>
              <a:t> </a:t>
            </a:r>
            <a:r>
              <a:rPr lang="en-US" sz="2400" dirty="0" err="1">
                <a:solidFill>
                  <a:schemeClr val="tx1"/>
                </a:solidFill>
              </a:rPr>
              <a:t>üzerinde</a:t>
            </a:r>
            <a:r>
              <a:rPr lang="en-US" sz="2400" dirty="0">
                <a:solidFill>
                  <a:schemeClr val="tx1"/>
                </a:solidFill>
              </a:rPr>
              <a:t> </a:t>
            </a:r>
            <a:r>
              <a:rPr lang="en-US" sz="2400" dirty="0" err="1">
                <a:solidFill>
                  <a:schemeClr val="tx1"/>
                </a:solidFill>
              </a:rPr>
              <a:t>olan</a:t>
            </a:r>
            <a:r>
              <a:rPr lang="en-US" sz="2400" dirty="0">
                <a:solidFill>
                  <a:schemeClr val="tx1"/>
                </a:solidFill>
              </a:rPr>
              <a:t> </a:t>
            </a:r>
            <a:r>
              <a:rPr lang="en-US" sz="2400" dirty="0" err="1">
                <a:solidFill>
                  <a:schemeClr val="tx1"/>
                </a:solidFill>
              </a:rPr>
              <a:t>elin</a:t>
            </a:r>
            <a:r>
              <a:rPr lang="en-US" sz="2400" dirty="0">
                <a:solidFill>
                  <a:schemeClr val="tx1"/>
                </a:solidFill>
              </a:rPr>
              <a:t> </a:t>
            </a:r>
            <a:r>
              <a:rPr lang="en-US" sz="2400" dirty="0" err="1">
                <a:solidFill>
                  <a:schemeClr val="tx1"/>
                </a:solidFill>
              </a:rPr>
              <a:t>hareketi</a:t>
            </a:r>
            <a:r>
              <a:rPr lang="en-US" sz="2400" dirty="0">
                <a:solidFill>
                  <a:schemeClr val="tx1"/>
                </a:solidFill>
              </a:rPr>
              <a:t> minimal </a:t>
            </a:r>
            <a:r>
              <a:rPr lang="en-US" sz="2400" dirty="0" err="1">
                <a:solidFill>
                  <a:schemeClr val="tx1"/>
                </a:solidFill>
              </a:rPr>
              <a:t>olmalıdır</a:t>
            </a:r>
            <a:r>
              <a:rPr lang="en-US" sz="2400" dirty="0">
                <a:solidFill>
                  <a:schemeClr val="tx1"/>
                </a:solidFill>
              </a:rPr>
              <a:t>. </a:t>
            </a:r>
          </a:p>
          <a:p>
            <a:pPr algn="just">
              <a:buClr>
                <a:srgbClr val="DBAF68"/>
              </a:buClr>
            </a:pPr>
            <a:r>
              <a:rPr lang="en-US" sz="2400" dirty="0">
                <a:solidFill>
                  <a:schemeClr val="tx1"/>
                </a:solidFill>
              </a:rPr>
              <a:t>Bu </a:t>
            </a:r>
            <a:r>
              <a:rPr lang="en-US" sz="2400" dirty="0" err="1">
                <a:solidFill>
                  <a:schemeClr val="tx1"/>
                </a:solidFill>
              </a:rPr>
              <a:t>solunum</a:t>
            </a:r>
            <a:r>
              <a:rPr lang="en-US" sz="2400" dirty="0">
                <a:solidFill>
                  <a:schemeClr val="tx1"/>
                </a:solidFill>
              </a:rPr>
              <a:t> </a:t>
            </a:r>
            <a:r>
              <a:rPr lang="en-US" sz="2400" dirty="0" err="1">
                <a:solidFill>
                  <a:schemeClr val="tx1"/>
                </a:solidFill>
              </a:rPr>
              <a:t>egzersizlerini</a:t>
            </a:r>
            <a:r>
              <a:rPr lang="en-US" sz="2400" dirty="0">
                <a:solidFill>
                  <a:schemeClr val="tx1"/>
                </a:solidFill>
              </a:rPr>
              <a:t> </a:t>
            </a:r>
            <a:r>
              <a:rPr lang="en-US" sz="2400" b="1" dirty="0" err="1">
                <a:solidFill>
                  <a:schemeClr val="tx1"/>
                </a:solidFill>
              </a:rPr>
              <a:t>günde</a:t>
            </a:r>
            <a:r>
              <a:rPr lang="en-US" sz="2400" b="1" dirty="0">
                <a:solidFill>
                  <a:schemeClr val="tx1"/>
                </a:solidFill>
              </a:rPr>
              <a:t> 3-4 </a:t>
            </a:r>
            <a:r>
              <a:rPr lang="en-US" sz="2400" b="1" dirty="0" err="1">
                <a:solidFill>
                  <a:schemeClr val="tx1"/>
                </a:solidFill>
              </a:rPr>
              <a:t>kez</a:t>
            </a:r>
            <a:r>
              <a:rPr lang="en-US" sz="2400" b="1" dirty="0">
                <a:solidFill>
                  <a:schemeClr val="tx1"/>
                </a:solidFill>
              </a:rPr>
              <a:t> </a:t>
            </a:r>
            <a:r>
              <a:rPr lang="en-US" sz="2400" b="1" dirty="0" err="1">
                <a:solidFill>
                  <a:schemeClr val="tx1"/>
                </a:solidFill>
              </a:rPr>
              <a:t>tekrarlayın</a:t>
            </a:r>
            <a:r>
              <a:rPr lang="en-US" sz="2400" b="1" dirty="0">
                <a:solidFill>
                  <a:schemeClr val="tx1"/>
                </a:solidFill>
              </a:rPr>
              <a:t> </a:t>
            </a:r>
            <a:r>
              <a:rPr lang="en-US" sz="2400" b="1" dirty="0" err="1">
                <a:solidFill>
                  <a:schemeClr val="tx1"/>
                </a:solidFill>
              </a:rPr>
              <a:t>ve</a:t>
            </a:r>
            <a:r>
              <a:rPr lang="en-US" sz="2400" b="1" dirty="0">
                <a:solidFill>
                  <a:schemeClr val="tx1"/>
                </a:solidFill>
              </a:rPr>
              <a:t> her </a:t>
            </a:r>
            <a:r>
              <a:rPr lang="en-US" sz="2400" b="1" dirty="0" err="1">
                <a:solidFill>
                  <a:schemeClr val="tx1"/>
                </a:solidFill>
              </a:rPr>
              <a:t>seferinde</a:t>
            </a:r>
            <a:r>
              <a:rPr lang="en-US" sz="2400" b="1" dirty="0">
                <a:solidFill>
                  <a:schemeClr val="tx1"/>
                </a:solidFill>
              </a:rPr>
              <a:t> 8-10 </a:t>
            </a:r>
            <a:r>
              <a:rPr lang="en-US" sz="2400" b="1" dirty="0" err="1">
                <a:solidFill>
                  <a:schemeClr val="tx1"/>
                </a:solidFill>
              </a:rPr>
              <a:t>kez</a:t>
            </a:r>
            <a:r>
              <a:rPr lang="en-US" sz="2400" b="1" dirty="0">
                <a:solidFill>
                  <a:schemeClr val="tx1"/>
                </a:solidFill>
              </a:rPr>
              <a:t> </a:t>
            </a:r>
            <a:r>
              <a:rPr lang="en-US" sz="2400" b="1" dirty="0" err="1">
                <a:solidFill>
                  <a:schemeClr val="tx1"/>
                </a:solidFill>
              </a:rPr>
              <a:t>yapmaya</a:t>
            </a:r>
            <a:r>
              <a:rPr lang="en-US" sz="2400" b="1" dirty="0">
                <a:solidFill>
                  <a:schemeClr val="tx1"/>
                </a:solidFill>
              </a:rPr>
              <a:t> </a:t>
            </a:r>
            <a:r>
              <a:rPr lang="en-US" sz="2400" b="1" dirty="0" err="1">
                <a:solidFill>
                  <a:schemeClr val="tx1"/>
                </a:solidFill>
              </a:rPr>
              <a:t>çalışın</a:t>
            </a:r>
            <a:r>
              <a:rPr lang="en-US" sz="2400" b="1" dirty="0">
                <a:solidFill>
                  <a:schemeClr val="tx1"/>
                </a:solidFill>
              </a:rPr>
              <a:t>.</a:t>
            </a:r>
          </a:p>
        </p:txBody>
      </p:sp>
    </p:spTree>
    <p:extLst>
      <p:ext uri="{BB962C8B-B14F-4D97-AF65-F5344CB8AC3E}">
        <p14:creationId xmlns:p14="http://schemas.microsoft.com/office/powerpoint/2010/main" val="27896689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Windows 7\Desktop\Solunum sistemi resimleri\close-up-white-milk-liquid-spray.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2" name="1 Başlık"/>
          <p:cNvSpPr>
            <a:spLocks noGrp="1"/>
          </p:cNvSpPr>
          <p:nvPr>
            <p:ph type="title"/>
          </p:nvPr>
        </p:nvSpPr>
        <p:spPr>
          <a:xfrm>
            <a:off x="1981200" y="548680"/>
            <a:ext cx="8229600" cy="868958"/>
          </a:xfrm>
        </p:spPr>
        <p:txBody>
          <a:bodyPr>
            <a:normAutofit fontScale="90000"/>
          </a:bodyPr>
          <a:lstStyle/>
          <a:p>
            <a:br>
              <a:rPr lang="tr-TR" b="1" dirty="0">
                <a:solidFill>
                  <a:srgbClr val="00B0F0"/>
                </a:solidFill>
                <a:latin typeface="Times New Roman" pitchFamily="18" charset="0"/>
                <a:cs typeface="Times New Roman" pitchFamily="18" charset="0"/>
              </a:rPr>
            </a:br>
            <a:r>
              <a:rPr lang="tr-TR" sz="2700" b="1" u="sng" dirty="0" err="1">
                <a:solidFill>
                  <a:srgbClr val="00B0F0"/>
                </a:solidFill>
                <a:latin typeface="Times New Roman" pitchFamily="18" charset="0"/>
                <a:cs typeface="Times New Roman" pitchFamily="18" charset="0"/>
              </a:rPr>
              <a:t>Postural</a:t>
            </a:r>
            <a:r>
              <a:rPr lang="tr-TR" sz="2700" b="1" u="sng" dirty="0">
                <a:solidFill>
                  <a:srgbClr val="00B0F0"/>
                </a:solidFill>
                <a:latin typeface="Times New Roman" pitchFamily="18" charset="0"/>
                <a:cs typeface="Times New Roman" pitchFamily="18" charset="0"/>
              </a:rPr>
              <a:t> Drenaj;</a:t>
            </a:r>
            <a:br>
              <a:rPr lang="tr-TR" b="1" dirty="0">
                <a:solidFill>
                  <a:srgbClr val="00B0F0"/>
                </a:solidFill>
                <a:latin typeface="Times New Roman" pitchFamily="18" charset="0"/>
                <a:cs typeface="Times New Roman" pitchFamily="18" charset="0"/>
              </a:rPr>
            </a:br>
            <a:endParaRPr lang="tr-TR" b="1" dirty="0">
              <a:solidFill>
                <a:srgbClr val="00B0F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Autofit/>
          </a:bodyPr>
          <a:lstStyle/>
          <a:p>
            <a:pPr marL="514350" indent="-514350"/>
            <a:endParaRPr lang="tr-TR" sz="2400" dirty="0">
              <a:latin typeface="Times New Roman" pitchFamily="18" charset="0"/>
              <a:cs typeface="Times New Roman" pitchFamily="18" charset="0"/>
            </a:endParaRPr>
          </a:p>
        </p:txBody>
      </p:sp>
      <p:pic>
        <p:nvPicPr>
          <p:cNvPr id="5" name="Picture 2" descr="C:\Users\Windows 7\Desktop\Solunum sistemi resimleri\akciğerin her lobu.jpg"/>
          <p:cNvPicPr>
            <a:picLocks noChangeAspect="1" noChangeArrowheads="1"/>
          </p:cNvPicPr>
          <p:nvPr/>
        </p:nvPicPr>
        <p:blipFill>
          <a:blip r:embed="rId3" cstate="print"/>
          <a:srcRect/>
          <a:stretch>
            <a:fillRect/>
          </a:stretch>
        </p:blipFill>
        <p:spPr bwMode="auto">
          <a:xfrm>
            <a:off x="1775520" y="1556792"/>
            <a:ext cx="8643998" cy="4824536"/>
          </a:xfrm>
          <a:prstGeom prst="rect">
            <a:avLst/>
          </a:prstGeom>
          <a:noFill/>
        </p:spPr>
      </p:pic>
      <p:sp>
        <p:nvSpPr>
          <p:cNvPr id="6" name="5 Slayt Numarası Yer Tutucusu"/>
          <p:cNvSpPr>
            <a:spLocks noGrp="1"/>
          </p:cNvSpPr>
          <p:nvPr>
            <p:ph type="sldNum" sz="quarter" idx="12"/>
          </p:nvPr>
        </p:nvSpPr>
        <p:spPr/>
        <p:txBody>
          <a:bodyPr/>
          <a:lstStyle/>
          <a:p>
            <a:fld id="{7772E677-1C58-4257-8B55-020EA2924C41}" type="slidenum">
              <a:rPr lang="tr-TR" smtClean="0"/>
              <a:pPr/>
              <a:t>66</a:t>
            </a:fld>
            <a:endParaRPr lang="tr-TR"/>
          </a:p>
        </p:txBody>
      </p:sp>
      <p:sp>
        <p:nvSpPr>
          <p:cNvPr id="7" name="6 Yuvarlatılmış Dikdörtgen"/>
          <p:cNvSpPr/>
          <p:nvPr/>
        </p:nvSpPr>
        <p:spPr>
          <a:xfrm>
            <a:off x="1775520" y="4365104"/>
            <a:ext cx="4032448" cy="216024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err="1">
                <a:solidFill>
                  <a:schemeClr val="bg1"/>
                </a:solidFill>
                <a:latin typeface="Times New Roman" pitchFamily="18" charset="0"/>
                <a:cs typeface="Times New Roman" pitchFamily="18" charset="0"/>
              </a:rPr>
              <a:t>Postural</a:t>
            </a:r>
            <a:r>
              <a:rPr lang="tr-TR" sz="2000" dirty="0">
                <a:solidFill>
                  <a:schemeClr val="bg1"/>
                </a:solidFill>
                <a:latin typeface="Times New Roman" pitchFamily="18" charset="0"/>
                <a:cs typeface="Times New Roman" pitchFamily="18" charset="0"/>
              </a:rPr>
              <a:t> drenajdan önce hastanın </a:t>
            </a:r>
            <a:r>
              <a:rPr lang="tr-TR" sz="2000" dirty="0" err="1">
                <a:solidFill>
                  <a:schemeClr val="bg1"/>
                </a:solidFill>
                <a:latin typeface="Times New Roman" pitchFamily="18" charset="0"/>
                <a:cs typeface="Times New Roman" pitchFamily="18" charset="0"/>
              </a:rPr>
              <a:t>istemlenen</a:t>
            </a:r>
            <a:r>
              <a:rPr lang="tr-TR" sz="2000" dirty="0">
                <a:solidFill>
                  <a:schemeClr val="bg1"/>
                </a:solidFill>
                <a:latin typeface="Times New Roman" pitchFamily="18" charset="0"/>
                <a:cs typeface="Times New Roman" pitchFamily="18" charset="0"/>
              </a:rPr>
              <a:t> </a:t>
            </a:r>
            <a:r>
              <a:rPr lang="tr-TR" sz="2000" dirty="0" err="1">
                <a:solidFill>
                  <a:schemeClr val="bg1"/>
                </a:solidFill>
                <a:latin typeface="Times New Roman" pitchFamily="18" charset="0"/>
                <a:cs typeface="Times New Roman" pitchFamily="18" charset="0"/>
              </a:rPr>
              <a:t>bronkodilatör</a:t>
            </a:r>
            <a:r>
              <a:rPr lang="tr-TR" sz="2000" dirty="0">
                <a:solidFill>
                  <a:schemeClr val="bg1"/>
                </a:solidFill>
                <a:latin typeface="Times New Roman" pitchFamily="18" charset="0"/>
                <a:cs typeface="Times New Roman" pitchFamily="18" charset="0"/>
              </a:rPr>
              <a:t> ve </a:t>
            </a:r>
            <a:r>
              <a:rPr lang="tr-TR" sz="2000" dirty="0" err="1">
                <a:solidFill>
                  <a:schemeClr val="bg1"/>
                </a:solidFill>
                <a:latin typeface="Times New Roman" pitchFamily="18" charset="0"/>
                <a:cs typeface="Times New Roman" pitchFamily="18" charset="0"/>
              </a:rPr>
              <a:t>mukolitik</a:t>
            </a:r>
            <a:r>
              <a:rPr lang="tr-TR" sz="2000" dirty="0">
                <a:solidFill>
                  <a:schemeClr val="bg1"/>
                </a:solidFill>
                <a:latin typeface="Times New Roman" pitchFamily="18" charset="0"/>
                <a:cs typeface="Times New Roman" pitchFamily="18" charset="0"/>
              </a:rPr>
              <a:t> ilaçları almasının önemi ve bunların </a:t>
            </a:r>
            <a:r>
              <a:rPr lang="tr-TR" sz="2000" dirty="0" err="1">
                <a:solidFill>
                  <a:schemeClr val="bg1"/>
                </a:solidFill>
                <a:latin typeface="Times New Roman" pitchFamily="18" charset="0"/>
                <a:cs typeface="Times New Roman" pitchFamily="18" charset="0"/>
              </a:rPr>
              <a:t>sekresyon</a:t>
            </a:r>
            <a:r>
              <a:rPr lang="tr-TR" sz="2000" dirty="0">
                <a:solidFill>
                  <a:schemeClr val="bg1"/>
                </a:solidFill>
                <a:latin typeface="Times New Roman" pitchFamily="18" charset="0"/>
                <a:cs typeface="Times New Roman" pitchFamily="18" charset="0"/>
              </a:rPr>
              <a:t> drenajını kolaylaştırır.</a:t>
            </a:r>
          </a:p>
        </p:txBody>
      </p:sp>
    </p:spTree>
    <p:extLst>
      <p:ext uri="{BB962C8B-B14F-4D97-AF65-F5344CB8AC3E}">
        <p14:creationId xmlns:p14="http://schemas.microsoft.com/office/powerpoint/2010/main" val="28767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Postüral Drenaj</a:t>
            </a:r>
            <a:br>
              <a:rPr lang="tr-TR" dirty="0"/>
            </a:br>
            <a:endParaRPr lang="tr-TR" dirty="0"/>
          </a:p>
        </p:txBody>
      </p:sp>
      <p:sp>
        <p:nvSpPr>
          <p:cNvPr id="3" name="İçerik Yer Tutucusu 2"/>
          <p:cNvSpPr>
            <a:spLocks noGrp="1"/>
          </p:cNvSpPr>
          <p:nvPr>
            <p:ph idx="1"/>
          </p:nvPr>
        </p:nvSpPr>
        <p:spPr>
          <a:xfrm>
            <a:off x="1460311" y="1569493"/>
            <a:ext cx="10140286" cy="5040313"/>
          </a:xfrm>
        </p:spPr>
        <p:txBody>
          <a:bodyPr>
            <a:normAutofit/>
          </a:bodyPr>
          <a:lstStyle/>
          <a:p>
            <a:r>
              <a:rPr lang="tr-TR" sz="2000" dirty="0"/>
              <a:t>Hastaya farklı pozisyonlar verilerek</a:t>
            </a:r>
            <a:r>
              <a:rPr lang="tr-TR" sz="2000" b="1" dirty="0"/>
              <a:t> </a:t>
            </a:r>
            <a:r>
              <a:rPr lang="tr-TR" sz="2000" dirty="0"/>
              <a:t>yerçekiminin etkisi ile sekresyonların </a:t>
            </a:r>
            <a:r>
              <a:rPr lang="tr-TR" sz="2000" dirty="0" err="1"/>
              <a:t>bronşiyollerden</a:t>
            </a:r>
            <a:r>
              <a:rPr lang="tr-TR" sz="2000" dirty="0"/>
              <a:t> hava yolları ile ana bronşa ve </a:t>
            </a:r>
            <a:r>
              <a:rPr lang="tr-TR" sz="2000" dirty="0" err="1"/>
              <a:t>trakeaya</a:t>
            </a:r>
            <a:r>
              <a:rPr lang="tr-TR" sz="2000" dirty="0"/>
              <a:t> hareketini sağlayan işlemdir. </a:t>
            </a:r>
          </a:p>
          <a:p>
            <a:r>
              <a:rPr lang="tr-TR" sz="2000" dirty="0" err="1"/>
              <a:t>Sekresyon</a:t>
            </a:r>
            <a:r>
              <a:rPr lang="tr-TR" sz="2000" dirty="0"/>
              <a:t> daha sonra öksürük ile çıkarılır.</a:t>
            </a:r>
          </a:p>
          <a:p>
            <a:r>
              <a:rPr lang="tr-TR" sz="2000" dirty="0"/>
              <a:t> İşlem hastaya bağ aşağı, </a:t>
            </a:r>
            <a:r>
              <a:rPr lang="tr-TR" sz="2000" dirty="0" err="1"/>
              <a:t>prone</a:t>
            </a:r>
            <a:r>
              <a:rPr lang="tr-TR" sz="2000" dirty="0"/>
              <a:t>, sağ ve sol </a:t>
            </a:r>
            <a:r>
              <a:rPr lang="tr-TR" sz="2000" dirty="0" err="1"/>
              <a:t>lateral</a:t>
            </a:r>
            <a:r>
              <a:rPr lang="tr-TR" sz="2000" dirty="0"/>
              <a:t>, oturma pozisyonu olmak üzere beş pozisyon ile yapılabilir. </a:t>
            </a:r>
          </a:p>
          <a:p>
            <a:r>
              <a:rPr lang="tr-TR" sz="2000" dirty="0"/>
              <a:t>Hastada kuru öksürük, </a:t>
            </a:r>
            <a:r>
              <a:rPr lang="tr-TR" sz="2000" dirty="0" err="1"/>
              <a:t>dispne</a:t>
            </a:r>
            <a:r>
              <a:rPr lang="tr-TR" sz="2000" dirty="0"/>
              <a:t> ve </a:t>
            </a:r>
            <a:r>
              <a:rPr lang="tr-TR" sz="2000" dirty="0" err="1"/>
              <a:t>siyanoz</a:t>
            </a:r>
            <a:r>
              <a:rPr lang="tr-TR" sz="2000" dirty="0"/>
              <a:t> belirtileri gözlemlenirse egzersize son verilir.</a:t>
            </a:r>
          </a:p>
          <a:p>
            <a:r>
              <a:rPr lang="tr-TR" sz="2000" dirty="0"/>
              <a:t> İşlem öncesi hastaya </a:t>
            </a:r>
            <a:r>
              <a:rPr lang="tr-TR" sz="2000" dirty="0" err="1"/>
              <a:t>bronkodilatatörler</a:t>
            </a:r>
            <a:r>
              <a:rPr lang="tr-TR" sz="2000" dirty="0"/>
              <a:t> ve buhar verilerek </a:t>
            </a:r>
            <a:r>
              <a:rPr lang="tr-TR" sz="2000" dirty="0" err="1"/>
              <a:t>bronşiyollerin</a:t>
            </a:r>
            <a:r>
              <a:rPr lang="tr-TR" sz="2000" dirty="0"/>
              <a:t> </a:t>
            </a:r>
            <a:r>
              <a:rPr lang="tr-TR" sz="2000" dirty="0" err="1"/>
              <a:t>dilatasyonu</a:t>
            </a:r>
            <a:r>
              <a:rPr lang="tr-TR" sz="2000" dirty="0"/>
              <a:t> sağlanır. Günde iki-dört kez yemeklerden önce ve yatmadan önce yapılır. </a:t>
            </a:r>
          </a:p>
          <a:p>
            <a:r>
              <a:rPr lang="tr-TR" sz="2000" dirty="0"/>
              <a:t>Evde işlem yapılacaksa hasta yakını bu konuda eğitilmelidir. İşlem sonrası balgamın rengi, kokusu, miktarı incelenir ve hastaya ağız bakımı yapılır.</a:t>
            </a:r>
          </a:p>
        </p:txBody>
      </p:sp>
    </p:spTree>
    <p:extLst>
      <p:ext uri="{BB962C8B-B14F-4D97-AF65-F5344CB8AC3E}">
        <p14:creationId xmlns:p14="http://schemas.microsoft.com/office/powerpoint/2010/main" val="2281755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Öksürük Egzersizi</a:t>
            </a:r>
            <a:br>
              <a:rPr lang="tr-TR" dirty="0"/>
            </a:br>
            <a:endParaRPr lang="tr-TR" dirty="0"/>
          </a:p>
        </p:txBody>
      </p:sp>
      <p:sp>
        <p:nvSpPr>
          <p:cNvPr id="3" name="İçerik Yer Tutucusu 2"/>
          <p:cNvSpPr>
            <a:spLocks noGrp="1"/>
          </p:cNvSpPr>
          <p:nvPr>
            <p:ph idx="1"/>
          </p:nvPr>
        </p:nvSpPr>
        <p:spPr>
          <a:xfrm>
            <a:off x="1705970" y="1624084"/>
            <a:ext cx="9798642" cy="4287138"/>
          </a:xfrm>
        </p:spPr>
        <p:txBody>
          <a:bodyPr>
            <a:normAutofit/>
          </a:bodyPr>
          <a:lstStyle/>
          <a:p>
            <a:r>
              <a:rPr lang="tr-TR" sz="2400" dirty="0"/>
              <a:t>Hava yollarını temizleyen en etkili mekanizma öksürüktür. Bu sebeple hastaya etkin öksürme tekniklerinin öğretilmesinin hava yollarının açıklığını sağlamada önemli yeri vardır.</a:t>
            </a:r>
          </a:p>
          <a:p>
            <a:r>
              <a:rPr lang="tr-TR" sz="2400" dirty="0"/>
              <a:t> Hastaya eğitim verilirken; birkaç kez derin soluk alıp vermesi, son alınan nefesin birkaç saniye tutularak tekrar nefes almadan önce akciğerlerinde hava kalmadığını hissedinceye kadar öksürmesi gerektiği anlatılır.</a:t>
            </a:r>
          </a:p>
        </p:txBody>
      </p:sp>
    </p:spTree>
    <p:extLst>
      <p:ext uri="{BB962C8B-B14F-4D97-AF65-F5344CB8AC3E}">
        <p14:creationId xmlns:p14="http://schemas.microsoft.com/office/powerpoint/2010/main" val="1589868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7014" y="408490"/>
            <a:ext cx="8911687" cy="1280890"/>
          </a:xfrm>
        </p:spPr>
        <p:txBody>
          <a:bodyPr/>
          <a:lstStyle/>
          <a:p>
            <a:r>
              <a:rPr lang="tr-TR" b="1" dirty="0"/>
              <a:t>Uygulama şekli</a:t>
            </a:r>
            <a:br>
              <a:rPr lang="tr-TR" dirty="0"/>
            </a:br>
            <a:endParaRPr lang="tr-TR" dirty="0"/>
          </a:p>
        </p:txBody>
      </p:sp>
      <p:sp>
        <p:nvSpPr>
          <p:cNvPr id="3" name="İçerik Yer Tutucusu 2"/>
          <p:cNvSpPr>
            <a:spLocks noGrp="1"/>
          </p:cNvSpPr>
          <p:nvPr>
            <p:ph idx="1"/>
          </p:nvPr>
        </p:nvSpPr>
        <p:spPr>
          <a:xfrm>
            <a:off x="1865881" y="1751463"/>
            <a:ext cx="9366226" cy="3777622"/>
          </a:xfrm>
        </p:spPr>
        <p:txBody>
          <a:bodyPr/>
          <a:lstStyle/>
          <a:p>
            <a:pPr lvl="0"/>
            <a:r>
              <a:rPr lang="tr-TR" dirty="0"/>
              <a:t>Öncelikler rahat oturun ve vücudunuzu öne doğru eğiniz. </a:t>
            </a:r>
          </a:p>
          <a:p>
            <a:pPr lvl="0"/>
            <a:r>
              <a:rPr lang="tr-TR" dirty="0"/>
              <a:t>Üç defa derin nefes alıp veriniz. </a:t>
            </a:r>
          </a:p>
          <a:p>
            <a:pPr lvl="0"/>
            <a:r>
              <a:rPr lang="tr-TR" dirty="0"/>
              <a:t>Şimdi burundan derin ve yavaşça nefes alıp, birkaç saniye nefesinizi tutunuz. </a:t>
            </a:r>
          </a:p>
          <a:p>
            <a:pPr lvl="0"/>
            <a:r>
              <a:rPr lang="tr-TR" dirty="0"/>
              <a:t>Başka nefes almadan ağzınızı açarak iki veya üç kez derin derin öksürünüz.</a:t>
            </a:r>
          </a:p>
          <a:p>
            <a:r>
              <a:rPr lang="tr-TR" dirty="0"/>
              <a:t>Nefes verirken öne doğru eğiliniz.</a:t>
            </a:r>
          </a:p>
        </p:txBody>
      </p:sp>
      <p:pic>
        <p:nvPicPr>
          <p:cNvPr id="5" name="Resim 4" descr="at, çizgi film, çizim içeren bir resim&#10;&#10;Açıklama otomatik olarak oluşturuldu">
            <a:extLst>
              <a:ext uri="{FF2B5EF4-FFF2-40B4-BE49-F238E27FC236}">
                <a16:creationId xmlns:a16="http://schemas.microsoft.com/office/drawing/2014/main" id="{57C18AB8-9AE7-02C5-6C4C-E166C4585524}"/>
              </a:ext>
            </a:extLst>
          </p:cNvPr>
          <p:cNvPicPr>
            <a:picLocks noChangeAspect="1"/>
          </p:cNvPicPr>
          <p:nvPr/>
        </p:nvPicPr>
        <p:blipFill>
          <a:blip r:embed="rId2"/>
          <a:stretch>
            <a:fillRect/>
          </a:stretch>
        </p:blipFill>
        <p:spPr>
          <a:xfrm>
            <a:off x="2592925" y="4094329"/>
            <a:ext cx="7733194" cy="2355182"/>
          </a:xfrm>
          <a:prstGeom prst="rect">
            <a:avLst/>
          </a:prstGeom>
        </p:spPr>
      </p:pic>
    </p:spTree>
    <p:extLst>
      <p:ext uri="{BB962C8B-B14F-4D97-AF65-F5344CB8AC3E}">
        <p14:creationId xmlns:p14="http://schemas.microsoft.com/office/powerpoint/2010/main" val="10538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460311" y="368490"/>
            <a:ext cx="9853684" cy="6149785"/>
          </a:xfrm>
        </p:spPr>
        <p:txBody>
          <a:bodyPr>
            <a:normAutofit/>
          </a:bodyPr>
          <a:lstStyle/>
          <a:p>
            <a:r>
              <a:rPr lang="tr-TR" sz="2400" dirty="0"/>
              <a:t>Kosta kıkırdaklarında meydana gelen kalsifikasyonlar ve </a:t>
            </a:r>
            <a:r>
              <a:rPr lang="tr-TR" sz="2400" dirty="0" err="1"/>
              <a:t>intervertebral</a:t>
            </a:r>
            <a:r>
              <a:rPr lang="tr-TR" sz="2400" dirty="0"/>
              <a:t> disk aralıklarının daralması göğüs kafesinin solunum esnasındaki hareketlerini kısıtlayarak solu­num etkinliğini olumsuz etkiler.</a:t>
            </a:r>
            <a:endParaRPr lang="tr-TR" sz="2400" baseline="30000" dirty="0"/>
          </a:p>
          <a:p>
            <a:r>
              <a:rPr lang="tr-TR" sz="2400" dirty="0"/>
              <a:t> </a:t>
            </a:r>
            <a:r>
              <a:rPr lang="tr-TR" sz="2400" b="1" dirty="0"/>
              <a:t>Toraksın ön-arka çapı artar ve hareketler zorlaşır</a:t>
            </a:r>
            <a:r>
              <a:rPr lang="tr-TR" sz="2400" dirty="0"/>
              <a:t>. Yaşlanma sürecinde, alveoller arası </a:t>
            </a:r>
            <a:r>
              <a:rPr lang="tr-TR" sz="2400" dirty="0" err="1"/>
              <a:t>septumların</a:t>
            </a:r>
            <a:r>
              <a:rPr lang="tr-TR" sz="2400" dirty="0"/>
              <a:t> zarar görmesine bağlı olarak solunum yüzey alanı azalır.</a:t>
            </a:r>
          </a:p>
          <a:p>
            <a:r>
              <a:rPr lang="tr-TR" sz="2400" dirty="0"/>
              <a:t> Akciğer kapasitesinde meydana gelen bu değişiklikler zorlu </a:t>
            </a:r>
            <a:r>
              <a:rPr lang="tr-TR" sz="2400" dirty="0" err="1"/>
              <a:t>vital</a:t>
            </a:r>
            <a:r>
              <a:rPr lang="tr-TR" sz="2400" dirty="0"/>
              <a:t> kapasite, difüzyon kapasitesi, gaz değişimi, </a:t>
            </a:r>
            <a:r>
              <a:rPr lang="tr-TR" sz="2400" dirty="0" err="1"/>
              <a:t>ventilasyonda</a:t>
            </a:r>
            <a:r>
              <a:rPr lang="tr-TR" sz="2400" dirty="0"/>
              <a:t> ve </a:t>
            </a:r>
            <a:r>
              <a:rPr lang="tr-TR" sz="2400" dirty="0" err="1"/>
              <a:t>respiratuvar</a:t>
            </a:r>
            <a:r>
              <a:rPr lang="tr-TR" sz="2400" dirty="0"/>
              <a:t> duyarlılıkta iler­leyici azalmalara neden olur.</a:t>
            </a:r>
          </a:p>
          <a:p>
            <a:endParaRPr lang="tr-TR" dirty="0"/>
          </a:p>
        </p:txBody>
      </p:sp>
      <p:pic>
        <p:nvPicPr>
          <p:cNvPr id="4" name="Picture 2">
            <a:extLst>
              <a:ext uri="{FF2B5EF4-FFF2-40B4-BE49-F238E27FC236}">
                <a16:creationId xmlns:a16="http://schemas.microsoft.com/office/drawing/2014/main" id="{5E63445A-06B8-1406-4D1F-4F77969F271E}"/>
              </a:ext>
            </a:extLst>
          </p:cNvPr>
          <p:cNvPicPr>
            <a:picLocks noChangeAspect="1" noChangeArrowheads="1"/>
          </p:cNvPicPr>
          <p:nvPr/>
        </p:nvPicPr>
        <p:blipFill>
          <a:blip r:embed="rId2"/>
          <a:srcRect/>
          <a:stretch>
            <a:fillRect/>
          </a:stretch>
        </p:blipFill>
        <p:spPr bwMode="auto">
          <a:xfrm>
            <a:off x="5827151" y="4503761"/>
            <a:ext cx="5643602" cy="1849272"/>
          </a:xfrm>
          <a:prstGeom prst="rect">
            <a:avLst/>
          </a:prstGeom>
          <a:noFill/>
          <a:ln w="9525">
            <a:noFill/>
            <a:miter lim="800000"/>
            <a:headEnd/>
            <a:tailEnd/>
          </a:ln>
          <a:effectLst/>
        </p:spPr>
      </p:pic>
    </p:spTree>
    <p:extLst>
      <p:ext uri="{BB962C8B-B14F-4D97-AF65-F5344CB8AC3E}">
        <p14:creationId xmlns:p14="http://schemas.microsoft.com/office/powerpoint/2010/main" val="208480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2D5951-5049-4918-AE7F-F384B1AF3923}"/>
              </a:ext>
            </a:extLst>
          </p:cNvPr>
          <p:cNvSpPr>
            <a:spLocks noGrp="1"/>
          </p:cNvSpPr>
          <p:nvPr>
            <p:ph type="title"/>
          </p:nvPr>
        </p:nvSpPr>
        <p:spPr/>
        <p:txBody>
          <a:bodyPr/>
          <a:lstStyle/>
          <a:p>
            <a:r>
              <a:rPr lang="tr-TR" dirty="0"/>
              <a:t>Kaynak</a:t>
            </a:r>
          </a:p>
        </p:txBody>
      </p:sp>
      <p:sp>
        <p:nvSpPr>
          <p:cNvPr id="4" name="İçerik Yer Tutucusu 3">
            <a:extLst>
              <a:ext uri="{FF2B5EF4-FFF2-40B4-BE49-F238E27FC236}">
                <a16:creationId xmlns:a16="http://schemas.microsoft.com/office/drawing/2014/main" id="{D8ADAD46-FF5F-7F49-193E-DC4F7D9BDF9D}"/>
              </a:ext>
            </a:extLst>
          </p:cNvPr>
          <p:cNvSpPr>
            <a:spLocks noGrp="1"/>
          </p:cNvSpPr>
          <p:nvPr>
            <p:ph idx="1"/>
          </p:nvPr>
        </p:nvSpPr>
        <p:spPr>
          <a:xfrm>
            <a:off x="2306472" y="1905000"/>
            <a:ext cx="9198140" cy="4006222"/>
          </a:xfrm>
          <a:prstGeom prst="rect">
            <a:avLst/>
          </a:prstGeom>
        </p:spPr>
        <p:txBody>
          <a:bodyPr vert="horz" lIns="91440" tIns="45720" rIns="91440" bIns="45720" rtlCol="0">
            <a:normAutofit/>
          </a:bodyPr>
          <a:lstStyle/>
          <a:p>
            <a:r>
              <a:rPr lang="tr-TR" dirty="0"/>
              <a:t>Yaşlı bakımına yönelik temel ilke ve uygulamalar. Yayın </a:t>
            </a:r>
            <a:r>
              <a:rPr lang="tr-TR" dirty="0" err="1"/>
              <a:t>Yeri:Ankara</a:t>
            </a:r>
            <a:r>
              <a:rPr lang="tr-TR" dirty="0"/>
              <a:t> Nobel tıp kitabevleri, Editör: Sarı Canan, Okur Elif, Basım sayısı:1, Sayfa sayısı:576, ISBN:978-625-6448-74-2.</a:t>
            </a:r>
          </a:p>
        </p:txBody>
      </p:sp>
    </p:spTree>
    <p:extLst>
      <p:ext uri="{BB962C8B-B14F-4D97-AF65-F5344CB8AC3E}">
        <p14:creationId xmlns:p14="http://schemas.microsoft.com/office/powerpoint/2010/main" val="209554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440415"/>
          </a:xfrm>
        </p:spPr>
        <p:txBody>
          <a:bodyPr>
            <a:normAutofit fontScale="90000"/>
          </a:bodyPr>
          <a:lstStyle/>
          <a:p>
            <a:endParaRPr lang="tr-TR" dirty="0"/>
          </a:p>
        </p:txBody>
      </p:sp>
      <p:sp>
        <p:nvSpPr>
          <p:cNvPr id="3" name="İçerik Yer Tutucusu 2"/>
          <p:cNvSpPr>
            <a:spLocks noGrp="1"/>
          </p:cNvSpPr>
          <p:nvPr>
            <p:ph idx="1"/>
          </p:nvPr>
        </p:nvSpPr>
        <p:spPr>
          <a:xfrm>
            <a:off x="1487607" y="1064525"/>
            <a:ext cx="10017006" cy="5349337"/>
          </a:xfrm>
        </p:spPr>
        <p:txBody>
          <a:bodyPr>
            <a:normAutofit fontScale="92500" lnSpcReduction="10000"/>
          </a:bodyPr>
          <a:lstStyle/>
          <a:p>
            <a:r>
              <a:rPr lang="tr-TR" sz="2400" dirty="0"/>
              <a:t>Solunum sistemi dışında yaşlanmaya bağlı diğer sistemlerde ve yapılarda meydana gelen değişiklikler de solunum sistemi işlevlerini etkiler. </a:t>
            </a:r>
          </a:p>
          <a:p>
            <a:r>
              <a:rPr lang="tr-TR" sz="2400" dirty="0"/>
              <a:t>Vücut sıvıla­rının ve sıvı alımının azalması </a:t>
            </a:r>
            <a:r>
              <a:rPr lang="tr-TR" sz="2400" dirty="0" err="1"/>
              <a:t>mukoz</a:t>
            </a:r>
            <a:r>
              <a:rPr lang="tr-TR" sz="2400" dirty="0"/>
              <a:t> </a:t>
            </a:r>
            <a:r>
              <a:rPr lang="tr-TR" sz="2400" dirty="0" err="1"/>
              <a:t>membranların</a:t>
            </a:r>
            <a:r>
              <a:rPr lang="tr-TR" sz="2400" dirty="0"/>
              <a:t> kurumasına, plak oluşumu­na ve enfeksiyonlara neden olabilir. </a:t>
            </a:r>
          </a:p>
          <a:p>
            <a:r>
              <a:rPr lang="tr-TR" sz="2400" dirty="0"/>
              <a:t>Ağrı duyusunun algılanmasında bozulma, vücut </a:t>
            </a:r>
            <a:r>
              <a:rPr lang="tr-TR" sz="2400" dirty="0" err="1"/>
              <a:t>termoregülasyon</a:t>
            </a:r>
            <a:r>
              <a:rPr lang="tr-TR" sz="2400" dirty="0"/>
              <a:t> mekanizmasında bozulma nedeniyle enfeksiyonun baş­lıca bulgularından olan sıcaklık artışının olmaması erken belirti ve bulguların at­lanmasına </a:t>
            </a:r>
            <a:r>
              <a:rPr lang="tr-TR" sz="2400" dirty="0" err="1"/>
              <a:t>at­lanmasına</a:t>
            </a:r>
            <a:r>
              <a:rPr lang="tr-TR" sz="2400" dirty="0"/>
              <a:t> neden olur. </a:t>
            </a:r>
          </a:p>
          <a:p>
            <a:r>
              <a:rPr lang="tr-TR" sz="2400" dirty="0"/>
              <a:t>Eksik, kırık, </a:t>
            </a:r>
            <a:r>
              <a:rPr lang="tr-TR" sz="2400" dirty="0" err="1"/>
              <a:t>enfekte</a:t>
            </a:r>
            <a:r>
              <a:rPr lang="tr-TR" sz="2400" dirty="0"/>
              <a:t> dişler, mide </a:t>
            </a:r>
            <a:r>
              <a:rPr lang="tr-TR" sz="2400" dirty="0" err="1"/>
              <a:t>motilitesinde</a:t>
            </a:r>
            <a:r>
              <a:rPr lang="tr-TR" sz="2400" dirty="0"/>
              <a:t> ve </a:t>
            </a:r>
            <a:r>
              <a:rPr lang="tr-TR" sz="2400" dirty="0" err="1"/>
              <a:t>sifinkter</a:t>
            </a:r>
            <a:r>
              <a:rPr lang="tr-TR" sz="2400" dirty="0"/>
              <a:t> işlevlerinde bozulmalar </a:t>
            </a:r>
            <a:r>
              <a:rPr lang="tr-TR" sz="2400" dirty="0" err="1"/>
              <a:t>aspirasyon</a:t>
            </a:r>
            <a:r>
              <a:rPr lang="tr-TR" sz="2400" dirty="0"/>
              <a:t> </a:t>
            </a:r>
            <a:r>
              <a:rPr lang="tr-TR" sz="2400" dirty="0" err="1"/>
              <a:t>pnömonisine</a:t>
            </a:r>
            <a:r>
              <a:rPr lang="tr-TR" sz="2400" dirty="0"/>
              <a:t> ve diğer akciğer enfeksiyonla­rına zemin hazırlayabilir.</a:t>
            </a:r>
          </a:p>
          <a:p>
            <a:r>
              <a:rPr lang="tr-TR" sz="2400" dirty="0"/>
              <a:t> Hareketsizlik, kullanılan ilaçlar yaşlı bireylerde akciğer işlevlerinin bozulmasına neden olarak enfeksiyonlara, tedavinin etkin olarak ya­pılamamasına yol açabilir</a:t>
            </a:r>
            <a:r>
              <a:rPr lang="tr-TR" dirty="0"/>
              <a:t>.</a:t>
            </a:r>
          </a:p>
        </p:txBody>
      </p:sp>
    </p:spTree>
    <p:extLst>
      <p:ext uri="{BB962C8B-B14F-4D97-AF65-F5344CB8AC3E}">
        <p14:creationId xmlns:p14="http://schemas.microsoft.com/office/powerpoint/2010/main" val="124458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Solunum Sistemi İle İlgili Terimler</a:t>
            </a:r>
            <a:endParaRPr lang="tr-TR" dirty="0"/>
          </a:p>
        </p:txBody>
      </p:sp>
      <p:graphicFrame>
        <p:nvGraphicFramePr>
          <p:cNvPr id="5" name="İçerik Yer Tutucusu 2">
            <a:extLst>
              <a:ext uri="{FF2B5EF4-FFF2-40B4-BE49-F238E27FC236}">
                <a16:creationId xmlns:a16="http://schemas.microsoft.com/office/drawing/2014/main" id="{D57A946E-6BD5-B0B6-C2D5-79DA5A245D82}"/>
              </a:ext>
            </a:extLst>
          </p:cNvPr>
          <p:cNvGraphicFramePr>
            <a:graphicFrameLocks noGrp="1"/>
          </p:cNvGraphicFramePr>
          <p:nvPr>
            <p:ph idx="1"/>
            <p:extLst>
              <p:ext uri="{D42A27DB-BD31-4B8C-83A1-F6EECF244321}">
                <p14:modId xmlns:p14="http://schemas.microsoft.com/office/powerpoint/2010/main" val="1580229788"/>
              </p:ext>
            </p:extLst>
          </p:nvPr>
        </p:nvGraphicFramePr>
        <p:xfrm>
          <a:off x="1132765" y="1774209"/>
          <a:ext cx="10584618" cy="473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891554"/>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560</TotalTime>
  <Words>5045</Words>
  <Application>Microsoft Office PowerPoint</Application>
  <PresentationFormat>Geniş ekran</PresentationFormat>
  <Paragraphs>340</Paragraphs>
  <Slides>70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70</vt:i4>
      </vt:variant>
    </vt:vector>
  </HeadingPairs>
  <TitlesOfParts>
    <vt:vector size="75" baseType="lpstr">
      <vt:lpstr>Arial</vt:lpstr>
      <vt:lpstr>Century Gothic</vt:lpstr>
      <vt:lpstr>Times New Roman</vt:lpstr>
      <vt:lpstr>Wingdings 3</vt:lpstr>
      <vt:lpstr>Duman</vt:lpstr>
      <vt:lpstr>YAŞLILARDA SOLUNUM SİSTEMİ HASTALIKLARINDA BAKIM VE UYGULAMALAR</vt:lpstr>
      <vt:lpstr>GİRİŞ</vt:lpstr>
      <vt:lpstr>Yaşlılarda Görülen Solunum Sistemi Değişiklikleri  </vt:lpstr>
      <vt:lpstr>PowerPoint Sunusu</vt:lpstr>
      <vt:lpstr>PowerPoint Sunusu</vt:lpstr>
      <vt:lpstr>PowerPoint Sunusu</vt:lpstr>
      <vt:lpstr>PowerPoint Sunusu</vt:lpstr>
      <vt:lpstr>PowerPoint Sunusu</vt:lpstr>
      <vt:lpstr>Solunum Sistemi İle İlgili Terimler</vt:lpstr>
      <vt:lpstr>PowerPoint Sunusu</vt:lpstr>
      <vt:lpstr>PowerPoint Sunusu</vt:lpstr>
      <vt:lpstr>Solunum Sistemi Hastalıklarında Görülen Bazı Semptomlar </vt:lpstr>
      <vt:lpstr>PowerPoint Sunusu</vt:lpstr>
      <vt:lpstr>Öksürük</vt:lpstr>
      <vt:lpstr>**</vt:lpstr>
      <vt:lpstr> Balgam</vt:lpstr>
      <vt:lpstr>PowerPoint Sunusu</vt:lpstr>
      <vt:lpstr>Hemoptizi </vt:lpstr>
      <vt:lpstr>**</vt:lpstr>
      <vt:lpstr>Göğüs Ağrısı </vt:lpstr>
      <vt:lpstr>Ortak Belirtiler;</vt:lpstr>
      <vt:lpstr>Ortak Belirtiler;</vt:lpstr>
      <vt:lpstr>PowerPoint Sunusu</vt:lpstr>
      <vt:lpstr>Yaşlılarda Sık Görülen Üst ve Alt Solunum Yolu Hastalıkları </vt:lpstr>
      <vt:lpstr>Semptomlar:</vt:lpstr>
      <vt:lpstr>Tedavi </vt:lpstr>
      <vt:lpstr>Bakım ve uygulamalar </vt:lpstr>
      <vt:lpstr>Obstrüktif Uyku Apne Sendromu </vt:lpstr>
      <vt:lpstr>Etiyolojisi </vt:lpstr>
      <vt:lpstr>Semptomlar </vt:lpstr>
      <vt:lpstr>Bakım ve uygulamalar </vt:lpstr>
      <vt:lpstr>Pnömoni </vt:lpstr>
      <vt:lpstr>Etiyolojisi </vt:lpstr>
      <vt:lpstr>Pnömonilerin sınıflandırılması </vt:lpstr>
      <vt:lpstr>PowerPoint Sunusu</vt:lpstr>
      <vt:lpstr>Semptomlar </vt:lpstr>
      <vt:lpstr>PowerPoint Sunusu</vt:lpstr>
      <vt:lpstr>Tedavi </vt:lpstr>
      <vt:lpstr>Bakım ve uygulamalar </vt:lpstr>
      <vt:lpstr>PowerPoint Sunusu</vt:lpstr>
      <vt:lpstr>Pnömonili hasta ve ailenin eğitimi  </vt:lpstr>
      <vt:lpstr>PowerPoint Sunusu</vt:lpstr>
      <vt:lpstr>Kronik Obstrüktif Akciğer Hastalığı (KOAH) </vt:lpstr>
      <vt:lpstr>Etiyolojisi ve patofizyolojisi </vt:lpstr>
      <vt:lpstr>PowerPoint Sunusu</vt:lpstr>
      <vt:lpstr>Semptomlar </vt:lpstr>
      <vt:lpstr>Komplikasyonları </vt:lpstr>
      <vt:lpstr>Tedavi </vt:lpstr>
      <vt:lpstr>Bakım ve uygulamalar </vt:lpstr>
      <vt:lpstr>PowerPoint Sunusu</vt:lpstr>
      <vt:lpstr>Astım  </vt:lpstr>
      <vt:lpstr>Etiyolojisi ve patofizyolojisi </vt:lpstr>
      <vt:lpstr>PowerPoint Sunusu</vt:lpstr>
      <vt:lpstr>Semptomlar </vt:lpstr>
      <vt:lpstr>PowerPoint Sunusu</vt:lpstr>
      <vt:lpstr>Tedavi </vt:lpstr>
      <vt:lpstr>Bakım ve uygulamalar </vt:lpstr>
      <vt:lpstr>PowerPoint Sunusu</vt:lpstr>
      <vt:lpstr>Birey ve aile eğitimi  </vt:lpstr>
      <vt:lpstr>Solunum Sistemi Uygulamaları </vt:lpstr>
      <vt:lpstr>Pursed Lips Solunum (Büzük Dudak Solunumu) </vt:lpstr>
      <vt:lpstr>Uygulama Şekli:  </vt:lpstr>
      <vt:lpstr>Diyafragmatik Solunum </vt:lpstr>
      <vt:lpstr>Uygulama şekli: </vt:lpstr>
      <vt:lpstr>PowerPoint Sunusu</vt:lpstr>
      <vt:lpstr> Postural Drenaj; </vt:lpstr>
      <vt:lpstr>Postüral Drenaj </vt:lpstr>
      <vt:lpstr>Öksürük Egzersizi </vt:lpstr>
      <vt:lpstr>Uygulama şekli </vt:lpstr>
      <vt:lpstr>Kaynak</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YAŞLI BAKIM</dc:title>
  <dc:creator>User</dc:creator>
  <cp:lastModifiedBy>ELİF OKUR</cp:lastModifiedBy>
  <cp:revision>20</cp:revision>
  <dcterms:created xsi:type="dcterms:W3CDTF">2024-04-21T19:04:29Z</dcterms:created>
  <dcterms:modified xsi:type="dcterms:W3CDTF">2025-06-19T12:41:48Z</dcterms:modified>
</cp:coreProperties>
</file>