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4" r:id="rId3"/>
    <p:sldId id="265" r:id="rId4"/>
    <p:sldId id="271" r:id="rId5"/>
    <p:sldId id="272" r:id="rId6"/>
    <p:sldId id="278" r:id="rId7"/>
    <p:sldId id="273" r:id="rId8"/>
    <p:sldId id="266" r:id="rId9"/>
    <p:sldId id="285" r:id="rId10"/>
    <p:sldId id="284" r:id="rId11"/>
    <p:sldId id="283" r:id="rId12"/>
    <p:sldId id="282" r:id="rId13"/>
    <p:sldId id="280" r:id="rId14"/>
    <p:sldId id="281" r:id="rId15"/>
    <p:sldId id="279" r:id="rId16"/>
    <p:sldId id="275" r:id="rId17"/>
    <p:sldId id="276" r:id="rId18"/>
    <p:sldId id="286" r:id="rId19"/>
    <p:sldId id="287" r:id="rId20"/>
    <p:sldId id="291" r:id="rId21"/>
    <p:sldId id="288" r:id="rId22"/>
    <p:sldId id="290" r:id="rId23"/>
    <p:sldId id="295" r:id="rId24"/>
    <p:sldId id="294" r:id="rId25"/>
    <p:sldId id="296" r:id="rId26"/>
    <p:sldId id="292" r:id="rId27"/>
    <p:sldId id="298" r:id="rId28"/>
    <p:sldId id="293" r:id="rId29"/>
    <p:sldId id="274" r:id="rId30"/>
    <p:sldId id="270" r:id="rId31"/>
    <p:sldId id="269" r:id="rId32"/>
    <p:sldId id="267" r:id="rId33"/>
    <p:sldId id="268" r:id="rId34"/>
    <p:sldId id="27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E1E"/>
    <a:srgbClr val="E22626"/>
    <a:srgbClr val="A72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24" autoAdjust="0"/>
  </p:normalViewPr>
  <p:slideViewPr>
    <p:cSldViewPr>
      <p:cViewPr varScale="1">
        <p:scale>
          <a:sx n="58" d="100"/>
          <a:sy n="58" d="100"/>
        </p:scale>
        <p:origin x="62" y="1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02F91-125F-47D8-86EC-3BB34BF2AFEE}" type="datetimeFigureOut">
              <a:rPr lang="tr-TR" smtClean="0"/>
              <a:t>23.02.2025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0A003-28DE-46A4-85A7-E17D37F81987}" type="slidenum">
              <a:rPr lang="tr-TR" smtClean="0"/>
              <a:t>‹#›</a:t>
            </a:fld>
            <a:endParaRPr lang="tr-TR"/>
          </a:p>
        </p:txBody>
      </p:sp>
    </p:spTree>
    <p:extLst>
      <p:ext uri="{BB962C8B-B14F-4D97-AF65-F5344CB8AC3E}">
        <p14:creationId xmlns:p14="http://schemas.microsoft.com/office/powerpoint/2010/main" val="238227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740A003-28DE-46A4-85A7-E17D37F81987}" type="slidenum">
              <a:rPr lang="tr-TR" smtClean="0"/>
              <a:t>2</a:t>
            </a:fld>
            <a:endParaRPr lang="tr-TR"/>
          </a:p>
        </p:txBody>
      </p:sp>
    </p:spTree>
    <p:extLst>
      <p:ext uri="{BB962C8B-B14F-4D97-AF65-F5344CB8AC3E}">
        <p14:creationId xmlns:p14="http://schemas.microsoft.com/office/powerpoint/2010/main" val="1644609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2627784" y="692696"/>
            <a:ext cx="6264696" cy="1470025"/>
          </a:xfrm>
        </p:spPr>
        <p:txBody>
          <a:bodyPr/>
          <a:lstStyle>
            <a:lvl1pPr>
              <a:defRPr/>
            </a:lvl1pPr>
          </a:lstStyle>
          <a:p>
            <a:r>
              <a:rPr lang="tr-TR" dirty="0"/>
              <a:t>Başlık eklemek için tıklatın</a:t>
            </a:r>
          </a:p>
        </p:txBody>
      </p:sp>
      <p:sp>
        <p:nvSpPr>
          <p:cNvPr id="3" name="Alt Başlık 2"/>
          <p:cNvSpPr>
            <a:spLocks noGrp="1"/>
          </p:cNvSpPr>
          <p:nvPr>
            <p:ph type="subTitle" idx="1" hasCustomPrompt="1"/>
          </p:nvPr>
        </p:nvSpPr>
        <p:spPr>
          <a:xfrm>
            <a:off x="2627784" y="4581128"/>
            <a:ext cx="6400800" cy="1752600"/>
          </a:xfrm>
        </p:spPr>
        <p:txBody>
          <a:bodyPr/>
          <a:lstStyle>
            <a:lvl1pPr marL="0" indent="0" algn="ct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err="1"/>
              <a:t>Öğr</a:t>
            </a:r>
            <a:r>
              <a:rPr lang="tr-TR" dirty="0"/>
              <a:t>. Gör. Galip USTA</a:t>
            </a:r>
          </a:p>
          <a:p>
            <a:endParaRPr lang="tr-TR" dirty="0"/>
          </a:p>
          <a:p>
            <a:endParaRPr lang="tr-TR" dirty="0"/>
          </a:p>
        </p:txBody>
      </p:sp>
      <p:sp>
        <p:nvSpPr>
          <p:cNvPr id="7" name="Dikdörtgen 6"/>
          <p:cNvSpPr/>
          <p:nvPr userDrawn="1"/>
        </p:nvSpPr>
        <p:spPr>
          <a:xfrm>
            <a:off x="0" y="0"/>
            <a:ext cx="2305968" cy="6858000"/>
          </a:xfrm>
          <a:prstGeom prst="rect">
            <a:avLst/>
          </a:prstGeom>
          <a:gradFill flip="none" rotWithShape="1">
            <a:gsLst>
              <a:gs pos="0">
                <a:srgbClr val="FF0000">
                  <a:lumMod val="82000"/>
                </a:srgbClr>
              </a:gs>
              <a:gs pos="74000">
                <a:srgbClr val="AE1E1E">
                  <a:lumMod val="93000"/>
                </a:srgbClr>
              </a:gs>
              <a:gs pos="100000">
                <a:srgbClr val="FF0000">
                  <a:lumMod val="67000"/>
                </a:srgbClr>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8" name="Dikdörtgen 7"/>
          <p:cNvSpPr/>
          <p:nvPr userDrawn="1"/>
        </p:nvSpPr>
        <p:spPr>
          <a:xfrm>
            <a:off x="2377976" y="0"/>
            <a:ext cx="105792" cy="6857504"/>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8234" y="2002148"/>
            <a:ext cx="2795004" cy="279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9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5607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78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9" name="Dikdörtgen 8"/>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2051"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8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Dikdörtgen 6"/>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9"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ikdörtgen 7"/>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2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23.02.2025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0" name="Dikdörtgen 9"/>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2"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0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23.02.2025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Dikdörtgen 5"/>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8"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23.02.2025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5" name="Dikdörtgen 4"/>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7"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4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ikdörtgen 7"/>
          <p:cNvSpPr/>
          <p:nvPr userDrawn="1"/>
        </p:nvSpPr>
        <p:spPr>
          <a:xfrm>
            <a:off x="-35148" y="6237312"/>
            <a:ext cx="9179148" cy="720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rot="16200000">
            <a:off x="4316090" y="2030090"/>
            <a:ext cx="476673" cy="9179147"/>
          </a:xfrm>
          <a:prstGeom prst="rect">
            <a:avLst/>
          </a:prstGeom>
          <a:gradFill flip="none" rotWithShape="1">
            <a:gsLst>
              <a:gs pos="0">
                <a:srgbClr val="FF0000">
                  <a:lumMod val="82000"/>
                </a:srgbClr>
              </a:gs>
              <a:gs pos="74000">
                <a:srgbClr val="AE1E1E">
                  <a:lumMod val="93000"/>
                </a:srgbClr>
              </a:gs>
              <a:gs pos="100000">
                <a:srgbClr val="FF0000">
                  <a:lumMod val="67000"/>
                </a:srgb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 name="Picture 3" descr="C:\Users\USER\Desktop\Trabzon MYO\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12110"/>
            <a:ext cx="994420" cy="9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00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2305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23.02.2025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700361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fad.gov.tr/afet-haritalar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fad.gov.tr/kitapla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75977" y="1772816"/>
            <a:ext cx="6264696" cy="2592288"/>
          </a:xfrm>
        </p:spPr>
        <p:txBody>
          <a:bodyPr/>
          <a:lstStyle/>
          <a:p>
            <a:r>
              <a:rPr lang="tr-TR" b="1" dirty="0">
                <a:latin typeface="Times New Roman" panose="02020603050405020304" pitchFamily="18" charset="0"/>
                <a:cs typeface="Times New Roman" panose="02020603050405020304" pitchFamily="18" charset="0"/>
              </a:rPr>
              <a:t>TONYA MESLEK YÜKSEKOKULU</a:t>
            </a:r>
          </a:p>
        </p:txBody>
      </p:sp>
    </p:spTree>
    <p:extLst>
      <p:ext uri="{BB962C8B-B14F-4D97-AF65-F5344CB8AC3E}">
        <p14:creationId xmlns:p14="http://schemas.microsoft.com/office/powerpoint/2010/main" val="276609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sz="2600" b="1" dirty="0">
                <a:latin typeface="Times New Roman" panose="02020603050405020304" pitchFamily="18" charset="0"/>
                <a:cs typeface="Times New Roman" panose="02020603050405020304" pitchFamily="18" charset="0"/>
              </a:rPr>
              <a:t>Kitlesel aciller: </a:t>
            </a:r>
            <a:r>
              <a:rPr lang="tr-TR" sz="2600" dirty="0">
                <a:latin typeface="Times New Roman" panose="02020603050405020304" pitchFamily="18" charset="0"/>
                <a:cs typeface="Times New Roman" panose="02020603050405020304" pitchFamily="18" charset="0"/>
              </a:rPr>
              <a:t>Terör saldırısı, kimyasal kaza gibi yerel acil yardım sisteminin kapasitesini aşan, ancak afet boyutuna ulaşmayan durumlardır. </a:t>
            </a:r>
          </a:p>
          <a:p>
            <a:pPr marL="0" indent="0">
              <a:buNone/>
            </a:pPr>
            <a:r>
              <a:rPr lang="tr-TR" sz="2600" b="1" dirty="0" smtClean="0">
                <a:latin typeface="Times New Roman" panose="02020603050405020304" pitchFamily="18" charset="0"/>
                <a:cs typeface="Times New Roman" panose="02020603050405020304" pitchFamily="18" charset="0"/>
              </a:rPr>
              <a:t>Olağan </a:t>
            </a:r>
            <a:r>
              <a:rPr lang="tr-TR" sz="2600" b="1" dirty="0">
                <a:latin typeface="Times New Roman" panose="02020603050405020304" pitchFamily="18" charset="0"/>
                <a:cs typeface="Times New Roman" panose="02020603050405020304" pitchFamily="18" charset="0"/>
              </a:rPr>
              <a:t>Dışı Durum: </a:t>
            </a:r>
            <a:r>
              <a:rPr lang="tr-TR" sz="2600" dirty="0">
                <a:latin typeface="Times New Roman" panose="02020603050405020304" pitchFamily="18" charset="0"/>
                <a:cs typeface="Times New Roman" panose="02020603050405020304" pitchFamily="18" charset="0"/>
              </a:rPr>
              <a:t>Günlük yaşamın ve toplumsal düzenin bozulması, kesintiye uğraması ve işlevlerin yerine getirilememesi şeklinde tanımlanabilir. ODD, acil durum, günlük aciller, kitlesel aciller, afetler ve yavaş gelişen durumları da (kuraklık, erozyon çevresel kirlilik, kıtlık-açlık vb.) kapsar.</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12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normAutofit fontScale="85000" lnSpcReduction="20000"/>
          </a:bodyPr>
          <a:lstStyle/>
          <a:p>
            <a:pPr marL="0" indent="0">
              <a:buNone/>
            </a:pPr>
            <a:r>
              <a:rPr lang="tr-TR" sz="2800" b="1" dirty="0">
                <a:latin typeface="Times New Roman" panose="02020603050405020304" pitchFamily="18" charset="0"/>
                <a:cs typeface="Times New Roman" panose="02020603050405020304" pitchFamily="18" charset="0"/>
              </a:rPr>
              <a:t>Sağlık Hizmetleri Yönünden Olağan Dışı Durum: </a:t>
            </a:r>
            <a:r>
              <a:rPr lang="tr-TR" sz="2800"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Rutin </a:t>
            </a:r>
            <a:r>
              <a:rPr lang="tr-TR" dirty="0">
                <a:latin typeface="Times New Roman" panose="02020603050405020304" pitchFamily="18" charset="0"/>
                <a:cs typeface="Times New Roman" panose="02020603050405020304" pitchFamily="18" charset="0"/>
              </a:rPr>
              <a:t>sağlık hizmetlerinin yetersiz kaldığı, ek özel uygulamalara gereksinim duyulan tüm durumlardır. (Uçak, tren, otobüs gibi büyük kazalar, kimyasal yangınlar</a:t>
            </a:r>
            <a:r>
              <a:rPr lang="tr-TR" dirty="0" smtClean="0">
                <a:latin typeface="Times New Roman" panose="02020603050405020304" pitchFamily="18" charset="0"/>
                <a:cs typeface="Times New Roman" panose="02020603050405020304" pitchFamily="18" charset="0"/>
              </a:rPr>
              <a:t>)</a:t>
            </a:r>
          </a:p>
          <a:p>
            <a:pPr marL="0" indent="0">
              <a:buNone/>
            </a:pPr>
            <a:endParaRPr lang="tr-TR" sz="2000"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Olağandışı </a:t>
            </a:r>
            <a:r>
              <a:rPr lang="tr-TR" dirty="0">
                <a:latin typeface="Times New Roman" panose="02020603050405020304" pitchFamily="18" charset="0"/>
                <a:cs typeface="Times New Roman" panose="02020603050405020304" pitchFamily="18" charset="0"/>
              </a:rPr>
              <a:t>durumlar, can ve mal kaybı yaratabileceği gibi, insanların </a:t>
            </a:r>
            <a:r>
              <a:rPr lang="tr-TR" dirty="0" smtClean="0">
                <a:latin typeface="Times New Roman" panose="02020603050405020304" pitchFamily="18" charset="0"/>
                <a:cs typeface="Times New Roman" panose="02020603050405020304" pitchFamily="18" charset="0"/>
              </a:rPr>
              <a:t>temel ihtiyaçlarını karşılamakta </a:t>
            </a:r>
            <a:r>
              <a:rPr lang="tr-TR" dirty="0">
                <a:latin typeface="Times New Roman" panose="02020603050405020304" pitchFamily="18" charset="0"/>
                <a:cs typeface="Times New Roman" panose="02020603050405020304" pitchFamily="18" charset="0"/>
              </a:rPr>
              <a:t>zorlanmalarına neden olur. Bu ihtiyaçların herhangi bir </a:t>
            </a:r>
            <a:r>
              <a:rPr lang="tr-TR" dirty="0" smtClean="0">
                <a:latin typeface="Times New Roman" panose="02020603050405020304" pitchFamily="18" charset="0"/>
                <a:cs typeface="Times New Roman" panose="02020603050405020304" pitchFamily="18" charset="0"/>
              </a:rPr>
              <a:t>nedenle aksaması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yaşamsal </a:t>
            </a:r>
            <a:r>
              <a:rPr lang="tr-TR" dirty="0">
                <a:latin typeface="Times New Roman" panose="02020603050405020304" pitchFamily="18" charset="0"/>
                <a:cs typeface="Times New Roman" panose="02020603050405020304" pitchFamily="18" charset="0"/>
              </a:rPr>
              <a:t>faaliyetleri durdurabilir ve mevcut toplumsal düzen ihtiyaçlara </a:t>
            </a:r>
            <a:r>
              <a:rPr lang="tr-TR" dirty="0" smtClean="0">
                <a:latin typeface="Times New Roman" panose="02020603050405020304" pitchFamily="18" charset="0"/>
                <a:cs typeface="Times New Roman" panose="02020603050405020304" pitchFamily="18" charset="0"/>
              </a:rPr>
              <a:t>cevap veremeyebilir</a:t>
            </a:r>
            <a:r>
              <a:rPr lang="tr-TR" dirty="0">
                <a:latin typeface="Times New Roman" panose="02020603050405020304" pitchFamily="18" charset="0"/>
                <a:cs typeface="Times New Roman" panose="02020603050405020304" pitchFamily="18" charset="0"/>
              </a:rPr>
              <a:t>. Bu </a:t>
            </a:r>
            <a:r>
              <a:rPr lang="tr-TR" dirty="0" smtClean="0">
                <a:latin typeface="Times New Roman" panose="02020603050405020304" pitchFamily="18" charset="0"/>
                <a:cs typeface="Times New Roman" panose="02020603050405020304" pitchFamily="18" charset="0"/>
              </a:rPr>
              <a:t>aşamada </a:t>
            </a:r>
            <a:r>
              <a:rPr lang="tr-TR" dirty="0">
                <a:latin typeface="Times New Roman" panose="02020603050405020304" pitchFamily="18" charset="0"/>
                <a:cs typeface="Times New Roman" panose="02020603050405020304" pitchFamily="18" charset="0"/>
              </a:rPr>
              <a:t>toplumsal düzeni destekleyecek önlemler gerekir.</a:t>
            </a:r>
          </a:p>
        </p:txBody>
      </p:sp>
    </p:spTree>
    <p:extLst>
      <p:ext uri="{BB962C8B-B14F-4D97-AF65-F5344CB8AC3E}">
        <p14:creationId xmlns:p14="http://schemas.microsoft.com/office/powerpoint/2010/main" val="204813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normAutofit fontScale="77500" lnSpcReduction="20000"/>
          </a:bodyPr>
          <a:lstStyle/>
          <a:p>
            <a:pPr marL="0" indent="0">
              <a:buNone/>
            </a:pPr>
            <a:r>
              <a:rPr lang="tr-TR" dirty="0">
                <a:latin typeface="Times New Roman" panose="02020603050405020304" pitchFamily="18" charset="0"/>
                <a:cs typeface="Times New Roman" panose="02020603050405020304" pitchFamily="18" charset="0"/>
              </a:rPr>
              <a:t>ODD sınıflandırması, sağlık hizmetleri yönünden hasta veya yaralı sayısına göre yapılmaktadır;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Basit-hafif ODD (</a:t>
            </a:r>
            <a:r>
              <a:rPr lang="tr-TR" b="1" dirty="0" err="1">
                <a:latin typeface="Times New Roman" panose="02020603050405020304" pitchFamily="18" charset="0"/>
                <a:cs typeface="Times New Roman" panose="02020603050405020304" pitchFamily="18" charset="0"/>
              </a:rPr>
              <a:t>minor</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disaster</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25 kişinin yaralanması veya 10  kişinin hastaneye yatırılarak tedavi edilmesidir.</a:t>
            </a:r>
          </a:p>
          <a:p>
            <a:pPr lvl="0">
              <a:buClr>
                <a:srgbClr val="B31166"/>
              </a:buClr>
            </a:pPr>
            <a:r>
              <a:rPr lang="tr-TR" b="1" dirty="0">
                <a:latin typeface="Times New Roman" panose="02020603050405020304" pitchFamily="18" charset="0"/>
                <a:cs typeface="Times New Roman" panose="02020603050405020304" pitchFamily="18" charset="0"/>
              </a:rPr>
              <a:t>Orta derecedeki ODD (</a:t>
            </a:r>
            <a:r>
              <a:rPr lang="tr-TR" b="1" dirty="0" err="1">
                <a:latin typeface="Times New Roman" panose="02020603050405020304" pitchFamily="18" charset="0"/>
                <a:cs typeface="Times New Roman" panose="02020603050405020304" pitchFamily="18" charset="0"/>
              </a:rPr>
              <a:t>moderate</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disaster</a:t>
            </a:r>
            <a:r>
              <a:rPr lang="tr-TR" b="1"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En az 100 kişinin yaralanması veya 50 kişinin hastaneye yatırılarak tedavi edilmesidir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buClr>
                <a:srgbClr val="B31166"/>
              </a:buClr>
            </a:pPr>
            <a:r>
              <a:rPr lang="tr-TR" b="1" dirty="0" smtClean="0">
                <a:latin typeface="Times New Roman" panose="02020603050405020304" pitchFamily="18" charset="0"/>
                <a:cs typeface="Times New Roman" panose="02020603050405020304" pitchFamily="18" charset="0"/>
              </a:rPr>
              <a:t>Büyük </a:t>
            </a:r>
            <a:r>
              <a:rPr lang="tr-TR" b="1" dirty="0">
                <a:latin typeface="Times New Roman" panose="02020603050405020304" pitchFamily="18" charset="0"/>
                <a:cs typeface="Times New Roman" panose="02020603050405020304" pitchFamily="18" charset="0"/>
              </a:rPr>
              <a:t>ODD (</a:t>
            </a:r>
            <a:r>
              <a:rPr lang="tr-TR" b="1" dirty="0" err="1">
                <a:latin typeface="Times New Roman" panose="02020603050405020304" pitchFamily="18" charset="0"/>
                <a:cs typeface="Times New Roman" panose="02020603050405020304" pitchFamily="18" charset="0"/>
              </a:rPr>
              <a:t>major</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disaster</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1000 kişinin yaralanması veya 250 kişinin hastaneye yatırılarak tedavi edilmesidir</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3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lstStyle/>
          <a:p>
            <a:r>
              <a:rPr lang="tr-TR" sz="2400" b="1" dirty="0">
                <a:latin typeface="Times New Roman" panose="02020603050405020304" pitchFamily="18" charset="0"/>
                <a:cs typeface="Times New Roman" panose="02020603050405020304" pitchFamily="18" charset="0"/>
              </a:rPr>
              <a:t>Afetin Büyüklüğünü Etkileyen Faktörler </a:t>
            </a:r>
          </a:p>
          <a:p>
            <a:pPr marL="0" indent="0">
              <a:buNone/>
            </a:pPr>
            <a:r>
              <a:rPr lang="tr-TR" sz="2400" dirty="0">
                <a:latin typeface="Times New Roman" panose="02020603050405020304" pitchFamily="18" charset="0"/>
                <a:cs typeface="Times New Roman" panose="02020603050405020304" pitchFamily="18" charset="0"/>
              </a:rPr>
              <a:t>Afetin büyüklüğü genel olarak; </a:t>
            </a:r>
          </a:p>
          <a:p>
            <a:pPr marL="0" indent="0">
              <a:buNone/>
            </a:pPr>
            <a:r>
              <a:rPr lang="tr-TR" sz="2400" dirty="0">
                <a:latin typeface="Times New Roman" panose="02020603050405020304" pitchFamily="18" charset="0"/>
                <a:cs typeface="Times New Roman" panose="02020603050405020304" pitchFamily="18" charset="0"/>
              </a:rPr>
              <a:t>     olayın neden olduğu can kayıpları, </a:t>
            </a:r>
          </a:p>
          <a:p>
            <a:pPr marL="0" indent="0">
              <a:buNone/>
            </a:pPr>
            <a:r>
              <a:rPr lang="tr-TR" sz="2400" dirty="0">
                <a:latin typeface="Times New Roman" panose="02020603050405020304" pitchFamily="18" charset="0"/>
                <a:cs typeface="Times New Roman" panose="02020603050405020304" pitchFamily="18" charset="0"/>
              </a:rPr>
              <a:t>     yaralanmalar, </a:t>
            </a:r>
          </a:p>
          <a:p>
            <a:pPr marL="0" indent="0">
              <a:buNone/>
            </a:pPr>
            <a:r>
              <a:rPr lang="tr-TR" sz="2400" dirty="0">
                <a:latin typeface="Times New Roman" panose="02020603050405020304" pitchFamily="18" charset="0"/>
                <a:cs typeface="Times New Roman" panose="02020603050405020304" pitchFamily="18" charset="0"/>
              </a:rPr>
              <a:t>     yapısal hasarlar, </a:t>
            </a:r>
          </a:p>
          <a:p>
            <a:pPr marL="0" indent="0">
              <a:buNone/>
            </a:pPr>
            <a:r>
              <a:rPr lang="tr-TR" sz="2400" dirty="0">
                <a:latin typeface="Times New Roman" panose="02020603050405020304" pitchFamily="18" charset="0"/>
                <a:cs typeface="Times New Roman" panose="02020603050405020304" pitchFamily="18" charset="0"/>
              </a:rPr>
              <a:t>     sosyal ve ekonomik kayıpların büyüklükleri ile değerlendirilir.</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7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tr-TR" b="1" dirty="0">
                <a:latin typeface="Times New Roman" panose="02020603050405020304" pitchFamily="18" charset="0"/>
                <a:cs typeface="Times New Roman" panose="02020603050405020304" pitchFamily="18" charset="0"/>
              </a:rPr>
              <a:t>Afetin büyüklüğünü etkileyen </a:t>
            </a:r>
            <a:r>
              <a:rPr lang="tr-TR" b="1" dirty="0" smtClean="0">
                <a:latin typeface="Times New Roman" panose="02020603050405020304" pitchFamily="18" charset="0"/>
                <a:cs typeface="Times New Roman" panose="02020603050405020304" pitchFamily="18" charset="0"/>
              </a:rPr>
              <a:t>etmenler</a:t>
            </a:r>
          </a:p>
          <a:p>
            <a:r>
              <a:rPr lang="tr-TR" dirty="0">
                <a:latin typeface="Times New Roman" panose="02020603050405020304" pitchFamily="18" charset="0"/>
                <a:cs typeface="Times New Roman" panose="02020603050405020304" pitchFamily="18" charset="0"/>
              </a:rPr>
              <a:t>Afetin fiziksel büyüklüğü,</a:t>
            </a:r>
          </a:p>
          <a:p>
            <a:r>
              <a:rPr lang="tr-TR" dirty="0">
                <a:latin typeface="Times New Roman" panose="02020603050405020304" pitchFamily="18" charset="0"/>
                <a:cs typeface="Times New Roman" panose="02020603050405020304" pitchFamily="18" charset="0"/>
              </a:rPr>
              <a:t>Afetin yerleşim alanlarına uzaklığı, </a:t>
            </a:r>
          </a:p>
          <a:p>
            <a:r>
              <a:rPr lang="tr-TR" dirty="0">
                <a:latin typeface="Times New Roman" panose="02020603050405020304" pitchFamily="18" charset="0"/>
                <a:cs typeface="Times New Roman" panose="02020603050405020304" pitchFamily="18" charset="0"/>
              </a:rPr>
              <a:t>Afetten etkilenen topumun gelişmişlik düzeyi,</a:t>
            </a:r>
          </a:p>
          <a:p>
            <a:r>
              <a:rPr lang="tr-TR" dirty="0">
                <a:latin typeface="Times New Roman" panose="02020603050405020304" pitchFamily="18" charset="0"/>
                <a:cs typeface="Times New Roman" panose="02020603050405020304" pitchFamily="18" charset="0"/>
              </a:rPr>
              <a:t> Afet riski bulunan bölgelerdeki nüfus artışının hızı,  </a:t>
            </a:r>
          </a:p>
          <a:p>
            <a:r>
              <a:rPr lang="tr-TR" dirty="0">
                <a:latin typeface="Times New Roman" panose="02020603050405020304" pitchFamily="18" charset="0"/>
                <a:cs typeface="Times New Roman" panose="02020603050405020304" pitchFamily="18" charset="0"/>
              </a:rPr>
              <a:t>Afet riski bulunan bölgelerdeki hızlı, denetimsiz sanayileşme ve yapılaşma</a:t>
            </a:r>
            <a:r>
              <a:rPr lang="tr-TR" sz="2800" dirty="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Toplumun afet hakkındaki bilgisizliği, eğitimsizliği veya halkın bilgiye ulaşmadaki zorlukları, </a:t>
            </a:r>
          </a:p>
          <a:p>
            <a:r>
              <a:rPr lang="tr-TR" dirty="0">
                <a:latin typeface="Times New Roman" panose="02020603050405020304" pitchFamily="18" charset="0"/>
                <a:cs typeface="Times New Roman" panose="02020603050405020304" pitchFamily="18" charset="0"/>
              </a:rPr>
              <a:t>Afetlere karşı alınacak koruyucu ve önleyici önlemlerin yetersizliği,</a:t>
            </a:r>
          </a:p>
          <a:p>
            <a:r>
              <a:rPr lang="tr-TR" dirty="0">
                <a:latin typeface="Times New Roman" panose="02020603050405020304" pitchFamily="18" charset="0"/>
                <a:cs typeface="Times New Roman" panose="02020603050405020304" pitchFamily="18" charset="0"/>
              </a:rPr>
              <a:t> Siyasi çıkarlar, rant kollama ve yozlaşma,</a:t>
            </a:r>
          </a:p>
          <a:p>
            <a:r>
              <a:rPr lang="tr-TR" dirty="0">
                <a:latin typeface="Times New Roman" panose="02020603050405020304" pitchFamily="18" charset="0"/>
                <a:cs typeface="Times New Roman" panose="02020603050405020304" pitchFamily="18" charset="0"/>
              </a:rPr>
              <a:t> Doğanın tahribatı veya yanlış kullanımıdır</a:t>
            </a:r>
            <a:r>
              <a:rPr lang="tr-TR" sz="2000"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58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556792"/>
            <a:ext cx="8229600" cy="4277072"/>
          </a:xfrm>
          <a:ln>
            <a:solidFill>
              <a:srgbClr val="C00000"/>
            </a:solidFill>
          </a:ln>
        </p:spPr>
        <p:txBody>
          <a:bodyPr>
            <a:normAutofit fontScale="77500" lnSpcReduction="20000"/>
          </a:bodyPr>
          <a:lstStyle/>
          <a:p>
            <a:pPr marL="0" indent="0">
              <a:buNone/>
            </a:pPr>
            <a:r>
              <a:rPr lang="tr-TR" sz="2900" b="1" dirty="0">
                <a:latin typeface="Times New Roman" panose="02020603050405020304" pitchFamily="18" charset="0"/>
                <a:cs typeface="Times New Roman" panose="02020603050405020304" pitchFamily="18" charset="0"/>
              </a:rPr>
              <a:t>Afetlerin </a:t>
            </a:r>
            <a:r>
              <a:rPr lang="tr-TR" sz="2900" b="1" dirty="0" smtClean="0">
                <a:latin typeface="Times New Roman" panose="02020603050405020304" pitchFamily="18" charset="0"/>
                <a:cs typeface="Times New Roman" panose="02020603050405020304" pitchFamily="18" charset="0"/>
              </a:rPr>
              <a:t>Sınıflandırılması</a:t>
            </a:r>
          </a:p>
          <a:p>
            <a:r>
              <a:rPr lang="tr-TR" sz="2900" dirty="0">
                <a:latin typeface="Times New Roman" panose="02020603050405020304" pitchFamily="18" charset="0"/>
                <a:cs typeface="Times New Roman" panose="02020603050405020304" pitchFamily="18" charset="0"/>
              </a:rPr>
              <a:t>Doğal afetler</a:t>
            </a:r>
          </a:p>
          <a:p>
            <a:r>
              <a:rPr lang="tr-TR" sz="2900" dirty="0">
                <a:latin typeface="Times New Roman" panose="02020603050405020304" pitchFamily="18" charset="0"/>
                <a:cs typeface="Times New Roman" panose="02020603050405020304" pitchFamily="18" charset="0"/>
              </a:rPr>
              <a:t>Ansızın veya belli bir süreç içinde oluşup yerleşim ve üretim alanlarında alışıla gelmiş yaşamı bozarak genel yaşamı etkileyen (can ve mal kaybına neden olan) doğal yer ve hava hareketleridir. </a:t>
            </a:r>
          </a:p>
          <a:p>
            <a:r>
              <a:rPr lang="tr-TR" sz="2900" u="sng" dirty="0">
                <a:latin typeface="Times New Roman" panose="02020603050405020304" pitchFamily="18" charset="0"/>
                <a:cs typeface="Times New Roman" panose="02020603050405020304" pitchFamily="18" charset="0"/>
              </a:rPr>
              <a:t>Doğal afetler, jeolojik ve meteorolojik afetler olarak </a:t>
            </a:r>
            <a:r>
              <a:rPr lang="tr-TR" sz="2900" u="sng" dirty="0" smtClean="0">
                <a:latin typeface="Times New Roman" panose="02020603050405020304" pitchFamily="18" charset="0"/>
                <a:cs typeface="Times New Roman" panose="02020603050405020304" pitchFamily="18" charset="0"/>
              </a:rPr>
              <a:t> ikiye </a:t>
            </a:r>
            <a:r>
              <a:rPr lang="tr-TR" sz="2900" u="sng" dirty="0">
                <a:latin typeface="Times New Roman" panose="02020603050405020304" pitchFamily="18" charset="0"/>
                <a:cs typeface="Times New Roman" panose="02020603050405020304" pitchFamily="18" charset="0"/>
              </a:rPr>
              <a:t>ayrılır.</a:t>
            </a:r>
          </a:p>
          <a:p>
            <a:pPr marL="0" indent="0">
              <a:buNone/>
            </a:pPr>
            <a:r>
              <a:rPr lang="tr-TR" sz="2900" dirty="0">
                <a:latin typeface="Times New Roman" panose="02020603050405020304" pitchFamily="18" charset="0"/>
                <a:cs typeface="Times New Roman" panose="02020603050405020304" pitchFamily="18" charset="0"/>
              </a:rPr>
              <a:t>     Jeolojik afetlerin kaynağı, yer kabuğu veya yerin derinlikleridir</a:t>
            </a:r>
          </a:p>
          <a:p>
            <a:r>
              <a:rPr lang="tr-TR" sz="2900" dirty="0">
                <a:latin typeface="Times New Roman" panose="02020603050405020304" pitchFamily="18" charset="0"/>
                <a:cs typeface="Times New Roman" panose="02020603050405020304" pitchFamily="18" charset="0"/>
              </a:rPr>
              <a:t> Jeolojik afetler; depremler, kaya kayması, heyelan ve volkanik patlamalardır.</a:t>
            </a:r>
          </a:p>
          <a:p>
            <a:pPr marL="0" indent="0">
              <a:buNone/>
            </a:pPr>
            <a:r>
              <a:rPr lang="tr-TR" sz="2900" dirty="0">
                <a:latin typeface="Times New Roman" panose="02020603050405020304" pitchFamily="18" charset="0"/>
                <a:cs typeface="Times New Roman" panose="02020603050405020304" pitchFamily="18" charset="0"/>
              </a:rPr>
              <a:t>     Meteorolojik afetler ise sel, çığ, don, fırtına, kasırga, </a:t>
            </a:r>
          </a:p>
          <a:p>
            <a:pPr marL="0" indent="0">
              <a:buNone/>
            </a:pPr>
            <a:r>
              <a:rPr lang="tr-TR" sz="2900" dirty="0">
                <a:latin typeface="Times New Roman" panose="02020603050405020304" pitchFamily="18" charset="0"/>
                <a:cs typeface="Times New Roman" panose="02020603050405020304" pitchFamily="18" charset="0"/>
              </a:rPr>
              <a:t> sis ve dolu olaylarıdır. </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77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D3EA-AD72-066B-5F77-F85C33C88DD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3A6D5FB-ECB2-5C4F-4CAD-1FB5CD3E40D9}"/>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9C0EC0AC-5B64-B4D8-C435-6BC46629132A}"/>
              </a:ext>
            </a:extLst>
          </p:cNvPr>
          <p:cNvSpPr>
            <a:spLocks noGrp="1"/>
          </p:cNvSpPr>
          <p:nvPr>
            <p:ph idx="1"/>
          </p:nvPr>
        </p:nvSpPr>
        <p:spPr>
          <a:xfrm>
            <a:off x="457200" y="1600201"/>
            <a:ext cx="8229600" cy="4277072"/>
          </a:xfrm>
          <a:ln>
            <a:solidFill>
              <a:srgbClr val="C00000"/>
            </a:solidFill>
          </a:ln>
        </p:spPr>
        <p:txBody>
          <a:bodyPr>
            <a:normAutofit fontScale="92500" lnSpcReduction="20000"/>
          </a:bodyPr>
          <a:lstStyle/>
          <a:p>
            <a:r>
              <a:rPr lang="tr-TR" sz="2800" dirty="0">
                <a:latin typeface="Times New Roman" panose="02020603050405020304" pitchFamily="18" charset="0"/>
                <a:cs typeface="Times New Roman" panose="02020603050405020304" pitchFamily="18" charset="0"/>
              </a:rPr>
              <a:t>Dünya genelindeki doğal afetler ele alınınca 31 çeşit doğal afetin 28 tanesini meteorolojik afetlerin oluşturduğu görülür.</a:t>
            </a:r>
          </a:p>
          <a:p>
            <a:r>
              <a:rPr lang="tr-TR" sz="2800" dirty="0">
                <a:latin typeface="Times New Roman" panose="02020603050405020304" pitchFamily="18" charset="0"/>
                <a:cs typeface="Times New Roman" panose="02020603050405020304" pitchFamily="18" charset="0"/>
              </a:rPr>
              <a:t> Doğal afetlerin çeşitleri ve önem sıraları, ülkeden ülkeye de değişmektedir. Örneğin, Akdeniz Bölgesinde doğal afetler kuraklık, seller, orman yangınları, heyelan, dolu fırtınaları, çığlar, donlardır. </a:t>
            </a:r>
          </a:p>
          <a:p>
            <a:r>
              <a:rPr lang="tr-TR" sz="2800" dirty="0">
                <a:latin typeface="Times New Roman" panose="02020603050405020304" pitchFamily="18" charset="0"/>
                <a:cs typeface="Times New Roman" panose="02020603050405020304" pitchFamily="18" charset="0"/>
              </a:rPr>
              <a:t>Ülkemizde  en sık görülen doğal afet türü deprem ve sık görülen meteorolojik karakterli doğal afetler ise dolu, sel, taşkın, don, orman yangınları, kuraklık, şiddetli yağış, şiddetli rüzgâr, yıldırım, çığ, kar ve fırtınalardır. </a:t>
            </a:r>
            <a:endParaRPr lang="tr-TR" sz="2800" dirty="0" smtClean="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hlinkClick r:id="rId2"/>
              </a:rPr>
              <a:t>https://</a:t>
            </a:r>
            <a:r>
              <a:rPr lang="tr-TR" sz="2800" dirty="0" smtClean="0">
                <a:latin typeface="Times New Roman" panose="02020603050405020304" pitchFamily="18" charset="0"/>
                <a:cs typeface="Times New Roman" panose="02020603050405020304" pitchFamily="18" charset="0"/>
                <a:hlinkClick r:id="rId2"/>
              </a:rPr>
              <a:t>www.afad.gov.tr/afet-haritalari</a:t>
            </a:r>
            <a:r>
              <a:rPr lang="tr-TR" sz="2800" dirty="0" smtClean="0">
                <a:latin typeface="Times New Roman" panose="02020603050405020304" pitchFamily="18" charset="0"/>
                <a:cs typeface="Times New Roman" panose="02020603050405020304" pitchFamily="18" charset="0"/>
              </a:rPr>
              <a:t> </a:t>
            </a:r>
            <a:endParaRPr lang="tr-TR" sz="28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55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7500" lnSpcReduction="20000"/>
          </a:bodyPr>
          <a:lstStyle/>
          <a:p>
            <a:pPr marL="0" indent="0">
              <a:buNone/>
            </a:pPr>
            <a:r>
              <a:rPr lang="tr-TR" dirty="0" smtClean="0">
                <a:latin typeface="Times New Roman" panose="02020603050405020304" pitchFamily="18" charset="0"/>
                <a:cs typeface="Times New Roman" panose="02020603050405020304" pitchFamily="18" charset="0"/>
              </a:rPr>
              <a:t>İnsa</a:t>
            </a:r>
            <a:r>
              <a:rPr lang="tr-TR" dirty="0">
                <a:latin typeface="Times New Roman" panose="02020603050405020304" pitchFamily="18" charset="0"/>
                <a:cs typeface="Times New Roman" panose="02020603050405020304" pitchFamily="18" charset="0"/>
              </a:rPr>
              <a:t>n kaynaklı </a:t>
            </a:r>
            <a:r>
              <a:rPr lang="tr-TR" dirty="0" smtClean="0">
                <a:latin typeface="Times New Roman" panose="02020603050405020304" pitchFamily="18" charset="0"/>
                <a:cs typeface="Times New Roman" panose="02020603050405020304" pitchFamily="18" charset="0"/>
              </a:rPr>
              <a:t>afetler</a:t>
            </a:r>
          </a:p>
          <a:p>
            <a:r>
              <a:rPr lang="tr-TR" dirty="0">
                <a:latin typeface="Times New Roman" panose="02020603050405020304" pitchFamily="18" charset="0"/>
                <a:cs typeface="Times New Roman" panose="02020603050405020304" pitchFamily="18" charset="0"/>
              </a:rPr>
              <a:t>İnsan eliyle meydana gelen afetlerdir. </a:t>
            </a:r>
          </a:p>
          <a:p>
            <a:r>
              <a:rPr lang="tr-TR" dirty="0">
                <a:latin typeface="Times New Roman" panose="02020603050405020304" pitchFamily="18" charset="0"/>
                <a:cs typeface="Times New Roman" panose="02020603050405020304" pitchFamily="18" charset="0"/>
              </a:rPr>
              <a:t>Örneğin, endüstriyel kazalar ya da patlamaların çoğu, çalışanların dikkatsizliği, ilgili makinelerin ve elektrik hatlarının bakımlarının yapılmaması gibi nedenlere bağlı olarak gelişir.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Nükleer ve kimyasal kazalar, sanayi kazaları, trafik kazaları, baraj patlamaları, yangınlar, salgın hastalıklar, savaşlar, terör olayları ile ilgili eylemler, insan kaynaklı afetler içinde yer alır.</a:t>
            </a:r>
          </a:p>
          <a:p>
            <a:r>
              <a:rPr lang="tr-TR" dirty="0">
                <a:latin typeface="Times New Roman" panose="02020603050405020304" pitchFamily="18" charset="0"/>
                <a:cs typeface="Times New Roman" panose="02020603050405020304" pitchFamily="18" charset="0"/>
              </a:rPr>
              <a:t> İnsan kaynaklı afetler, doğal bir afet tarafından da tetiklenebilir. </a:t>
            </a:r>
          </a:p>
          <a:p>
            <a:endParaRPr lang="tr-TR" dirty="0">
              <a:latin typeface="Calibri" panose="020F0502020204030204" pitchFamily="34" charset="0"/>
            </a:endParaRPr>
          </a:p>
        </p:txBody>
      </p:sp>
    </p:spTree>
    <p:extLst>
      <p:ext uri="{BB962C8B-B14F-4D97-AF65-F5344CB8AC3E}">
        <p14:creationId xmlns:p14="http://schemas.microsoft.com/office/powerpoint/2010/main" val="56400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18720" y="-4511"/>
            <a:ext cx="8473760" cy="5953791"/>
          </a:xfrm>
          <a:prstGeom prst="rect">
            <a:avLst/>
          </a:prstGeom>
        </p:spPr>
      </p:pic>
    </p:spTree>
    <p:extLst>
      <p:ext uri="{BB962C8B-B14F-4D97-AF65-F5344CB8AC3E}">
        <p14:creationId xmlns:p14="http://schemas.microsoft.com/office/powerpoint/2010/main" val="44178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4" name="Metin Yer Tutucusu 3"/>
          <p:cNvSpPr>
            <a:spLocks noGrp="1"/>
          </p:cNvSpPr>
          <p:nvPr>
            <p:ph type="body" idx="1"/>
          </p:nvPr>
        </p:nvSpPr>
        <p:spPr/>
        <p:txBody>
          <a:bodyPr>
            <a:normAutofit fontScale="77500" lnSpcReduction="20000"/>
          </a:bodyPr>
          <a:lstStyle/>
          <a:p>
            <a:r>
              <a:rPr lang="tr-TR" dirty="0" smtClean="0"/>
              <a:t>Doğal Afetler;</a:t>
            </a:r>
          </a:p>
          <a:p>
            <a:r>
              <a:rPr lang="tr-TR" dirty="0" smtClean="0"/>
              <a:t>Yavaş </a:t>
            </a:r>
            <a:r>
              <a:rPr lang="tr-TR" dirty="0"/>
              <a:t>gelişen doğal </a:t>
            </a:r>
            <a:r>
              <a:rPr lang="tr-TR" dirty="0" smtClean="0"/>
              <a:t>afetler</a:t>
            </a:r>
            <a:endParaRPr lang="tr-TR" dirty="0"/>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sz="half" idx="2"/>
          </p:nvPr>
        </p:nvSpPr>
        <p:spPr>
          <a:ln>
            <a:solidFill>
              <a:srgbClr val="C00000"/>
            </a:solidFill>
          </a:ln>
        </p:spPr>
        <p:txBody>
          <a:bodyPr>
            <a:normAutofit/>
          </a:bodyPr>
          <a:lstStyle/>
          <a:p>
            <a:r>
              <a:rPr lang="tr-TR" dirty="0" smtClean="0"/>
              <a:t>şiddetli </a:t>
            </a:r>
            <a:r>
              <a:rPr lang="tr-TR" dirty="0"/>
              <a:t>soğuklar</a:t>
            </a:r>
          </a:p>
          <a:p>
            <a:r>
              <a:rPr lang="tr-TR" dirty="0"/>
              <a:t>kuraklık</a:t>
            </a:r>
          </a:p>
          <a:p>
            <a:r>
              <a:rPr lang="tr-TR" dirty="0"/>
              <a:t>kıtlık vb.</a:t>
            </a:r>
          </a:p>
          <a:p>
            <a:pPr marL="0" indent="0">
              <a:buNone/>
            </a:pPr>
            <a:endParaRPr lang="tr-TR" dirty="0">
              <a:latin typeface="Times New Roman" panose="02020603050405020304" pitchFamily="18" charset="0"/>
              <a:cs typeface="Times New Roman" panose="02020603050405020304" pitchFamily="18" charset="0"/>
            </a:endParaRPr>
          </a:p>
        </p:txBody>
      </p:sp>
      <p:sp>
        <p:nvSpPr>
          <p:cNvPr id="5" name="Metin Yer Tutucusu 4"/>
          <p:cNvSpPr>
            <a:spLocks noGrp="1"/>
          </p:cNvSpPr>
          <p:nvPr>
            <p:ph type="body" sz="quarter" idx="3"/>
          </p:nvPr>
        </p:nvSpPr>
        <p:spPr/>
        <p:txBody>
          <a:bodyPr/>
          <a:lstStyle/>
          <a:p>
            <a:r>
              <a:rPr lang="tr-TR" dirty="0"/>
              <a:t>Ani Gelişen Doğal </a:t>
            </a:r>
            <a:r>
              <a:rPr lang="tr-TR" dirty="0" smtClean="0"/>
              <a:t>Afetler</a:t>
            </a:r>
            <a:endParaRPr lang="tr-TR" dirty="0"/>
          </a:p>
        </p:txBody>
      </p:sp>
      <p:sp>
        <p:nvSpPr>
          <p:cNvPr id="6" name="İçerik Yer Tutucusu 5"/>
          <p:cNvSpPr>
            <a:spLocks noGrp="1"/>
          </p:cNvSpPr>
          <p:nvPr>
            <p:ph sz="quarter" idx="4"/>
          </p:nvPr>
        </p:nvSpPr>
        <p:spPr/>
        <p:style>
          <a:lnRef idx="2">
            <a:schemeClr val="accent6"/>
          </a:lnRef>
          <a:fillRef idx="1">
            <a:schemeClr val="lt1"/>
          </a:fillRef>
          <a:effectRef idx="0">
            <a:schemeClr val="accent6"/>
          </a:effectRef>
          <a:fontRef idx="minor">
            <a:schemeClr val="dk1"/>
          </a:fontRef>
        </p:style>
        <p:txBody>
          <a:bodyPr/>
          <a:lstStyle/>
          <a:p>
            <a:r>
              <a:rPr lang="tr-TR" dirty="0"/>
              <a:t>deprem</a:t>
            </a:r>
          </a:p>
          <a:p>
            <a:r>
              <a:rPr lang="tr-TR" dirty="0"/>
              <a:t>seller, su taşkınları</a:t>
            </a:r>
          </a:p>
          <a:p>
            <a:r>
              <a:rPr lang="tr-TR" dirty="0"/>
              <a:t>toprak kaymaları, kaya düşmeleri</a:t>
            </a:r>
          </a:p>
          <a:p>
            <a:r>
              <a:rPr lang="tr-TR" dirty="0"/>
              <a:t>çığ</a:t>
            </a:r>
          </a:p>
          <a:p>
            <a:r>
              <a:rPr lang="tr-TR" dirty="0"/>
              <a:t>fırtınalar, hortumlar</a:t>
            </a:r>
          </a:p>
          <a:p>
            <a:r>
              <a:rPr lang="tr-TR" dirty="0"/>
              <a:t>volkanlar</a:t>
            </a:r>
          </a:p>
          <a:p>
            <a:r>
              <a:rPr lang="tr-TR" dirty="0"/>
              <a:t>yangınlar vb.</a:t>
            </a:r>
          </a:p>
          <a:p>
            <a:endParaRPr lang="tr-TR" dirty="0"/>
          </a:p>
        </p:txBody>
      </p:sp>
    </p:spTree>
    <p:extLst>
      <p:ext uri="{BB962C8B-B14F-4D97-AF65-F5344CB8AC3E}">
        <p14:creationId xmlns:p14="http://schemas.microsoft.com/office/powerpoint/2010/main" val="53015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E50AAE73-CBF9-4FBC-CC8B-FE3529485108}"/>
              </a:ext>
            </a:extLst>
          </p:cNvPr>
          <p:cNvSpPr txBox="1">
            <a:spLocks/>
          </p:cNvSpPr>
          <p:nvPr/>
        </p:nvSpPr>
        <p:spPr>
          <a:xfrm>
            <a:off x="107504" y="1412776"/>
            <a:ext cx="8928992" cy="4392488"/>
          </a:xfrm>
          <a:prstGeom prst="rect">
            <a:avLst/>
          </a:prstGeom>
          <a:ln w="28575">
            <a:solidFill>
              <a:srgbClr val="AE1E1E"/>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b="1" dirty="0">
                <a:latin typeface="Times New Roman" panose="02020603050405020304" pitchFamily="18" charset="0"/>
                <a:cs typeface="Times New Roman" panose="02020603050405020304" pitchFamily="18" charset="0"/>
              </a:rPr>
              <a:t>Bölüm/ Program: </a:t>
            </a:r>
            <a:r>
              <a:rPr lang="tr-TR" sz="2000" dirty="0">
                <a:latin typeface="Times New Roman" panose="02020603050405020304" pitchFamily="18" charset="0"/>
                <a:cs typeface="Times New Roman" panose="02020603050405020304" pitchFamily="18" charset="0"/>
              </a:rPr>
              <a:t>Tıbbi Hizmetler ve Teknikler Bölümü, İlk ve Acil Yardım Programı</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Adı: </a:t>
            </a:r>
            <a:r>
              <a:rPr lang="tr-TR" sz="2000" dirty="0" smtClean="0">
                <a:latin typeface="Times New Roman" panose="02020603050405020304" pitchFamily="18" charset="0"/>
                <a:cs typeface="Times New Roman" panose="02020603050405020304" pitchFamily="18" charset="0"/>
              </a:rPr>
              <a:t>Acil Sağlık Hizmetleri 2</a:t>
            </a:r>
            <a:endParaRPr lang="tr-TR" sz="2000" dirty="0">
              <a:latin typeface="Times New Roman" panose="02020603050405020304" pitchFamily="18" charset="0"/>
              <a:cs typeface="Times New Roman" panose="02020603050405020304" pitchFamily="18" charset="0"/>
            </a:endParaRP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Haftası: </a:t>
            </a:r>
            <a:r>
              <a:rPr lang="tr-TR" sz="2000" dirty="0" smtClean="0">
                <a:latin typeface="Times New Roman" panose="02020603050405020304" pitchFamily="18" charset="0"/>
                <a:cs typeface="Times New Roman" panose="02020603050405020304" pitchFamily="18" charset="0"/>
              </a:rPr>
              <a:t>2. </a:t>
            </a:r>
            <a:r>
              <a:rPr lang="tr-TR" sz="2000" dirty="0">
                <a:latin typeface="Times New Roman" panose="02020603050405020304" pitchFamily="18" charset="0"/>
                <a:cs typeface="Times New Roman" panose="02020603050405020304" pitchFamily="18" charset="0"/>
              </a:rPr>
              <a:t>Hafta</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 Günü: </a:t>
            </a:r>
            <a:r>
              <a:rPr lang="tr-TR" sz="2000" dirty="0" smtClean="0">
                <a:latin typeface="Times New Roman" panose="02020603050405020304" pitchFamily="18" charset="0"/>
                <a:cs typeface="Times New Roman" panose="02020603050405020304" pitchFamily="18" charset="0"/>
              </a:rPr>
              <a:t>Salı</a:t>
            </a:r>
            <a:endParaRPr lang="tr-TR" sz="2000" dirty="0">
              <a:latin typeface="Times New Roman" panose="02020603050405020304" pitchFamily="18" charset="0"/>
              <a:cs typeface="Times New Roman" panose="02020603050405020304" pitchFamily="18" charset="0"/>
            </a:endParaRP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 Saati: </a:t>
            </a:r>
            <a:r>
              <a:rPr lang="tr-TR" sz="2000" dirty="0">
                <a:latin typeface="Times New Roman" panose="02020603050405020304" pitchFamily="18" charset="0"/>
                <a:cs typeface="Times New Roman" panose="02020603050405020304" pitchFamily="18" charset="0"/>
              </a:rPr>
              <a:t>10.00-12.00</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Haftalık Saati: </a:t>
            </a:r>
            <a:r>
              <a:rPr lang="tr-TR" sz="2000" dirty="0">
                <a:latin typeface="Times New Roman" panose="02020603050405020304" pitchFamily="18" charset="0"/>
                <a:cs typeface="Times New Roman" panose="02020603050405020304" pitchFamily="18" charset="0"/>
              </a:rPr>
              <a:t>T:  2   U: 0    L: 0</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Dersin Öğretim Elemanı: </a:t>
            </a:r>
            <a:r>
              <a:rPr lang="tr-TR" sz="2000" dirty="0" err="1" smtClean="0">
                <a:latin typeface="Times New Roman" panose="02020603050405020304" pitchFamily="18" charset="0"/>
                <a:cs typeface="Times New Roman" panose="02020603050405020304" pitchFamily="18" charset="0"/>
              </a:rPr>
              <a:t>Öğr</a:t>
            </a:r>
            <a:r>
              <a:rPr lang="tr-TR" sz="2000" dirty="0" smtClean="0">
                <a:latin typeface="Times New Roman" panose="02020603050405020304" pitchFamily="18" charset="0"/>
                <a:cs typeface="Times New Roman" panose="02020603050405020304" pitchFamily="18" charset="0"/>
              </a:rPr>
              <a:t>. Gör. Dr. Uçar KÜÇÜK</a:t>
            </a:r>
            <a:endParaRPr lang="tr-TR" sz="2000" dirty="0">
              <a:latin typeface="Times New Roman" panose="02020603050405020304" pitchFamily="18" charset="0"/>
              <a:cs typeface="Times New Roman" panose="02020603050405020304" pitchFamily="18" charset="0"/>
            </a:endParaRPr>
          </a:p>
          <a:p>
            <a:pPr marL="0" indent="0">
              <a:buNone/>
            </a:pPr>
            <a:endParaRPr lang="tr-TR" sz="2000" b="1" dirty="0">
              <a:solidFill>
                <a:srgbClr val="AE1E1E"/>
              </a:solidFill>
              <a:latin typeface="Times New Roman" panose="02020603050405020304" pitchFamily="18" charset="0"/>
              <a:cs typeface="Times New Roman" panose="02020603050405020304" pitchFamily="18" charset="0"/>
            </a:endParaRPr>
          </a:p>
        </p:txBody>
      </p:sp>
      <p:sp>
        <p:nvSpPr>
          <p:cNvPr id="5" name="Başlık 1">
            <a:extLst>
              <a:ext uri="{FF2B5EF4-FFF2-40B4-BE49-F238E27FC236}">
                <a16:creationId xmlns:a16="http://schemas.microsoft.com/office/drawing/2014/main" id="{D7BC34C5-A655-2DE7-56B6-AE8942991F81}"/>
              </a:ext>
            </a:extLst>
          </p:cNvPr>
          <p:cNvSpPr>
            <a:spLocks noGrp="1"/>
          </p:cNvSpPr>
          <p:nvPr>
            <p:ph type="title"/>
          </p:nvPr>
        </p:nvSpPr>
        <p:spPr>
          <a:xfrm>
            <a:off x="107504" y="116632"/>
            <a:ext cx="8928992" cy="1143000"/>
          </a:xfrm>
          <a:ln w="28575">
            <a:solidFill>
              <a:srgbClr val="AE1E1E"/>
            </a:solidFill>
          </a:ln>
        </p:spPr>
        <p:txBody>
          <a:bodyPr/>
          <a:lstStyle/>
          <a:p>
            <a:r>
              <a:rPr lang="tr-TR" b="1" dirty="0">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404555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b="1" dirty="0"/>
              <a:t>DÜNYADA GÖZLENEN AFET TÜRLERİ</a:t>
            </a:r>
          </a:p>
          <a:p>
            <a:pPr marL="0" indent="0">
              <a:buNone/>
            </a:pPr>
            <a:endParaRPr lang="tr-TR"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980721907"/>
              </p:ext>
            </p:extLst>
          </p:nvPr>
        </p:nvGraphicFramePr>
        <p:xfrm>
          <a:off x="1043608" y="2132856"/>
          <a:ext cx="6912767" cy="4218666"/>
        </p:xfrm>
        <a:graphic>
          <a:graphicData uri="http://schemas.openxmlformats.org/drawingml/2006/table">
            <a:tbl>
              <a:tblPr>
                <a:tableStyleId>{284E427A-3D55-4303-BF80-6455036E1DE7}</a:tableStyleId>
              </a:tblPr>
              <a:tblGrid>
                <a:gridCol w="1296143">
                  <a:extLst>
                    <a:ext uri="{9D8B030D-6E8A-4147-A177-3AD203B41FA5}">
                      <a16:colId xmlns:a16="http://schemas.microsoft.com/office/drawing/2014/main" val="3193340930"/>
                    </a:ext>
                  </a:extLst>
                </a:gridCol>
                <a:gridCol w="1440160">
                  <a:extLst>
                    <a:ext uri="{9D8B030D-6E8A-4147-A177-3AD203B41FA5}">
                      <a16:colId xmlns:a16="http://schemas.microsoft.com/office/drawing/2014/main" val="2897565433"/>
                    </a:ext>
                  </a:extLst>
                </a:gridCol>
                <a:gridCol w="1296143">
                  <a:extLst>
                    <a:ext uri="{9D8B030D-6E8A-4147-A177-3AD203B41FA5}">
                      <a16:colId xmlns:a16="http://schemas.microsoft.com/office/drawing/2014/main" val="782659542"/>
                    </a:ext>
                  </a:extLst>
                </a:gridCol>
                <a:gridCol w="1296143">
                  <a:extLst>
                    <a:ext uri="{9D8B030D-6E8A-4147-A177-3AD203B41FA5}">
                      <a16:colId xmlns:a16="http://schemas.microsoft.com/office/drawing/2014/main" val="3216027946"/>
                    </a:ext>
                  </a:extLst>
                </a:gridCol>
                <a:gridCol w="1584178">
                  <a:extLst>
                    <a:ext uri="{9D8B030D-6E8A-4147-A177-3AD203B41FA5}">
                      <a16:colId xmlns:a16="http://schemas.microsoft.com/office/drawing/2014/main" val="3136053773"/>
                    </a:ext>
                  </a:extLst>
                </a:gridCol>
              </a:tblGrid>
              <a:tr h="509433">
                <a:tc>
                  <a:txBody>
                    <a:bodyPr/>
                    <a:lstStyle/>
                    <a:p>
                      <a:pPr algn="l"/>
                      <a:r>
                        <a:rPr lang="tr-TR" sz="1100">
                          <a:effectLst/>
                        </a:rPr>
                        <a:t>JEOLOJİK AFETLER</a:t>
                      </a:r>
                    </a:p>
                  </a:txBody>
                  <a:tcPr marL="4481" marR="4481" marT="4481" marB="4481"/>
                </a:tc>
                <a:tc>
                  <a:txBody>
                    <a:bodyPr/>
                    <a:lstStyle/>
                    <a:p>
                      <a:pPr algn="l"/>
                      <a:r>
                        <a:rPr lang="tr-TR" sz="1100" dirty="0">
                          <a:effectLst/>
                        </a:rPr>
                        <a:t>KLİMATİK AFETLER</a:t>
                      </a:r>
                    </a:p>
                  </a:txBody>
                  <a:tcPr marL="4481" marR="4481" marT="4481" marB="4481"/>
                </a:tc>
                <a:tc>
                  <a:txBody>
                    <a:bodyPr/>
                    <a:lstStyle/>
                    <a:p>
                      <a:pPr algn="l"/>
                      <a:r>
                        <a:rPr lang="tr-TR" sz="1100">
                          <a:effectLst/>
                        </a:rPr>
                        <a:t>BİYOLOJİK AFETLER</a:t>
                      </a:r>
                    </a:p>
                  </a:txBody>
                  <a:tcPr marL="4481" marR="4481" marT="4481" marB="4481"/>
                </a:tc>
                <a:tc>
                  <a:txBody>
                    <a:bodyPr/>
                    <a:lstStyle/>
                    <a:p>
                      <a:pPr algn="l"/>
                      <a:r>
                        <a:rPr lang="tr-TR" sz="1100">
                          <a:effectLst/>
                        </a:rPr>
                        <a:t>SOSYAL AFETLER</a:t>
                      </a:r>
                    </a:p>
                  </a:txBody>
                  <a:tcPr marL="4481" marR="4481" marT="4481" marB="4481"/>
                </a:tc>
                <a:tc>
                  <a:txBody>
                    <a:bodyPr/>
                    <a:lstStyle/>
                    <a:p>
                      <a:pPr algn="l"/>
                      <a:r>
                        <a:rPr lang="tr-TR" sz="1100">
                          <a:effectLst/>
                        </a:rPr>
                        <a:t>TEKNOLOJİK AFETLER</a:t>
                      </a:r>
                    </a:p>
                  </a:txBody>
                  <a:tcPr marL="4481" marR="4481" marT="4481" marB="4481"/>
                </a:tc>
                <a:extLst>
                  <a:ext uri="{0D108BD9-81ED-4DB2-BD59-A6C34878D82A}">
                    <a16:rowId xmlns:a16="http://schemas.microsoft.com/office/drawing/2014/main" val="2902727932"/>
                  </a:ext>
                </a:extLst>
              </a:tr>
              <a:tr h="258076">
                <a:tc>
                  <a:txBody>
                    <a:bodyPr/>
                    <a:lstStyle/>
                    <a:p>
                      <a:r>
                        <a:rPr lang="tr-TR" sz="1100">
                          <a:effectLst/>
                        </a:rPr>
                        <a:t>Deprem</a:t>
                      </a:r>
                    </a:p>
                  </a:txBody>
                  <a:tcPr marL="4481" marR="4481" marT="4481" marB="4481"/>
                </a:tc>
                <a:tc>
                  <a:txBody>
                    <a:bodyPr/>
                    <a:lstStyle/>
                    <a:p>
                      <a:r>
                        <a:rPr lang="tr-TR" sz="1100">
                          <a:effectLst/>
                        </a:rPr>
                        <a:t>Sıcak Dalgası</a:t>
                      </a:r>
                    </a:p>
                  </a:txBody>
                  <a:tcPr marL="4481" marR="4481" marT="4481" marB="4481"/>
                </a:tc>
                <a:tc>
                  <a:txBody>
                    <a:bodyPr/>
                    <a:lstStyle/>
                    <a:p>
                      <a:r>
                        <a:rPr lang="tr-TR" sz="1100">
                          <a:effectLst/>
                        </a:rPr>
                        <a:t>Erozyon</a:t>
                      </a:r>
                    </a:p>
                  </a:txBody>
                  <a:tcPr marL="4481" marR="4481" marT="4481" marB="4481"/>
                </a:tc>
                <a:tc>
                  <a:txBody>
                    <a:bodyPr/>
                    <a:lstStyle/>
                    <a:p>
                      <a:r>
                        <a:rPr lang="tr-TR" sz="1100">
                          <a:effectLst/>
                        </a:rPr>
                        <a:t>Yangınlar</a:t>
                      </a:r>
                    </a:p>
                  </a:txBody>
                  <a:tcPr marL="4481" marR="4481" marT="4481" marB="4481"/>
                </a:tc>
                <a:tc>
                  <a:txBody>
                    <a:bodyPr/>
                    <a:lstStyle/>
                    <a:p>
                      <a:r>
                        <a:rPr lang="tr-TR" sz="1100">
                          <a:effectLst/>
                        </a:rPr>
                        <a:t>Maden Kazaları</a:t>
                      </a:r>
                    </a:p>
                  </a:txBody>
                  <a:tcPr marL="4481" marR="4481" marT="4481" marB="4481"/>
                </a:tc>
                <a:extLst>
                  <a:ext uri="{0D108BD9-81ED-4DB2-BD59-A6C34878D82A}">
                    <a16:rowId xmlns:a16="http://schemas.microsoft.com/office/drawing/2014/main" val="1028213567"/>
                  </a:ext>
                </a:extLst>
              </a:tr>
              <a:tr h="635112">
                <a:tc>
                  <a:txBody>
                    <a:bodyPr/>
                    <a:lstStyle/>
                    <a:p>
                      <a:r>
                        <a:rPr lang="tr-TR" sz="1100">
                          <a:effectLst/>
                        </a:rPr>
                        <a:t>Heyelan</a:t>
                      </a:r>
                    </a:p>
                  </a:txBody>
                  <a:tcPr marL="4481" marR="4481" marT="4481" marB="4481"/>
                </a:tc>
                <a:tc>
                  <a:txBody>
                    <a:bodyPr/>
                    <a:lstStyle/>
                    <a:p>
                      <a:r>
                        <a:rPr lang="tr-TR" sz="1100">
                          <a:effectLst/>
                        </a:rPr>
                        <a:t>Soğuk Dalgası</a:t>
                      </a:r>
                    </a:p>
                  </a:txBody>
                  <a:tcPr marL="4481" marR="4481" marT="4481" marB="4481"/>
                </a:tc>
                <a:tc>
                  <a:txBody>
                    <a:bodyPr/>
                    <a:lstStyle/>
                    <a:p>
                      <a:r>
                        <a:rPr lang="tr-TR" sz="1100">
                          <a:effectLst/>
                        </a:rPr>
                        <a:t>Orman Yangınları</a:t>
                      </a:r>
                    </a:p>
                  </a:txBody>
                  <a:tcPr marL="4481" marR="4481" marT="4481" marB="4481"/>
                </a:tc>
                <a:tc>
                  <a:txBody>
                    <a:bodyPr/>
                    <a:lstStyle/>
                    <a:p>
                      <a:pPr algn="l"/>
                      <a:r>
                        <a:rPr lang="tr-TR" sz="1100">
                          <a:effectLst/>
                        </a:rPr>
                        <a:t>Savaşlar</a:t>
                      </a:r>
                      <a:endParaRPr lang="tr-TR" sz="1100">
                        <a:solidFill>
                          <a:srgbClr val="4F4F4F"/>
                        </a:solidFill>
                        <a:effectLst/>
                      </a:endParaRPr>
                    </a:p>
                  </a:txBody>
                  <a:tcPr marL="4481" marR="4481" marT="4481" marB="4481"/>
                </a:tc>
                <a:tc>
                  <a:txBody>
                    <a:bodyPr/>
                    <a:lstStyle/>
                    <a:p>
                      <a:r>
                        <a:rPr lang="tr-TR" sz="1100">
                          <a:effectLst/>
                        </a:rPr>
                        <a:t>Biyolojik, nükleer, kimyasal silahlar ve kazalar</a:t>
                      </a:r>
                    </a:p>
                  </a:txBody>
                  <a:tcPr marL="4481" marR="4481" marT="4481" marB="4481"/>
                </a:tc>
                <a:extLst>
                  <a:ext uri="{0D108BD9-81ED-4DB2-BD59-A6C34878D82A}">
                    <a16:rowId xmlns:a16="http://schemas.microsoft.com/office/drawing/2014/main" val="3524539385"/>
                  </a:ext>
                </a:extLst>
              </a:tr>
              <a:tr h="383755">
                <a:tc>
                  <a:txBody>
                    <a:bodyPr/>
                    <a:lstStyle/>
                    <a:p>
                      <a:r>
                        <a:rPr lang="tr-TR" sz="1100">
                          <a:effectLst/>
                        </a:rPr>
                        <a:t>Kaya Düşmesi</a:t>
                      </a:r>
                    </a:p>
                  </a:txBody>
                  <a:tcPr marL="4481" marR="4481" marT="4481" marB="4481"/>
                </a:tc>
                <a:tc>
                  <a:txBody>
                    <a:bodyPr/>
                    <a:lstStyle/>
                    <a:p>
                      <a:r>
                        <a:rPr lang="tr-TR" sz="1100">
                          <a:effectLst/>
                        </a:rPr>
                        <a:t>Kuraklık</a:t>
                      </a:r>
                    </a:p>
                  </a:txBody>
                  <a:tcPr marL="4481" marR="4481" marT="4481" marB="4481"/>
                </a:tc>
                <a:tc>
                  <a:txBody>
                    <a:bodyPr/>
                    <a:lstStyle/>
                    <a:p>
                      <a:r>
                        <a:rPr lang="tr-TR" sz="1100">
                          <a:effectLst/>
                        </a:rPr>
                        <a:t>Salgınlar</a:t>
                      </a:r>
                    </a:p>
                  </a:txBody>
                  <a:tcPr marL="4481" marR="4481" marT="4481" marB="4481"/>
                </a:tc>
                <a:tc>
                  <a:txBody>
                    <a:bodyPr/>
                    <a:lstStyle/>
                    <a:p>
                      <a:r>
                        <a:rPr lang="tr-TR" sz="1100">
                          <a:effectLst/>
                        </a:rPr>
                        <a:t>Terör saldırıları</a:t>
                      </a:r>
                    </a:p>
                  </a:txBody>
                  <a:tcPr marL="4481" marR="4481" marT="4481" marB="4481"/>
                </a:tc>
                <a:tc>
                  <a:txBody>
                    <a:bodyPr/>
                    <a:lstStyle/>
                    <a:p>
                      <a:r>
                        <a:rPr lang="tr-TR" sz="1100">
                          <a:effectLst/>
                        </a:rPr>
                        <a:t>Sanayi kazaları</a:t>
                      </a:r>
                    </a:p>
                  </a:txBody>
                  <a:tcPr marL="4481" marR="4481" marT="4481" marB="4481"/>
                </a:tc>
                <a:extLst>
                  <a:ext uri="{0D108BD9-81ED-4DB2-BD59-A6C34878D82A}">
                    <a16:rowId xmlns:a16="http://schemas.microsoft.com/office/drawing/2014/main" val="3613996847"/>
                  </a:ext>
                </a:extLst>
              </a:tr>
              <a:tr h="509433">
                <a:tc>
                  <a:txBody>
                    <a:bodyPr/>
                    <a:lstStyle/>
                    <a:p>
                      <a:r>
                        <a:rPr lang="tr-TR" sz="1100">
                          <a:effectLst/>
                        </a:rPr>
                        <a:t>Volkanik Patlamalar</a:t>
                      </a:r>
                    </a:p>
                  </a:txBody>
                  <a:tcPr marL="4481" marR="4481" marT="4481" marB="4481"/>
                </a:tc>
                <a:tc>
                  <a:txBody>
                    <a:bodyPr/>
                    <a:lstStyle/>
                    <a:p>
                      <a:r>
                        <a:rPr lang="tr-TR" sz="1100">
                          <a:effectLst/>
                        </a:rPr>
                        <a:t>Dolu</a:t>
                      </a:r>
                    </a:p>
                  </a:txBody>
                  <a:tcPr marL="4481" marR="4481" marT="4481" marB="4481"/>
                </a:tc>
                <a:tc>
                  <a:txBody>
                    <a:bodyPr/>
                    <a:lstStyle/>
                    <a:p>
                      <a:r>
                        <a:rPr lang="tr-TR" sz="1100">
                          <a:effectLst/>
                        </a:rPr>
                        <a:t>Böcek İstilası</a:t>
                      </a:r>
                    </a:p>
                  </a:txBody>
                  <a:tcPr marL="4481" marR="4481" marT="4481" marB="4481"/>
                </a:tc>
                <a:tc>
                  <a:txBody>
                    <a:bodyPr/>
                    <a:lstStyle/>
                    <a:p>
                      <a:r>
                        <a:rPr lang="tr-TR" sz="1100">
                          <a:effectLst/>
                        </a:rPr>
                        <a:t>Göçler</a:t>
                      </a:r>
                    </a:p>
                  </a:txBody>
                  <a:tcPr marL="4481" marR="4481" marT="4481" marB="4481"/>
                </a:tc>
                <a:tc>
                  <a:txBody>
                    <a:bodyPr/>
                    <a:lstStyle/>
                    <a:p>
                      <a:r>
                        <a:rPr lang="tr-TR" sz="1100">
                          <a:effectLst/>
                        </a:rPr>
                        <a:t>Ulaşım kazaları</a:t>
                      </a:r>
                    </a:p>
                  </a:txBody>
                  <a:tcPr marL="4481" marR="4481" marT="4481" marB="4481"/>
                </a:tc>
                <a:extLst>
                  <a:ext uri="{0D108BD9-81ED-4DB2-BD59-A6C34878D82A}">
                    <a16:rowId xmlns:a16="http://schemas.microsoft.com/office/drawing/2014/main" val="4127917141"/>
                  </a:ext>
                </a:extLst>
              </a:tr>
              <a:tr h="383755">
                <a:tc>
                  <a:txBody>
                    <a:bodyPr/>
                    <a:lstStyle/>
                    <a:p>
                      <a:r>
                        <a:rPr lang="tr-TR" sz="1100">
                          <a:effectLst/>
                        </a:rPr>
                        <a:t>Çamur Akıntıları</a:t>
                      </a:r>
                    </a:p>
                  </a:txBody>
                  <a:tcPr marL="4481" marR="4481" marT="4481" marB="4481"/>
                </a:tc>
                <a:tc>
                  <a:txBody>
                    <a:bodyPr/>
                    <a:lstStyle/>
                    <a:p>
                      <a:r>
                        <a:rPr lang="tr-TR" sz="1100">
                          <a:effectLst/>
                        </a:rPr>
                        <a:t>Hortum</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134377387"/>
                  </a:ext>
                </a:extLst>
              </a:tr>
              <a:tr h="258076">
                <a:tc>
                  <a:txBody>
                    <a:bodyPr/>
                    <a:lstStyle/>
                    <a:p>
                      <a:r>
                        <a:rPr lang="tr-TR" sz="1100">
                          <a:effectLst/>
                        </a:rPr>
                        <a:t>Tsunami</a:t>
                      </a:r>
                    </a:p>
                  </a:txBody>
                  <a:tcPr marL="4481" marR="4481" marT="4481" marB="4481"/>
                </a:tc>
                <a:tc>
                  <a:txBody>
                    <a:bodyPr/>
                    <a:lstStyle/>
                    <a:p>
                      <a:r>
                        <a:rPr lang="tr-TR" sz="1100">
                          <a:effectLst/>
                        </a:rPr>
                        <a:t>Yıldırım</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1094372225"/>
                  </a:ext>
                </a:extLst>
              </a:tr>
              <a:tr h="132397">
                <a:tc>
                  <a:txBody>
                    <a:bodyPr/>
                    <a:lstStyle/>
                    <a:p>
                      <a:r>
                        <a:rPr lang="tr-TR" sz="1100">
                          <a:effectLst/>
                        </a:rPr>
                        <a:t> </a:t>
                      </a:r>
                    </a:p>
                  </a:txBody>
                  <a:tcPr marL="4481" marR="4481" marT="4481" marB="4481"/>
                </a:tc>
                <a:tc>
                  <a:txBody>
                    <a:bodyPr/>
                    <a:lstStyle/>
                    <a:p>
                      <a:r>
                        <a:rPr lang="tr-TR" sz="1100">
                          <a:effectLst/>
                        </a:rPr>
                        <a:t>Kasırga</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186929392"/>
                  </a:ext>
                </a:extLst>
              </a:tr>
              <a:tr h="132397">
                <a:tc>
                  <a:txBody>
                    <a:bodyPr/>
                    <a:lstStyle/>
                    <a:p>
                      <a:r>
                        <a:rPr lang="tr-TR" sz="1100">
                          <a:effectLst/>
                        </a:rPr>
                        <a:t> </a:t>
                      </a:r>
                    </a:p>
                  </a:txBody>
                  <a:tcPr marL="4481" marR="4481" marT="4481" marB="4481"/>
                </a:tc>
                <a:tc>
                  <a:txBody>
                    <a:bodyPr/>
                    <a:lstStyle/>
                    <a:p>
                      <a:r>
                        <a:rPr lang="tr-TR" sz="1100">
                          <a:effectLst/>
                        </a:rPr>
                        <a:t>Tayfun</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1395647694"/>
                  </a:ext>
                </a:extLst>
              </a:tr>
              <a:tr h="132397">
                <a:tc>
                  <a:txBody>
                    <a:bodyPr/>
                    <a:lstStyle/>
                    <a:p>
                      <a:r>
                        <a:rPr lang="tr-TR" sz="1100">
                          <a:effectLst/>
                        </a:rPr>
                        <a:t> </a:t>
                      </a:r>
                    </a:p>
                  </a:txBody>
                  <a:tcPr marL="4481" marR="4481" marT="4481" marB="4481"/>
                </a:tc>
                <a:tc>
                  <a:txBody>
                    <a:bodyPr/>
                    <a:lstStyle/>
                    <a:p>
                      <a:r>
                        <a:rPr lang="tr-TR" sz="1100">
                          <a:effectLst/>
                        </a:rPr>
                        <a:t>Sel</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2688355298"/>
                  </a:ext>
                </a:extLst>
              </a:tr>
              <a:tr h="132397">
                <a:tc>
                  <a:txBody>
                    <a:bodyPr/>
                    <a:lstStyle/>
                    <a:p>
                      <a:r>
                        <a:rPr lang="tr-TR" sz="1100">
                          <a:effectLst/>
                        </a:rPr>
                        <a:t> </a:t>
                      </a:r>
                    </a:p>
                  </a:txBody>
                  <a:tcPr marL="4481" marR="4481" marT="4481" marB="4481"/>
                </a:tc>
                <a:tc>
                  <a:txBody>
                    <a:bodyPr/>
                    <a:lstStyle/>
                    <a:p>
                      <a:r>
                        <a:rPr lang="tr-TR" sz="1100">
                          <a:effectLst/>
                        </a:rPr>
                        <a:t>Siklonlar</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2086222232"/>
                  </a:ext>
                </a:extLst>
              </a:tr>
              <a:tr h="132397">
                <a:tc>
                  <a:txBody>
                    <a:bodyPr/>
                    <a:lstStyle/>
                    <a:p>
                      <a:r>
                        <a:rPr lang="tr-TR" sz="1100">
                          <a:effectLst/>
                        </a:rPr>
                        <a:t> </a:t>
                      </a:r>
                    </a:p>
                  </a:txBody>
                  <a:tcPr marL="4481" marR="4481" marT="4481" marB="4481"/>
                </a:tc>
                <a:tc>
                  <a:txBody>
                    <a:bodyPr/>
                    <a:lstStyle/>
                    <a:p>
                      <a:r>
                        <a:rPr lang="tr-TR" sz="1100">
                          <a:effectLst/>
                        </a:rPr>
                        <a:t>Tornado</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4007440263"/>
                  </a:ext>
                </a:extLst>
              </a:tr>
              <a:tr h="132397">
                <a:tc>
                  <a:txBody>
                    <a:bodyPr/>
                    <a:lstStyle/>
                    <a:p>
                      <a:r>
                        <a:rPr lang="tr-TR" sz="1100">
                          <a:effectLst/>
                        </a:rPr>
                        <a:t> </a:t>
                      </a:r>
                    </a:p>
                  </a:txBody>
                  <a:tcPr marL="4481" marR="4481" marT="4481" marB="4481"/>
                </a:tc>
                <a:tc>
                  <a:txBody>
                    <a:bodyPr/>
                    <a:lstStyle/>
                    <a:p>
                      <a:r>
                        <a:rPr lang="tr-TR" sz="1100">
                          <a:effectLst/>
                        </a:rPr>
                        <a:t>Tipi</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tc>
                  <a:txBody>
                    <a:bodyPr/>
                    <a:lstStyle/>
                    <a:p>
                      <a:r>
                        <a:rPr lang="tr-TR" sz="1100">
                          <a:effectLst/>
                        </a:rPr>
                        <a:t> </a:t>
                      </a:r>
                    </a:p>
                  </a:txBody>
                  <a:tcPr marL="4481" marR="4481" marT="4481" marB="4481"/>
                </a:tc>
                <a:extLst>
                  <a:ext uri="{0D108BD9-81ED-4DB2-BD59-A6C34878D82A}">
                    <a16:rowId xmlns:a16="http://schemas.microsoft.com/office/drawing/2014/main" val="592104533"/>
                  </a:ext>
                </a:extLst>
              </a:tr>
              <a:tr h="165993">
                <a:tc>
                  <a:txBody>
                    <a:bodyPr/>
                    <a:lstStyle/>
                    <a:p>
                      <a:r>
                        <a:rPr lang="tr-TR" sz="1100">
                          <a:effectLst/>
                        </a:rPr>
                        <a:t> </a:t>
                      </a:r>
                    </a:p>
                  </a:txBody>
                  <a:tcPr marL="4481" marR="4481" marT="4481" marB="4481"/>
                </a:tc>
                <a:tc>
                  <a:txBody>
                    <a:bodyPr/>
                    <a:lstStyle/>
                    <a:p>
                      <a:r>
                        <a:rPr lang="tr-TR" sz="1100">
                          <a:effectLst/>
                        </a:rPr>
                        <a:t>Çığ</a:t>
                      </a:r>
                    </a:p>
                  </a:txBody>
                  <a:tcPr marL="4481" marR="4481" marT="4481" marB="4481"/>
                </a:tc>
                <a:tc>
                  <a:txBody>
                    <a:bodyPr/>
                    <a:lstStyle/>
                    <a:p>
                      <a:endParaRPr lang="tr-TR" sz="1100"/>
                    </a:p>
                  </a:txBody>
                  <a:tcPr marL="53774" marR="53774" marT="26887" marB="26887"/>
                </a:tc>
                <a:tc>
                  <a:txBody>
                    <a:bodyPr/>
                    <a:lstStyle/>
                    <a:p>
                      <a:endParaRPr lang="tr-TR" sz="1100"/>
                    </a:p>
                  </a:txBody>
                  <a:tcPr marL="53774" marR="53774" marT="26887" marB="26887"/>
                </a:tc>
                <a:tc>
                  <a:txBody>
                    <a:bodyPr/>
                    <a:lstStyle/>
                    <a:p>
                      <a:endParaRPr lang="tr-TR" sz="1100" dirty="0"/>
                    </a:p>
                  </a:txBody>
                  <a:tcPr marL="53774" marR="53774" marT="26887" marB="26887"/>
                </a:tc>
                <a:extLst>
                  <a:ext uri="{0D108BD9-81ED-4DB2-BD59-A6C34878D82A}">
                    <a16:rowId xmlns:a16="http://schemas.microsoft.com/office/drawing/2014/main" val="2221921113"/>
                  </a:ext>
                </a:extLst>
              </a:tr>
            </a:tbl>
          </a:graphicData>
        </a:graphic>
      </p:graphicFrame>
    </p:spTree>
    <p:extLst>
      <p:ext uri="{BB962C8B-B14F-4D97-AF65-F5344CB8AC3E}">
        <p14:creationId xmlns:p14="http://schemas.microsoft.com/office/powerpoint/2010/main" val="41164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tr-TR" b="1" dirty="0">
                <a:latin typeface="Times New Roman" panose="02020603050405020304" pitchFamily="18" charset="0"/>
                <a:cs typeface="Times New Roman" panose="02020603050405020304" pitchFamily="18" charset="0"/>
              </a:rPr>
              <a:t>Afetlerin Ortak Özellikleri</a:t>
            </a:r>
          </a:p>
          <a:p>
            <a:pPr marL="0" indent="0">
              <a:buNone/>
            </a:pPr>
            <a:r>
              <a:rPr lang="tr-TR" dirty="0">
                <a:latin typeface="Times New Roman" panose="02020603050405020304" pitchFamily="18" charset="0"/>
                <a:cs typeface="Times New Roman" panose="02020603050405020304" pitchFamily="18" charset="0"/>
              </a:rPr>
              <a:t>Afet ve olağan </a:t>
            </a:r>
            <a:r>
              <a:rPr lang="tr-TR" dirty="0" smtClean="0">
                <a:latin typeface="Times New Roman" panose="02020603050405020304" pitchFamily="18" charset="0"/>
                <a:cs typeface="Times New Roman" panose="02020603050405020304" pitchFamily="18" charset="0"/>
              </a:rPr>
              <a:t>dışı </a:t>
            </a:r>
            <a:r>
              <a:rPr lang="tr-TR" dirty="0">
                <a:latin typeface="Times New Roman" panose="02020603050405020304" pitchFamily="18" charset="0"/>
                <a:cs typeface="Times New Roman" panose="02020603050405020304" pitchFamily="18" charset="0"/>
              </a:rPr>
              <a:t>durumlar, çok farklı biçimlerde ortaya çıkar; ancak yine de </a:t>
            </a:r>
            <a:r>
              <a:rPr lang="tr-TR" dirty="0" smtClean="0">
                <a:latin typeface="Times New Roman" panose="02020603050405020304" pitchFamily="18" charset="0"/>
                <a:cs typeface="Times New Roman" panose="02020603050405020304" pitchFamily="18" charset="0"/>
              </a:rPr>
              <a:t>bazı ortak </a:t>
            </a:r>
            <a:r>
              <a:rPr lang="tr-TR" dirty="0">
                <a:latin typeface="Times New Roman" panose="02020603050405020304" pitchFamily="18" charset="0"/>
                <a:cs typeface="Times New Roman" panose="02020603050405020304" pitchFamily="18" charset="0"/>
              </a:rPr>
              <a:t>özelliklere sahiptir. Söz konusu özellikler ş</a:t>
            </a:r>
            <a:r>
              <a:rPr lang="tr-TR" dirty="0" smtClean="0">
                <a:latin typeface="Times New Roman" panose="02020603050405020304" pitchFamily="18" charset="0"/>
                <a:cs typeface="Times New Roman" panose="02020603050405020304" pitchFamily="18" charset="0"/>
              </a:rPr>
              <a:t>öyle </a:t>
            </a:r>
            <a:r>
              <a:rPr lang="tr-TR" dirty="0">
                <a:latin typeface="Times New Roman" panose="02020603050405020304" pitchFamily="18" charset="0"/>
                <a:cs typeface="Times New Roman" panose="02020603050405020304" pitchFamily="18" charset="0"/>
              </a:rPr>
              <a:t>sıralanabilir;</a:t>
            </a: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Afetler, ilk </a:t>
            </a:r>
            <a:r>
              <a:rPr lang="tr-TR" dirty="0" smtClean="0">
                <a:latin typeface="Times New Roman" panose="02020603050405020304" pitchFamily="18" charset="0"/>
                <a:cs typeface="Times New Roman" panose="02020603050405020304" pitchFamily="18" charset="0"/>
              </a:rPr>
              <a:t>olu</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tuğu </a:t>
            </a:r>
            <a:r>
              <a:rPr lang="tr-TR" dirty="0">
                <a:latin typeface="Times New Roman" panose="02020603050405020304" pitchFamily="18" charset="0"/>
                <a:cs typeface="Times New Roman" panose="02020603050405020304" pitchFamily="18" charset="0"/>
              </a:rPr>
              <a:t>anlarda insanlarda ş</a:t>
            </a:r>
            <a:r>
              <a:rPr lang="tr-TR" dirty="0" smtClean="0">
                <a:latin typeface="Times New Roman" panose="02020603050405020304" pitchFamily="18" charset="0"/>
                <a:cs typeface="Times New Roman" panose="02020603050405020304" pitchFamily="18" charset="0"/>
              </a:rPr>
              <a:t>ok </a:t>
            </a:r>
            <a:r>
              <a:rPr lang="tr-TR" dirty="0">
                <a:latin typeface="Times New Roman" panose="02020603050405020304" pitchFamily="18" charset="0"/>
                <a:cs typeface="Times New Roman" panose="02020603050405020304" pitchFamily="18" charset="0"/>
              </a:rPr>
              <a:t>etkisi yaratır.</a:t>
            </a:r>
          </a:p>
          <a:p>
            <a:r>
              <a:rPr lang="tr-TR" dirty="0" smtClean="0">
                <a:latin typeface="Times New Roman" panose="02020603050405020304" pitchFamily="18" charset="0"/>
                <a:cs typeface="Times New Roman" panose="02020603050405020304" pitchFamily="18" charset="0"/>
              </a:rPr>
              <a:t> Olu</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tuğu </a:t>
            </a:r>
            <a:r>
              <a:rPr lang="tr-TR" dirty="0">
                <a:latin typeface="Times New Roman" panose="02020603050405020304" pitchFamily="18" charset="0"/>
                <a:cs typeface="Times New Roman" panose="02020603050405020304" pitchFamily="18" charset="0"/>
              </a:rPr>
              <a:t>bölgede </a:t>
            </a:r>
            <a:r>
              <a:rPr lang="tr-TR" dirty="0" smtClean="0">
                <a:latin typeface="Times New Roman" panose="02020603050405020304" pitchFamily="18" charset="0"/>
                <a:cs typeface="Times New Roman" panose="02020603050405020304" pitchFamily="18" charset="0"/>
              </a:rPr>
              <a:t>ya</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ayan </a:t>
            </a:r>
            <a:r>
              <a:rPr lang="tr-TR" dirty="0">
                <a:latin typeface="Times New Roman" panose="02020603050405020304" pitchFamily="18" charset="0"/>
                <a:cs typeface="Times New Roman" panose="02020603050405020304" pitchFamily="18" charset="0"/>
              </a:rPr>
              <a:t>insanların </a:t>
            </a:r>
            <a:r>
              <a:rPr lang="tr-TR" dirty="0" smtClean="0">
                <a:latin typeface="Times New Roman" panose="02020603050405020304" pitchFamily="18" charset="0"/>
                <a:cs typeface="Times New Roman" panose="02020603050405020304" pitchFamily="18" charset="0"/>
              </a:rPr>
              <a:t>ya</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amlarını </a:t>
            </a:r>
            <a:r>
              <a:rPr lang="tr-TR" dirty="0">
                <a:latin typeface="Times New Roman" panose="02020603050405020304" pitchFamily="18" charset="0"/>
                <a:cs typeface="Times New Roman" panose="02020603050405020304" pitchFamily="18" charset="0"/>
              </a:rPr>
              <a:t>tehdit eder ve </a:t>
            </a:r>
            <a:r>
              <a:rPr lang="tr-TR" dirty="0" smtClean="0">
                <a:latin typeface="Times New Roman" panose="02020603050405020304" pitchFamily="18" charset="0"/>
                <a:cs typeface="Times New Roman" panose="02020603050405020304" pitchFamily="18" charset="0"/>
              </a:rPr>
              <a:t>yaralanmalara neden </a:t>
            </a:r>
            <a:r>
              <a:rPr lang="tr-TR" dirty="0">
                <a:latin typeface="Times New Roman" panose="02020603050405020304" pitchFamily="18" charset="0"/>
                <a:cs typeface="Times New Roman" panose="02020603050405020304" pitchFamily="18" charset="0"/>
              </a:rPr>
              <a:t>olur.</a:t>
            </a:r>
          </a:p>
          <a:p>
            <a:r>
              <a:rPr lang="tr-TR" dirty="0" smtClean="0">
                <a:latin typeface="Times New Roman" panose="02020603050405020304" pitchFamily="18" charset="0"/>
                <a:cs typeface="Times New Roman" panose="02020603050405020304" pitchFamily="18" charset="0"/>
              </a:rPr>
              <a:t> Ya</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am </a:t>
            </a:r>
            <a:r>
              <a:rPr lang="tr-TR" dirty="0">
                <a:latin typeface="Times New Roman" panose="02020603050405020304" pitchFamily="18" charset="0"/>
                <a:cs typeface="Times New Roman" panose="02020603050405020304" pitchFamily="18" charset="0"/>
              </a:rPr>
              <a:t>kaynaklarına ve altyapıya zarar verir.</a:t>
            </a:r>
          </a:p>
          <a:p>
            <a:r>
              <a:rPr lang="tr-TR" dirty="0" smtClean="0">
                <a:latin typeface="Times New Roman" panose="02020603050405020304" pitchFamily="18" charset="0"/>
                <a:cs typeface="Times New Roman" panose="02020603050405020304" pitchFamily="18" charset="0"/>
              </a:rPr>
              <a:t>Bazı </a:t>
            </a:r>
            <a:r>
              <a:rPr lang="tr-TR" dirty="0">
                <a:latin typeface="Times New Roman" panose="02020603050405020304" pitchFamily="18" charset="0"/>
                <a:cs typeface="Times New Roman" panose="02020603050405020304" pitchFamily="18" charset="0"/>
              </a:rPr>
              <a:t>afetlerin ne zaman olacağı tahmin edilemezken bazıları tahmin edilebilir.</a:t>
            </a: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Bazı afetler aniden </a:t>
            </a:r>
            <a:r>
              <a:rPr lang="tr-TR" dirty="0" smtClean="0">
                <a:latin typeface="Times New Roman" panose="02020603050405020304" pitchFamily="18" charset="0"/>
                <a:cs typeface="Times New Roman" panose="02020603050405020304" pitchFamily="18" charset="0"/>
              </a:rPr>
              <a:t>geli</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ir</a:t>
            </a:r>
            <a:r>
              <a:rPr lang="tr-TR" dirty="0">
                <a:latin typeface="Times New Roman" panose="02020603050405020304" pitchFamily="18" charset="0"/>
                <a:cs typeface="Times New Roman" panose="02020603050405020304" pitchFamily="18" charset="0"/>
              </a:rPr>
              <a:t>, bazıları ise </a:t>
            </a:r>
            <a:r>
              <a:rPr lang="tr-TR" dirty="0" smtClean="0">
                <a:latin typeface="Times New Roman" panose="02020603050405020304" pitchFamily="18" charset="0"/>
                <a:cs typeface="Times New Roman" panose="02020603050405020304" pitchFamily="18" charset="0"/>
              </a:rPr>
              <a:t>yava</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 geli</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ir</a:t>
            </a:r>
            <a:r>
              <a:rPr lang="tr-TR" dirty="0">
                <a:latin typeface="Times New Roman" panose="02020603050405020304" pitchFamily="18" charset="0"/>
                <a:cs typeface="Times New Roman" panose="02020603050405020304" pitchFamily="18" charset="0"/>
              </a:rPr>
              <a:t>.</a:t>
            </a:r>
          </a:p>
          <a:p>
            <a:r>
              <a:rPr lang="tr-TR" dirty="0" smtClean="0">
                <a:latin typeface="Times New Roman" panose="02020603050405020304" pitchFamily="18" charset="0"/>
                <a:cs typeface="Times New Roman" panose="02020603050405020304" pitchFamily="18" charset="0"/>
              </a:rPr>
              <a:t>Afetin olu</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tuğu </a:t>
            </a:r>
            <a:r>
              <a:rPr lang="tr-TR" dirty="0">
                <a:latin typeface="Times New Roman" panose="02020603050405020304" pitchFamily="18" charset="0"/>
                <a:cs typeface="Times New Roman" panose="02020603050405020304" pitchFamily="18" charset="0"/>
              </a:rPr>
              <a:t>ilk anlarda organize bir müdahale </a:t>
            </a:r>
            <a:r>
              <a:rPr lang="tr-TR" dirty="0" smtClean="0">
                <a:latin typeface="Times New Roman" panose="02020603050405020304" pitchFamily="18" charset="0"/>
                <a:cs typeface="Times New Roman" panose="02020603050405020304" pitchFamily="18" charset="0"/>
              </a:rPr>
              <a:t>gerçekle</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emeyebilir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72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pPr marL="0" indent="0">
              <a:buNone/>
            </a:pPr>
            <a:r>
              <a:rPr lang="es-ES" b="1" dirty="0"/>
              <a:t>Dünyada-Türkiye’de Doğal Afetler ve </a:t>
            </a:r>
            <a:r>
              <a:rPr lang="es-ES" b="1" dirty="0" smtClean="0"/>
              <a:t>Önemi</a:t>
            </a:r>
            <a:endParaRPr lang="tr-TR" b="1" dirty="0" smtClean="0"/>
          </a:p>
          <a:p>
            <a:r>
              <a:rPr lang="tr-TR" dirty="0"/>
              <a:t>Yeryüzünde her zaman doğa olayları </a:t>
            </a:r>
            <a:r>
              <a:rPr lang="tr-TR" dirty="0" smtClean="0"/>
              <a:t>olmuştur</a:t>
            </a:r>
            <a:r>
              <a:rPr lang="tr-TR" dirty="0"/>
              <a:t>. </a:t>
            </a:r>
            <a:endParaRPr lang="tr-TR" dirty="0" smtClean="0"/>
          </a:p>
          <a:p>
            <a:r>
              <a:rPr lang="tr-TR" dirty="0" smtClean="0"/>
              <a:t>Doğal </a:t>
            </a:r>
            <a:r>
              <a:rPr lang="tr-TR" dirty="0"/>
              <a:t>afetler, insanın doğal </a:t>
            </a:r>
            <a:r>
              <a:rPr lang="tr-TR" dirty="0" smtClean="0"/>
              <a:t>dengeyi bozması </a:t>
            </a:r>
            <a:r>
              <a:rPr lang="tr-TR" dirty="0"/>
              <a:t>oranında artarak devam etmektedir. Depremler, sel ve </a:t>
            </a:r>
            <a:r>
              <a:rPr lang="tr-TR" dirty="0" smtClean="0"/>
              <a:t>taşkınlar</a:t>
            </a:r>
            <a:r>
              <a:rPr lang="tr-TR" dirty="0"/>
              <a:t>, heyelanlar, </a:t>
            </a:r>
            <a:r>
              <a:rPr lang="tr-TR" dirty="0" smtClean="0"/>
              <a:t>çığ, kuraklık </a:t>
            </a:r>
            <a:r>
              <a:rPr lang="tr-TR" dirty="0"/>
              <a:t>ve diğerleri insan </a:t>
            </a:r>
            <a:r>
              <a:rPr lang="tr-TR" dirty="0" smtClean="0"/>
              <a:t>yaşamını </a:t>
            </a:r>
            <a:r>
              <a:rPr lang="tr-TR" dirty="0"/>
              <a:t>olumsuz etkilemektedir. </a:t>
            </a:r>
            <a:endParaRPr lang="tr-TR" dirty="0" smtClean="0"/>
          </a:p>
          <a:p>
            <a:r>
              <a:rPr lang="tr-TR" dirty="0" smtClean="0"/>
              <a:t>Geçmişte </a:t>
            </a:r>
            <a:r>
              <a:rPr lang="tr-TR" dirty="0"/>
              <a:t>afetlerin yok </a:t>
            </a:r>
            <a:r>
              <a:rPr lang="tr-TR" dirty="0" smtClean="0"/>
              <a:t>ettiği uygarlıklar </a:t>
            </a:r>
            <a:r>
              <a:rPr lang="tr-TR" dirty="0"/>
              <a:t>bile vardır. Son yıllarda </a:t>
            </a:r>
            <a:r>
              <a:rPr lang="tr-TR" dirty="0" err="1"/>
              <a:t>Mexico</a:t>
            </a:r>
            <a:r>
              <a:rPr lang="tr-TR" dirty="0"/>
              <a:t> City (Meksiko </a:t>
            </a:r>
            <a:r>
              <a:rPr lang="tr-TR" dirty="0" err="1"/>
              <a:t>Ģehri</a:t>
            </a:r>
            <a:r>
              <a:rPr lang="tr-TR" dirty="0"/>
              <a:t>, Meksika,1985)’de, </a:t>
            </a:r>
            <a:r>
              <a:rPr lang="tr-TR" dirty="0" smtClean="0"/>
              <a:t>Kocaeli (Türkiye,1999</a:t>
            </a:r>
            <a:r>
              <a:rPr lang="tr-TR" dirty="0"/>
              <a:t>)’de, Bam </a:t>
            </a:r>
            <a:r>
              <a:rPr lang="tr-TR" dirty="0" smtClean="0"/>
              <a:t>(</a:t>
            </a:r>
            <a:r>
              <a:rPr lang="tr-TR" dirty="0"/>
              <a:t>İ</a:t>
            </a:r>
            <a:r>
              <a:rPr lang="tr-TR" dirty="0" smtClean="0"/>
              <a:t>ran</a:t>
            </a:r>
            <a:r>
              <a:rPr lang="tr-TR" dirty="0"/>
              <a:t>, 2003)’da ve 11 Mart 2011 tarihinde Japonya’nın </a:t>
            </a:r>
            <a:r>
              <a:rPr lang="tr-TR" dirty="0" smtClean="0"/>
              <a:t>kuzeyinde be ASRIN FELAKETİ MARAŞ MERKEZLİ DEPREM meydana gelen depremler</a:t>
            </a:r>
            <a:r>
              <a:rPr lang="tr-TR" dirty="0"/>
              <a:t>, çok sayıda insanın ölmesine ve ş</a:t>
            </a:r>
            <a:r>
              <a:rPr lang="tr-TR" dirty="0" smtClean="0"/>
              <a:t>ehirlerin </a:t>
            </a:r>
            <a:r>
              <a:rPr lang="tr-TR" dirty="0"/>
              <a:t>büyük hasar görmesine neden </a:t>
            </a:r>
            <a:r>
              <a:rPr lang="tr-TR" dirty="0" smtClean="0"/>
              <a:t>olmuştur</a:t>
            </a:r>
            <a:r>
              <a:rPr lang="tr-TR" dirty="0"/>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69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fontScale="70000" lnSpcReduction="20000"/>
          </a:bodyPr>
          <a:lstStyle/>
          <a:p>
            <a:r>
              <a:rPr lang="tr-TR" dirty="0">
                <a:latin typeface="Times New Roman" panose="02020603050405020304" pitchFamily="18" charset="0"/>
              </a:rPr>
              <a:t>Dünya’da etkili olan 31 doğal afet türü; </a:t>
            </a:r>
            <a:r>
              <a:rPr lang="tr-TR" dirty="0" smtClean="0">
                <a:latin typeface="Times New Roman" panose="02020603050405020304" pitchFamily="18" charset="0"/>
              </a:rPr>
              <a:t>Şiddetlerine</a:t>
            </a:r>
            <a:r>
              <a:rPr lang="tr-TR" dirty="0">
                <a:latin typeface="Times New Roman" panose="02020603050405020304" pitchFamily="18" charset="0"/>
              </a:rPr>
              <a:t>, </a:t>
            </a:r>
            <a:r>
              <a:rPr lang="tr-TR" dirty="0" smtClean="0">
                <a:latin typeface="Times New Roman" panose="02020603050405020304" pitchFamily="18" charset="0"/>
              </a:rPr>
              <a:t>oluşum </a:t>
            </a:r>
            <a:r>
              <a:rPr lang="tr-TR" dirty="0">
                <a:latin typeface="Times New Roman" panose="02020603050405020304" pitchFamily="18" charset="0"/>
              </a:rPr>
              <a:t>sürelerine ve </a:t>
            </a:r>
            <a:r>
              <a:rPr lang="tr-TR" dirty="0" smtClean="0">
                <a:latin typeface="Times New Roman" panose="02020603050405020304" pitchFamily="18" charset="0"/>
              </a:rPr>
              <a:t>etkilerine göre </a:t>
            </a:r>
            <a:r>
              <a:rPr lang="tr-TR" dirty="0">
                <a:latin typeface="Times New Roman" panose="02020603050405020304" pitchFamily="18" charset="0"/>
              </a:rPr>
              <a:t>sıralanınca en önemlilerinin; kuraklık, tropikal siklon, bölgesel sel ve </a:t>
            </a:r>
            <a:r>
              <a:rPr lang="tr-TR" dirty="0" smtClean="0">
                <a:latin typeface="Times New Roman" panose="02020603050405020304" pitchFamily="18" charset="0"/>
              </a:rPr>
              <a:t>taşkınların olduğu görülür</a:t>
            </a:r>
            <a:r>
              <a:rPr lang="tr-TR" dirty="0">
                <a:latin typeface="Times New Roman" panose="02020603050405020304" pitchFamily="18" charset="0"/>
              </a:rPr>
              <a:t>. </a:t>
            </a:r>
            <a:endParaRPr lang="tr-TR" dirty="0" smtClean="0">
              <a:latin typeface="Times New Roman" panose="02020603050405020304" pitchFamily="18" charset="0"/>
            </a:endParaRPr>
          </a:p>
          <a:p>
            <a:r>
              <a:rPr lang="tr-TR" dirty="0" smtClean="0">
                <a:latin typeface="Times New Roman" panose="02020603050405020304" pitchFamily="18" charset="0"/>
              </a:rPr>
              <a:t>Bu </a:t>
            </a:r>
            <a:r>
              <a:rPr lang="tr-TR" dirty="0">
                <a:latin typeface="Times New Roman" panose="02020603050405020304" pitchFamily="18" charset="0"/>
              </a:rPr>
              <a:t>afetlerin ortak özellikleri, önceden tahmin edilerek erken uyarıları </a:t>
            </a:r>
            <a:r>
              <a:rPr lang="tr-TR" dirty="0" smtClean="0">
                <a:latin typeface="Times New Roman" panose="02020603050405020304" pitchFamily="18" charset="0"/>
              </a:rPr>
              <a:t>yapılan meteorolojik </a:t>
            </a:r>
            <a:r>
              <a:rPr lang="tr-TR" dirty="0">
                <a:latin typeface="Times New Roman" panose="02020603050405020304" pitchFamily="18" charset="0"/>
              </a:rPr>
              <a:t>afetler olmalarıdır. </a:t>
            </a:r>
            <a:endParaRPr lang="tr-TR" dirty="0" smtClean="0">
              <a:latin typeface="Times New Roman" panose="02020603050405020304" pitchFamily="18" charset="0"/>
            </a:endParaRPr>
          </a:p>
          <a:p>
            <a:r>
              <a:rPr lang="tr-TR" dirty="0" smtClean="0">
                <a:latin typeface="Times New Roman" panose="02020603050405020304" pitchFamily="18" charset="0"/>
              </a:rPr>
              <a:t>Meteorolojik </a:t>
            </a:r>
            <a:r>
              <a:rPr lang="tr-TR" dirty="0">
                <a:latin typeface="Times New Roman" panose="02020603050405020304" pitchFamily="18" charset="0"/>
              </a:rPr>
              <a:t>afetler için alınacak önlemler; acil </a:t>
            </a:r>
            <a:r>
              <a:rPr lang="tr-TR" dirty="0" smtClean="0">
                <a:latin typeface="Times New Roman" panose="02020603050405020304" pitchFamily="18" charset="0"/>
              </a:rPr>
              <a:t>durum planları</a:t>
            </a:r>
            <a:r>
              <a:rPr lang="tr-TR" dirty="0">
                <a:latin typeface="Times New Roman" panose="02020603050405020304" pitchFamily="18" charset="0"/>
              </a:rPr>
              <a:t>, iyi </a:t>
            </a:r>
            <a:r>
              <a:rPr lang="tr-TR" dirty="0" smtClean="0">
                <a:latin typeface="Times New Roman" panose="02020603050405020304" pitchFamily="18" charset="0"/>
              </a:rPr>
              <a:t>çalışan </a:t>
            </a:r>
            <a:r>
              <a:rPr lang="tr-TR" dirty="0">
                <a:latin typeface="Times New Roman" panose="02020603050405020304" pitchFamily="18" charset="0"/>
              </a:rPr>
              <a:t>bir erken uyarı sistemidir</a:t>
            </a:r>
            <a:r>
              <a:rPr lang="tr-TR" dirty="0" smtClean="0">
                <a:latin typeface="Times New Roman" panose="02020603050405020304" pitchFamily="18" charset="0"/>
              </a:rPr>
              <a:t>.</a:t>
            </a:r>
          </a:p>
          <a:p>
            <a:r>
              <a:rPr lang="tr-TR" dirty="0" smtClean="0">
                <a:latin typeface="Times New Roman" panose="02020603050405020304" pitchFamily="18" charset="0"/>
              </a:rPr>
              <a:t> </a:t>
            </a:r>
            <a:r>
              <a:rPr lang="tr-TR" dirty="0">
                <a:latin typeface="Times New Roman" panose="02020603050405020304" pitchFamily="18" charset="0"/>
              </a:rPr>
              <a:t>Bunlar, olağanüstü hava olaylarına </a:t>
            </a:r>
            <a:r>
              <a:rPr lang="tr-TR" dirty="0" smtClean="0">
                <a:latin typeface="Times New Roman" panose="02020603050405020304" pitchFamily="18" charset="0"/>
              </a:rPr>
              <a:t>bağlı zararın </a:t>
            </a:r>
            <a:r>
              <a:rPr lang="tr-TR" dirty="0">
                <a:latin typeface="Times New Roman" panose="02020603050405020304" pitchFamily="18" charset="0"/>
              </a:rPr>
              <a:t>azaltılmasını sağlayacaktır. </a:t>
            </a:r>
            <a:endParaRPr lang="tr-TR" dirty="0" smtClean="0">
              <a:latin typeface="Times New Roman" panose="02020603050405020304" pitchFamily="18" charset="0"/>
            </a:endParaRPr>
          </a:p>
          <a:p>
            <a:r>
              <a:rPr lang="tr-TR" dirty="0" smtClean="0">
                <a:latin typeface="Times New Roman" panose="02020603050405020304" pitchFamily="18" charset="0"/>
              </a:rPr>
              <a:t>1970 </a:t>
            </a:r>
            <a:r>
              <a:rPr lang="tr-TR" dirty="0">
                <a:latin typeface="Times New Roman" panose="02020603050405020304" pitchFamily="18" charset="0"/>
              </a:rPr>
              <a:t>yılında </a:t>
            </a:r>
            <a:r>
              <a:rPr lang="tr-TR" dirty="0" smtClean="0">
                <a:latin typeface="Times New Roman" panose="02020603050405020304" pitchFamily="18" charset="0"/>
              </a:rPr>
              <a:t>Bangladeş’te </a:t>
            </a:r>
            <a:r>
              <a:rPr lang="tr-TR" dirty="0">
                <a:latin typeface="Times New Roman" panose="02020603050405020304" pitchFamily="18" charset="0"/>
              </a:rPr>
              <a:t>meydana gelen </a:t>
            </a:r>
            <a:r>
              <a:rPr lang="tr-TR" dirty="0" smtClean="0">
                <a:latin typeface="Times New Roman" panose="02020603050405020304" pitchFamily="18" charset="0"/>
              </a:rPr>
              <a:t>şiddetli bir tropikal </a:t>
            </a:r>
            <a:r>
              <a:rPr lang="tr-TR" dirty="0">
                <a:latin typeface="Times New Roman" panose="02020603050405020304" pitchFamily="18" charset="0"/>
              </a:rPr>
              <a:t>siklon 300.000 </a:t>
            </a:r>
            <a:r>
              <a:rPr lang="tr-TR" dirty="0" smtClean="0">
                <a:latin typeface="Times New Roman" panose="02020603050405020304" pitchFamily="18" charset="0"/>
              </a:rPr>
              <a:t>kişinin </a:t>
            </a:r>
            <a:r>
              <a:rPr lang="tr-TR" dirty="0">
                <a:latin typeface="Times New Roman" panose="02020603050405020304" pitchFamily="18" charset="0"/>
              </a:rPr>
              <a:t>ölmesine neden </a:t>
            </a:r>
            <a:r>
              <a:rPr lang="tr-TR" dirty="0" smtClean="0">
                <a:latin typeface="Times New Roman" panose="02020603050405020304" pitchFamily="18" charset="0"/>
              </a:rPr>
              <a:t>olmuştur</a:t>
            </a:r>
            <a:r>
              <a:rPr lang="tr-TR" dirty="0">
                <a:latin typeface="Times New Roman" panose="02020603050405020304" pitchFamily="18" charset="0"/>
              </a:rPr>
              <a:t>. </a:t>
            </a:r>
            <a:endParaRPr lang="tr-TR" dirty="0" smtClean="0">
              <a:latin typeface="Times New Roman" panose="02020603050405020304" pitchFamily="18" charset="0"/>
            </a:endParaRPr>
          </a:p>
          <a:p>
            <a:r>
              <a:rPr lang="tr-TR" dirty="0" smtClean="0">
                <a:latin typeface="Times New Roman" panose="02020603050405020304" pitchFamily="18" charset="0"/>
              </a:rPr>
              <a:t>Fakat gelişmiş </a:t>
            </a:r>
            <a:r>
              <a:rPr lang="tr-TR" dirty="0">
                <a:latin typeface="Times New Roman" panose="02020603050405020304" pitchFamily="18" charset="0"/>
              </a:rPr>
              <a:t>uyarı </a:t>
            </a:r>
            <a:r>
              <a:rPr lang="tr-TR" dirty="0" smtClean="0">
                <a:latin typeface="Times New Roman" panose="02020603050405020304" pitchFamily="18" charset="0"/>
              </a:rPr>
              <a:t>sistemleri sayesinde </a:t>
            </a:r>
            <a:r>
              <a:rPr lang="tr-TR" dirty="0">
                <a:latin typeface="Times New Roman" panose="02020603050405020304" pitchFamily="18" charset="0"/>
              </a:rPr>
              <a:t>benzer tropikal siklonlarda 1992’de 13.000, 1994’te ise sadece 20 </a:t>
            </a:r>
            <a:r>
              <a:rPr lang="tr-TR" dirty="0" smtClean="0">
                <a:latin typeface="Times New Roman" panose="02020603050405020304" pitchFamily="18" charset="0"/>
              </a:rPr>
              <a:t>kişi hayatını kaybetmiştir</a:t>
            </a:r>
            <a:r>
              <a:rPr lang="tr-TR" dirty="0">
                <a:latin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4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r>
              <a:rPr lang="tr-TR" sz="2600" dirty="0" smtClean="0"/>
              <a:t>Türkiye</a:t>
            </a:r>
            <a:r>
              <a:rPr lang="tr-TR" sz="2600" dirty="0"/>
              <a:t>; tektonik </a:t>
            </a:r>
            <a:r>
              <a:rPr lang="tr-TR" sz="2600" dirty="0" smtClean="0"/>
              <a:t>oluşumu</a:t>
            </a:r>
            <a:r>
              <a:rPr lang="tr-TR" sz="2600" dirty="0"/>
              <a:t>, jeolojik yapısı, </a:t>
            </a:r>
            <a:r>
              <a:rPr lang="tr-TR" sz="2600" dirty="0" err="1"/>
              <a:t>topografik</a:t>
            </a:r>
            <a:r>
              <a:rPr lang="tr-TR" sz="2600" dirty="0"/>
              <a:t> ve meteorolojik özellikleri </a:t>
            </a:r>
            <a:r>
              <a:rPr lang="tr-TR" sz="2600" dirty="0" smtClean="0"/>
              <a:t>gibi nedenlerden </a:t>
            </a:r>
            <a:r>
              <a:rPr lang="tr-TR" sz="2600" dirty="0"/>
              <a:t>dolayı, her zaman </a:t>
            </a:r>
            <a:r>
              <a:rPr lang="tr-TR" sz="2600" dirty="0" smtClean="0"/>
              <a:t>çeşitli </a:t>
            </a:r>
            <a:r>
              <a:rPr lang="tr-TR" sz="2600" dirty="0"/>
              <a:t>doğal afet tehlikeleriyle </a:t>
            </a:r>
            <a:r>
              <a:rPr lang="tr-TR" sz="2600" dirty="0" smtClean="0"/>
              <a:t>karşı karşıya </a:t>
            </a:r>
            <a:r>
              <a:rPr lang="tr-TR" sz="2600" dirty="0"/>
              <a:t>olan bir </a:t>
            </a:r>
            <a:r>
              <a:rPr lang="tr-TR" sz="2600" dirty="0" smtClean="0"/>
              <a:t>ülkedir. </a:t>
            </a:r>
          </a:p>
          <a:p>
            <a:r>
              <a:rPr lang="tr-TR" sz="2600" dirty="0" smtClean="0"/>
              <a:t>Ülkemizde başta </a:t>
            </a:r>
            <a:r>
              <a:rPr lang="tr-TR" sz="2600" dirty="0"/>
              <a:t>depremler olmak üzere heyelan, sel, erozyon, kaya ve çığ </a:t>
            </a:r>
            <a:r>
              <a:rPr lang="tr-TR" sz="2600" dirty="0" smtClean="0"/>
              <a:t>düşmesi kuraklık görülen başlıca </a:t>
            </a:r>
            <a:r>
              <a:rPr lang="tr-TR" sz="2600" dirty="0"/>
              <a:t>doğal afet türleridir.</a:t>
            </a:r>
            <a:endParaRPr lang="tr-T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18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71600" y="-63666"/>
            <a:ext cx="6120680" cy="6372986"/>
          </a:xfrm>
          <a:prstGeom prst="rect">
            <a:avLst/>
          </a:prstGeom>
        </p:spPr>
      </p:pic>
    </p:spTree>
    <p:extLst>
      <p:ext uri="{BB962C8B-B14F-4D97-AF65-F5344CB8AC3E}">
        <p14:creationId xmlns:p14="http://schemas.microsoft.com/office/powerpoint/2010/main" val="313700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r>
              <a:rPr lang="tr-TR" sz="2000" dirty="0"/>
              <a:t>Aktif fay </a:t>
            </a:r>
            <a:r>
              <a:rPr lang="tr-TR" sz="2000" dirty="0" err="1"/>
              <a:t>zonları</a:t>
            </a:r>
            <a:r>
              <a:rPr lang="tr-TR" sz="2000" dirty="0"/>
              <a:t> içerisinde bulunan Türkiye’nin doğal afetlerle ilgili </a:t>
            </a:r>
            <a:r>
              <a:rPr lang="tr-TR" sz="2000" dirty="0" smtClean="0"/>
              <a:t>istatistik verilerine </a:t>
            </a:r>
            <a:r>
              <a:rPr lang="tr-TR" sz="2000" dirty="0"/>
              <a:t>bakıldığında, depremlerin en tahripkâr doğal afetler olduğu görülmektedir.</a:t>
            </a:r>
            <a:endParaRPr lang="tr-TR" sz="2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2806242" y="2564904"/>
            <a:ext cx="5871295" cy="3312369"/>
          </a:xfrm>
          <a:prstGeom prst="rect">
            <a:avLst/>
          </a:prstGeom>
        </p:spPr>
      </p:pic>
    </p:spTree>
    <p:extLst>
      <p:ext uri="{BB962C8B-B14F-4D97-AF65-F5344CB8AC3E}">
        <p14:creationId xmlns:p14="http://schemas.microsoft.com/office/powerpoint/2010/main" val="301795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1"/>
            <a:ext cx="7884368" cy="6338887"/>
          </a:xfrm>
          <a:prstGeom prst="rect">
            <a:avLst/>
          </a:prstGeom>
        </p:spPr>
      </p:pic>
    </p:spTree>
    <p:extLst>
      <p:ext uri="{BB962C8B-B14F-4D97-AF65-F5344CB8AC3E}">
        <p14:creationId xmlns:p14="http://schemas.microsoft.com/office/powerpoint/2010/main" val="59878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AC0-D0E5-EFAD-7D90-16970B2FA0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536F389-B495-EF08-8C86-A3AF9CBB0540}"/>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F7AB4E0C-F7D3-ECA1-1E31-A716F22D0AD7}"/>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sz="1600" dirty="0"/>
              <a:t>Türkiye İstatistik Kurumu (TÜİK) 6 Şubat depremlerindeki ölümlerin de dahil olduğu ilk Ölüm ve Ölüm Nedeni İstatistiklerini yayımladı. Buna göre Kahramanmaraş merkezli depremlerde ölen Türk vatandaşlarının sayısı 45 bin 784 oldu.</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539552" y="2492896"/>
            <a:ext cx="7416824" cy="4171620"/>
          </a:xfrm>
          <a:prstGeom prst="rect">
            <a:avLst/>
          </a:prstGeom>
        </p:spPr>
      </p:pic>
    </p:spTree>
    <p:extLst>
      <p:ext uri="{BB962C8B-B14F-4D97-AF65-F5344CB8AC3E}">
        <p14:creationId xmlns:p14="http://schemas.microsoft.com/office/powerpoint/2010/main" val="21112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2AC4-B862-D10E-2BDB-C406336C594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7165746-56F8-82AE-E1AF-FB1AC5348F26}"/>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Haftanın Özeti</a:t>
            </a:r>
          </a:p>
        </p:txBody>
      </p:sp>
      <p:sp>
        <p:nvSpPr>
          <p:cNvPr id="3" name="İçerik Yer Tutucusu 2">
            <a:extLst>
              <a:ext uri="{FF2B5EF4-FFF2-40B4-BE49-F238E27FC236}">
                <a16:creationId xmlns:a16="http://schemas.microsoft.com/office/drawing/2014/main" id="{70A1AF0F-2269-C0CA-A38C-14409C1EF46B}"/>
              </a:ext>
            </a:extLst>
          </p:cNvPr>
          <p:cNvSpPr>
            <a:spLocks noGrp="1"/>
          </p:cNvSpPr>
          <p:nvPr>
            <p:ph idx="1"/>
          </p:nvPr>
        </p:nvSpPr>
        <p:spPr>
          <a:xfrm>
            <a:off x="457200" y="1600201"/>
            <a:ext cx="8229600" cy="4277072"/>
          </a:xfrm>
          <a:ln>
            <a:solidFill>
              <a:srgbClr val="C00000"/>
            </a:solidFill>
          </a:ln>
        </p:spPr>
        <p:txBody>
          <a:bodyPr>
            <a:noAutofit/>
          </a:bodyPr>
          <a:lstStyle/>
          <a:p>
            <a:pPr marL="0" indent="0">
              <a:buNone/>
            </a:pPr>
            <a:r>
              <a:rPr lang="tr-TR" sz="2000" dirty="0">
                <a:latin typeface="Times New Roman" panose="02020603050405020304" pitchFamily="18" charset="0"/>
                <a:cs typeface="Times New Roman" panose="02020603050405020304" pitchFamily="18" charset="0"/>
              </a:rPr>
              <a:t>Dünyada son yıllarda deprem, sel baskını, hortum, kasırga gibi doğal afetler ve</a:t>
            </a:r>
          </a:p>
          <a:p>
            <a:pPr marL="0" indent="0">
              <a:buNone/>
            </a:pPr>
            <a:r>
              <a:rPr lang="tr-TR" sz="2000" dirty="0">
                <a:latin typeface="Times New Roman" panose="02020603050405020304" pitchFamily="18" charset="0"/>
                <a:cs typeface="Times New Roman" panose="02020603050405020304" pitchFamily="18" charset="0"/>
              </a:rPr>
              <a:t>bunlara bağlı insan hareketleri sonucunda olağan </a:t>
            </a:r>
            <a:r>
              <a:rPr lang="tr-TR" sz="2000" dirty="0" smtClean="0">
                <a:latin typeface="Times New Roman" panose="02020603050405020304" pitchFamily="18" charset="0"/>
                <a:cs typeface="Times New Roman" panose="02020603050405020304" pitchFamily="18" charset="0"/>
              </a:rPr>
              <a:t>dışı </a:t>
            </a:r>
            <a:r>
              <a:rPr lang="tr-TR" sz="2000" dirty="0">
                <a:latin typeface="Times New Roman" panose="02020603050405020304" pitchFamily="18" charset="0"/>
                <a:cs typeface="Times New Roman" panose="02020603050405020304" pitchFamily="18" charset="0"/>
              </a:rPr>
              <a:t>durumlar ortaya </a:t>
            </a:r>
            <a:r>
              <a:rPr lang="tr-TR" sz="2000" dirty="0" smtClean="0">
                <a:latin typeface="Times New Roman" panose="02020603050405020304" pitchFamily="18" charset="0"/>
                <a:cs typeface="Times New Roman" panose="02020603050405020304" pitchFamily="18" charset="0"/>
              </a:rPr>
              <a:t>çıkmaktadır. Olağan dışı </a:t>
            </a:r>
            <a:r>
              <a:rPr lang="tr-TR" sz="2000" dirty="0">
                <a:latin typeface="Times New Roman" panose="02020603050405020304" pitchFamily="18" charset="0"/>
                <a:cs typeface="Times New Roman" panose="02020603050405020304" pitchFamily="18" charset="0"/>
              </a:rPr>
              <a:t>olaylarla </a:t>
            </a:r>
            <a:r>
              <a:rPr lang="tr-TR" sz="2000" dirty="0" smtClean="0">
                <a:latin typeface="Times New Roman" panose="02020603050405020304" pitchFamily="18" charset="0"/>
                <a:cs typeface="Times New Roman" panose="02020603050405020304" pitchFamily="18" charset="0"/>
              </a:rPr>
              <a:t>oluşan </a:t>
            </a:r>
            <a:r>
              <a:rPr lang="tr-TR" sz="2000" dirty="0">
                <a:latin typeface="Times New Roman" panose="02020603050405020304" pitchFamily="18" charset="0"/>
                <a:cs typeface="Times New Roman" panose="02020603050405020304" pitchFamily="18" charset="0"/>
              </a:rPr>
              <a:t>yıkımların ortak noktası, öncelikle insan hayatı </a:t>
            </a:r>
            <a:r>
              <a:rPr lang="tr-TR" sz="2000" dirty="0" smtClean="0">
                <a:latin typeface="Times New Roman" panose="02020603050405020304" pitchFamily="18" charset="0"/>
                <a:cs typeface="Times New Roman" panose="02020603050405020304" pitchFamily="18" charset="0"/>
              </a:rPr>
              <a:t>ve sağlığını </a:t>
            </a:r>
            <a:r>
              <a:rPr lang="tr-TR" sz="2000" dirty="0">
                <a:latin typeface="Times New Roman" panose="02020603050405020304" pitchFamily="18" charset="0"/>
                <a:cs typeface="Times New Roman" panose="02020603050405020304" pitchFamily="18" charset="0"/>
              </a:rPr>
              <a:t>tehdit etmeleri, sosyal ve ekonomik kayıplara sebep olmalarıdır. </a:t>
            </a:r>
            <a:r>
              <a:rPr lang="tr-TR" sz="2000" dirty="0" smtClean="0">
                <a:latin typeface="Times New Roman" panose="02020603050405020304" pitchFamily="18" charset="0"/>
                <a:cs typeface="Times New Roman" panose="02020603050405020304" pitchFamily="18" charset="0"/>
              </a:rPr>
              <a:t>İnsan sağlığını tehdit </a:t>
            </a:r>
            <a:r>
              <a:rPr lang="tr-TR" sz="2000" dirty="0">
                <a:latin typeface="Times New Roman" panose="02020603050405020304" pitchFamily="18" charset="0"/>
                <a:cs typeface="Times New Roman" panose="02020603050405020304" pitchFamily="18" charset="0"/>
              </a:rPr>
              <a:t>etmesi nedeniyle olağan </a:t>
            </a:r>
            <a:r>
              <a:rPr lang="tr-TR" sz="2000" dirty="0" smtClean="0">
                <a:latin typeface="Times New Roman" panose="02020603050405020304" pitchFamily="18" charset="0"/>
                <a:cs typeface="Times New Roman" panose="02020603050405020304" pitchFamily="18" charset="0"/>
              </a:rPr>
              <a:t>dışı </a:t>
            </a:r>
            <a:r>
              <a:rPr lang="tr-TR" sz="2000" dirty="0">
                <a:latin typeface="Times New Roman" panose="02020603050405020304" pitchFamily="18" charset="0"/>
                <a:cs typeface="Times New Roman" panose="02020603050405020304" pitchFamily="18" charset="0"/>
              </a:rPr>
              <a:t>durumlarla ilgili “olağan </a:t>
            </a:r>
            <a:r>
              <a:rPr lang="tr-TR" sz="2000" dirty="0" smtClean="0">
                <a:latin typeface="Times New Roman" panose="02020603050405020304" pitchFamily="18" charset="0"/>
                <a:cs typeface="Times New Roman" panose="02020603050405020304" pitchFamily="18" charset="0"/>
              </a:rPr>
              <a:t>dışı </a:t>
            </a:r>
            <a:r>
              <a:rPr lang="tr-TR" sz="2000" dirty="0">
                <a:latin typeface="Times New Roman" panose="02020603050405020304" pitchFamily="18" charset="0"/>
                <a:cs typeface="Times New Roman" panose="02020603050405020304" pitchFamily="18" charset="0"/>
              </a:rPr>
              <a:t>durum tıbbı” </a:t>
            </a:r>
            <a:r>
              <a:rPr lang="tr-TR" sz="2000" dirty="0" smtClean="0">
                <a:latin typeface="Times New Roman" panose="02020603050405020304" pitchFamily="18" charset="0"/>
                <a:cs typeface="Times New Roman" panose="02020603050405020304" pitchFamily="18" charset="0"/>
              </a:rPr>
              <a:t>adı </a:t>
            </a:r>
            <a:r>
              <a:rPr lang="tr-TR" sz="2000" dirty="0">
                <a:latin typeface="Times New Roman" panose="02020603050405020304" pitchFamily="18" charset="0"/>
                <a:cs typeface="Times New Roman" panose="02020603050405020304" pitchFamily="18" charset="0"/>
              </a:rPr>
              <a:t>altında yeni bir kavram ve sağlık </a:t>
            </a:r>
            <a:r>
              <a:rPr lang="tr-TR" sz="2000" dirty="0" smtClean="0">
                <a:latin typeface="Times New Roman" panose="02020603050405020304" pitchFamily="18" charset="0"/>
                <a:cs typeface="Times New Roman" panose="02020603050405020304" pitchFamily="18" charset="0"/>
              </a:rPr>
              <a:t>çalışma </a:t>
            </a:r>
            <a:r>
              <a:rPr lang="tr-TR" sz="2000" dirty="0">
                <a:latin typeface="Times New Roman" panose="02020603050405020304" pitchFamily="18" charset="0"/>
                <a:cs typeface="Times New Roman" panose="02020603050405020304" pitchFamily="18" charset="0"/>
              </a:rPr>
              <a:t>alanı </a:t>
            </a:r>
            <a:r>
              <a:rPr lang="tr-TR" sz="2000" dirty="0" smtClean="0">
                <a:latin typeface="Times New Roman" panose="02020603050405020304" pitchFamily="18" charset="0"/>
                <a:cs typeface="Times New Roman" panose="02020603050405020304" pitchFamily="18" charset="0"/>
              </a:rPr>
              <a:t>oluşmuştur</a:t>
            </a:r>
            <a:r>
              <a:rPr lang="tr-TR" sz="2000" dirty="0">
                <a:latin typeface="Times New Roman" panose="02020603050405020304" pitchFamily="18" charset="0"/>
                <a:cs typeface="Times New Roman" panose="02020603050405020304" pitchFamily="18" charset="0"/>
              </a:rPr>
              <a:t>.</a:t>
            </a:r>
          </a:p>
          <a:p>
            <a:pPr marL="0" indent="0">
              <a:buNone/>
            </a:pPr>
            <a:r>
              <a:rPr lang="tr-TR" sz="2000" dirty="0">
                <a:latin typeface="Times New Roman" panose="02020603050405020304" pitchFamily="18" charset="0"/>
                <a:cs typeface="Times New Roman" panose="02020603050405020304" pitchFamily="18" charset="0"/>
              </a:rPr>
              <a:t>Deprem, büyük yangın, sel baskını, </a:t>
            </a:r>
            <a:r>
              <a:rPr lang="tr-TR" sz="2000" dirty="0" smtClean="0">
                <a:latin typeface="Times New Roman" panose="02020603050405020304" pitchFamily="18" charset="0"/>
                <a:cs typeface="Times New Roman" panose="02020603050405020304" pitchFamily="18" charset="0"/>
              </a:rPr>
              <a:t>savaşlar </a:t>
            </a:r>
            <a:r>
              <a:rPr lang="tr-TR" sz="2000" dirty="0">
                <a:latin typeface="Times New Roman" panose="02020603050405020304" pitchFamily="18" charset="0"/>
                <a:cs typeface="Times New Roman" panose="02020603050405020304" pitchFamily="18" charset="0"/>
              </a:rPr>
              <a:t>ve kitlesel kazalar gibi afetler </a:t>
            </a:r>
            <a:r>
              <a:rPr lang="tr-TR" sz="2000" dirty="0" smtClean="0">
                <a:latin typeface="Times New Roman" panose="02020603050405020304" pitchFamily="18" charset="0"/>
                <a:cs typeface="Times New Roman" panose="02020603050405020304" pitchFamily="18" charset="0"/>
              </a:rPr>
              <a:t>ancak, önceden </a:t>
            </a:r>
            <a:r>
              <a:rPr lang="tr-TR" sz="2000" dirty="0">
                <a:latin typeface="Times New Roman" panose="02020603050405020304" pitchFamily="18" charset="0"/>
                <a:cs typeface="Times New Roman" panose="02020603050405020304" pitchFamily="18" charset="0"/>
              </a:rPr>
              <a:t>hazırlık ve plan yapıldığında daha az kayıpla atlatılabilir. Afet planlaması, </a:t>
            </a:r>
            <a:r>
              <a:rPr lang="tr-TR" sz="2000" dirty="0" smtClean="0">
                <a:latin typeface="Times New Roman" panose="02020603050405020304" pitchFamily="18" charset="0"/>
                <a:cs typeface="Times New Roman" panose="02020603050405020304" pitchFamily="18" charset="0"/>
              </a:rPr>
              <a:t>yerel yerleşim </a:t>
            </a:r>
            <a:r>
              <a:rPr lang="tr-TR" sz="2000" dirty="0">
                <a:latin typeface="Times New Roman" panose="02020603050405020304" pitchFamily="18" charset="0"/>
                <a:cs typeface="Times New Roman" panose="02020603050405020304" pitchFamily="18" charset="0"/>
              </a:rPr>
              <a:t>alanlarından genel kamu örgütlerine, sivil vakıf ve organizasyonlardan </a:t>
            </a:r>
            <a:r>
              <a:rPr lang="tr-TR" sz="2000" dirty="0" smtClean="0">
                <a:latin typeface="Times New Roman" panose="02020603050405020304" pitchFamily="18" charset="0"/>
                <a:cs typeface="Times New Roman" panose="02020603050405020304" pitchFamily="18" charset="0"/>
              </a:rPr>
              <a:t>devlet kurumlarına </a:t>
            </a:r>
            <a:r>
              <a:rPr lang="tr-TR" sz="2000" dirty="0">
                <a:latin typeface="Times New Roman" panose="02020603050405020304" pitchFamily="18" charset="0"/>
                <a:cs typeface="Times New Roman" panose="02020603050405020304" pitchFamily="18" charset="0"/>
              </a:rPr>
              <a:t>kadar her üniteyi içine alacak ve verimli halde </a:t>
            </a:r>
            <a:r>
              <a:rPr lang="tr-TR" sz="2000" dirty="0" smtClean="0">
                <a:latin typeface="Times New Roman" panose="02020603050405020304" pitchFamily="18" charset="0"/>
                <a:cs typeface="Times New Roman" panose="02020603050405020304" pitchFamily="18" charset="0"/>
              </a:rPr>
              <a:t>işlev </a:t>
            </a:r>
            <a:r>
              <a:rPr lang="tr-TR" sz="2000" dirty="0">
                <a:latin typeface="Times New Roman" panose="02020603050405020304" pitchFamily="18" charset="0"/>
                <a:cs typeface="Times New Roman" panose="02020603050405020304" pitchFamily="18" charset="0"/>
              </a:rPr>
              <a:t>görecek </a:t>
            </a:r>
            <a:r>
              <a:rPr lang="tr-TR" sz="2000" dirty="0" smtClean="0">
                <a:latin typeface="Times New Roman" panose="02020603050405020304" pitchFamily="18" charset="0"/>
                <a:cs typeface="Times New Roman" panose="02020603050405020304" pitchFamily="18" charset="0"/>
              </a:rPr>
              <a:t>şekilde yapılmalıdır</a:t>
            </a:r>
            <a:r>
              <a:rPr lang="tr-TR" sz="2000" dirty="0">
                <a:latin typeface="Times New Roman" panose="02020603050405020304" pitchFamily="18" charset="0"/>
                <a:cs typeface="Times New Roman" panose="02020603050405020304" pitchFamily="18" charset="0"/>
              </a:rPr>
              <a:t>. Sağlık alnında yapılacak afet planları, olay sırasında ve sonrasında </a:t>
            </a:r>
            <a:r>
              <a:rPr lang="tr-TR" sz="2000" dirty="0" smtClean="0">
                <a:latin typeface="Times New Roman" panose="02020603050405020304" pitchFamily="18" charset="0"/>
                <a:cs typeface="Times New Roman" panose="02020603050405020304" pitchFamily="18" charset="0"/>
              </a:rPr>
              <a:t>kişi kayıp ve </a:t>
            </a:r>
            <a:r>
              <a:rPr lang="tr-TR" sz="2000" dirty="0">
                <a:latin typeface="Times New Roman" panose="02020603050405020304" pitchFamily="18" charset="0"/>
                <a:cs typeface="Times New Roman" panose="02020603050405020304" pitchFamily="18" charset="0"/>
              </a:rPr>
              <a:t>sakatlanmalarını en aza indirecektir.</a:t>
            </a:r>
          </a:p>
        </p:txBody>
      </p:sp>
    </p:spTree>
    <p:extLst>
      <p:ext uri="{BB962C8B-B14F-4D97-AF65-F5344CB8AC3E}">
        <p14:creationId xmlns:p14="http://schemas.microsoft.com/office/powerpoint/2010/main" val="49502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670CE-5267-0898-7A32-E8B454D02E7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BF35A2-5922-D360-33AA-DFCE5F93A37D}"/>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Geçen Ders Hakkında Özet Bilgiler</a:t>
            </a:r>
          </a:p>
        </p:txBody>
      </p:sp>
      <p:sp>
        <p:nvSpPr>
          <p:cNvPr id="3" name="İçerik Yer Tutucusu 2">
            <a:extLst>
              <a:ext uri="{FF2B5EF4-FFF2-40B4-BE49-F238E27FC236}">
                <a16:creationId xmlns:a16="http://schemas.microsoft.com/office/drawing/2014/main" id="{519F7FB5-C9B0-53F1-312E-BFBB73868FC9}"/>
              </a:ext>
            </a:extLst>
          </p:cNvPr>
          <p:cNvSpPr>
            <a:spLocks noGrp="1"/>
          </p:cNvSpPr>
          <p:nvPr>
            <p:ph idx="1"/>
          </p:nvPr>
        </p:nvSpPr>
        <p:spPr>
          <a:xfrm>
            <a:off x="457200" y="1600201"/>
            <a:ext cx="8229600" cy="4277072"/>
          </a:xfrm>
          <a:ln>
            <a:solidFill>
              <a:srgbClr val="C00000"/>
            </a:solidFill>
          </a:ln>
        </p:spPr>
        <p:txBody>
          <a:bodyPr/>
          <a:lstStyle/>
          <a:p>
            <a:r>
              <a:rPr lang="tr-TR" sz="2400" dirty="0" smtClean="0">
                <a:latin typeface="Times New Roman" panose="02020603050405020304" pitchFamily="18" charset="0"/>
                <a:cs typeface="Times New Roman" panose="02020603050405020304" pitchFamily="18" charset="0"/>
              </a:rPr>
              <a:t>Dönem hakkında bilgi verildi</a:t>
            </a:r>
          </a:p>
          <a:p>
            <a:r>
              <a:rPr lang="tr-TR" sz="2400" dirty="0" smtClean="0">
                <a:latin typeface="Times New Roman" panose="02020603050405020304" pitchFamily="18" charset="0"/>
                <a:cs typeface="Times New Roman" panose="02020603050405020304" pitchFamily="18" charset="0"/>
              </a:rPr>
              <a:t>Ders konuları iletildi</a:t>
            </a:r>
          </a:p>
          <a:p>
            <a:r>
              <a:rPr lang="tr-TR" sz="2400" dirty="0" smtClean="0">
                <a:latin typeface="Times New Roman" panose="02020603050405020304" pitchFamily="18" charset="0"/>
                <a:cs typeface="Times New Roman" panose="02020603050405020304" pitchFamily="18" charset="0"/>
              </a:rPr>
              <a:t>Dersin amacı ve içeriği hakkında sohbet edildi</a:t>
            </a:r>
          </a:p>
          <a:p>
            <a:r>
              <a:rPr lang="tr-TR" sz="2400" dirty="0" smtClean="0">
                <a:latin typeface="Times New Roman" panose="02020603050405020304" pitchFamily="18" charset="0"/>
                <a:cs typeface="Times New Roman" panose="02020603050405020304" pitchFamily="18" charset="0"/>
              </a:rPr>
              <a:t>Dersin hedefleri öğrencilere aktarılmaya çalışıldı</a:t>
            </a:r>
          </a:p>
          <a:p>
            <a:endParaRPr lang="tr-TR" sz="2400" dirty="0" smtClean="0">
              <a:latin typeface="Times New Roman" panose="02020603050405020304" pitchFamily="18" charset="0"/>
              <a:cs typeface="Times New Roman" panose="02020603050405020304" pitchFamily="18" charset="0"/>
            </a:endParaRPr>
          </a:p>
          <a:p>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09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71FF-26B3-F29D-27BA-480534A4173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A9F4345-029E-FDE5-7D76-5F8E8B1EFE26}"/>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Soru ve Öneriler</a:t>
            </a:r>
          </a:p>
        </p:txBody>
      </p:sp>
      <p:sp>
        <p:nvSpPr>
          <p:cNvPr id="3" name="İçerik Yer Tutucusu 2">
            <a:extLst>
              <a:ext uri="{FF2B5EF4-FFF2-40B4-BE49-F238E27FC236}">
                <a16:creationId xmlns:a16="http://schemas.microsoft.com/office/drawing/2014/main" id="{BBD820CF-A26B-EFE0-1049-EAF9BFE1879B}"/>
              </a:ext>
            </a:extLst>
          </p:cNvPr>
          <p:cNvSpPr>
            <a:spLocks noGrp="1"/>
          </p:cNvSpPr>
          <p:nvPr>
            <p:ph idx="1"/>
          </p:nvPr>
        </p:nvSpPr>
        <p:spPr>
          <a:xfrm>
            <a:off x="457200" y="1600201"/>
            <a:ext cx="8229600" cy="4277072"/>
          </a:xfrm>
          <a:ln>
            <a:solidFill>
              <a:srgbClr val="C00000"/>
            </a:solidFill>
          </a:ln>
        </p:spPr>
        <p:txBody>
          <a:bodyPr>
            <a:normAutofit/>
          </a:bodyPr>
          <a:lstStyle/>
          <a:p>
            <a:pPr algn="just"/>
            <a:r>
              <a:rPr lang="tr-TR" dirty="0" smtClean="0"/>
              <a:t>Kavramları </a:t>
            </a:r>
            <a:r>
              <a:rPr lang="tr-TR" dirty="0"/>
              <a:t>birbirileriyle </a:t>
            </a:r>
            <a:r>
              <a:rPr lang="tr-TR" dirty="0" smtClean="0"/>
              <a:t>karşılaştırınız.</a:t>
            </a:r>
          </a:p>
          <a:p>
            <a:pPr algn="just"/>
            <a:r>
              <a:rPr lang="tr-TR" dirty="0"/>
              <a:t>Afetin büyüklüğünü etkileyen </a:t>
            </a:r>
            <a:r>
              <a:rPr lang="tr-TR" dirty="0" smtClean="0"/>
              <a:t>faktörleri yazarak çalışınız.</a:t>
            </a:r>
          </a:p>
          <a:p>
            <a:pPr algn="just"/>
            <a:r>
              <a:rPr lang="tr-TR" dirty="0"/>
              <a:t>Afetin ortak özelliklerini </a:t>
            </a:r>
            <a:r>
              <a:rPr lang="tr-TR" dirty="0" smtClean="0"/>
              <a:t>farklı kaynaklardan araştırınız.</a:t>
            </a:r>
          </a:p>
          <a:p>
            <a:r>
              <a:rPr lang="tr-TR" dirty="0" smtClean="0"/>
              <a:t>Yönetim işlerinde hiyerarşik düzeni takip </a:t>
            </a:r>
            <a:r>
              <a:rPr lang="tr-TR" dirty="0"/>
              <a:t>etmek gerektiğini unutmayınız.</a:t>
            </a:r>
            <a:endParaRPr lang="tr-TR" dirty="0" smtClean="0"/>
          </a:p>
          <a:p>
            <a:endParaRPr lang="tr-TR" dirty="0" smtClean="0"/>
          </a:p>
          <a:p>
            <a:endParaRPr lang="tr-TR" dirty="0" smtClean="0"/>
          </a:p>
          <a:p>
            <a:endParaRPr lang="tr-TR" dirty="0" smtClean="0"/>
          </a:p>
          <a:p>
            <a:pPr algn="just"/>
            <a:endParaRPr lang="tr-TR" dirty="0"/>
          </a:p>
          <a:p>
            <a:pPr marL="0" indent="0" algn="just">
              <a:buNone/>
            </a:pP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66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5D3C-B9DE-0C72-4C92-78C25A492B3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E8800D4-5ECB-5C11-AA54-0D15B6DEC70D}"/>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Önerilen Haftalık Çalışmalar</a:t>
            </a:r>
          </a:p>
        </p:txBody>
      </p:sp>
      <p:sp>
        <p:nvSpPr>
          <p:cNvPr id="3" name="İçerik Yer Tutucusu 2">
            <a:extLst>
              <a:ext uri="{FF2B5EF4-FFF2-40B4-BE49-F238E27FC236}">
                <a16:creationId xmlns:a16="http://schemas.microsoft.com/office/drawing/2014/main" id="{9E9F10E7-ECE9-AEC7-625A-5B1CD8211536}"/>
              </a:ext>
            </a:extLst>
          </p:cNvPr>
          <p:cNvSpPr>
            <a:spLocks noGrp="1"/>
          </p:cNvSpPr>
          <p:nvPr>
            <p:ph idx="1"/>
          </p:nvPr>
        </p:nvSpPr>
        <p:spPr>
          <a:xfrm>
            <a:off x="457200" y="1600201"/>
            <a:ext cx="8229600" cy="4277072"/>
          </a:xfrm>
          <a:ln>
            <a:solidFill>
              <a:srgbClr val="C00000"/>
            </a:solidFill>
          </a:ln>
        </p:spPr>
        <p:txBody>
          <a:bodyPr>
            <a:normAutofit/>
          </a:bodyPr>
          <a:lstStyle/>
          <a:p>
            <a:pPr algn="just"/>
            <a:r>
              <a:rPr lang="tr-TR" sz="2400" dirty="0"/>
              <a:t>Türkiye’de meydana gelmiş büyük afetleri araştırınız.</a:t>
            </a:r>
          </a:p>
          <a:p>
            <a:r>
              <a:rPr lang="tr-TR" sz="2400" dirty="0"/>
              <a:t>Afet yönetim döngüsünü şema üzerinde inceleyiniz.</a:t>
            </a:r>
          </a:p>
          <a:p>
            <a:r>
              <a:rPr lang="tr-TR" sz="2400" dirty="0"/>
              <a:t>Afet yönetim evrelerini şema üzerinde inceleyiniz.</a:t>
            </a:r>
          </a:p>
          <a:p>
            <a:pPr marL="0" indent="0">
              <a:buNone/>
            </a:pP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85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ADAB-EE8C-8279-F184-C71509AFADD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9FC38AD-94C3-254A-A647-03B3799481DF}"/>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Başvurulan Kaynaklar</a:t>
            </a:r>
          </a:p>
        </p:txBody>
      </p:sp>
      <p:sp>
        <p:nvSpPr>
          <p:cNvPr id="3" name="İçerik Yer Tutucusu 2">
            <a:extLst>
              <a:ext uri="{FF2B5EF4-FFF2-40B4-BE49-F238E27FC236}">
                <a16:creationId xmlns:a16="http://schemas.microsoft.com/office/drawing/2014/main" id="{D1CBB1F1-AB92-7306-C8D2-9B9C861024F4}"/>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r>
              <a:rPr lang="tr-TR" sz="2400" dirty="0">
                <a:solidFill>
                  <a:srgbClr val="FF0000"/>
                </a:solidFill>
                <a:latin typeface="Times New Roman" panose="02020603050405020304" pitchFamily="18" charset="0"/>
                <a:cs typeface="Times New Roman" panose="02020603050405020304" pitchFamily="18" charset="0"/>
                <a:hlinkClick r:id="rId2"/>
              </a:rPr>
              <a:t>https://</a:t>
            </a:r>
            <a:r>
              <a:rPr lang="tr-TR" sz="2400" dirty="0" smtClean="0">
                <a:solidFill>
                  <a:srgbClr val="FF0000"/>
                </a:solidFill>
                <a:latin typeface="Times New Roman" panose="02020603050405020304" pitchFamily="18" charset="0"/>
                <a:cs typeface="Times New Roman" panose="02020603050405020304" pitchFamily="18" charset="0"/>
                <a:hlinkClick r:id="rId2"/>
              </a:rPr>
              <a:t>www.afad.gov.tr/kitaplar</a:t>
            </a: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sz="2400" dirty="0"/>
              <a:t>TÜRKİYE’DE AFET YÖNETİMİ VE DOĞA KAYNAKLI AFET İSTATİSTİKLERİ </a:t>
            </a:r>
            <a:r>
              <a:rPr lang="tr-TR" sz="2400" dirty="0" err="1"/>
              <a:t>Disaster</a:t>
            </a:r>
            <a:r>
              <a:rPr lang="tr-TR" sz="2400" dirty="0"/>
              <a:t> Management </a:t>
            </a:r>
            <a:r>
              <a:rPr lang="tr-TR" sz="2400" dirty="0" err="1"/>
              <a:t>and</a:t>
            </a:r>
            <a:r>
              <a:rPr lang="tr-TR" sz="2400" dirty="0"/>
              <a:t> Natural </a:t>
            </a:r>
            <a:r>
              <a:rPr lang="tr-TR" sz="2400" dirty="0" err="1"/>
              <a:t>Disaster</a:t>
            </a:r>
            <a:r>
              <a:rPr lang="tr-TR" sz="2400" dirty="0"/>
              <a:t> </a:t>
            </a:r>
            <a:r>
              <a:rPr lang="tr-TR" sz="2400" dirty="0" err="1"/>
              <a:t>Statistics</a:t>
            </a:r>
            <a:r>
              <a:rPr lang="tr-TR" sz="2400" dirty="0"/>
              <a:t> in </a:t>
            </a:r>
            <a:r>
              <a:rPr lang="tr-TR" sz="2400" dirty="0" err="1"/>
              <a:t>Turkey</a:t>
            </a: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83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0F27-4271-CA7A-FEC3-4D7017C68DE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51E32D4-80D5-0224-0480-79625877C97D}"/>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Bir Sonraki Ders Hakkında Bilgilendirmeler</a:t>
            </a:r>
          </a:p>
        </p:txBody>
      </p:sp>
      <p:sp>
        <p:nvSpPr>
          <p:cNvPr id="3" name="İçerik Yer Tutucusu 2">
            <a:extLst>
              <a:ext uri="{FF2B5EF4-FFF2-40B4-BE49-F238E27FC236}">
                <a16:creationId xmlns:a16="http://schemas.microsoft.com/office/drawing/2014/main" id="{E89BA7F2-2351-53A4-3053-181C2D3D9B46}"/>
              </a:ext>
            </a:extLst>
          </p:cNvPr>
          <p:cNvSpPr>
            <a:spLocks noGrp="1"/>
          </p:cNvSpPr>
          <p:nvPr>
            <p:ph idx="1"/>
          </p:nvPr>
        </p:nvSpPr>
        <p:spPr>
          <a:xfrm>
            <a:off x="457200" y="1600201"/>
            <a:ext cx="8229600" cy="4277072"/>
          </a:xfrm>
          <a:ln>
            <a:solidFill>
              <a:srgbClr val="C00000"/>
            </a:solidFill>
          </a:ln>
        </p:spPr>
        <p:txBody>
          <a:bodyPr>
            <a:normAutofit/>
          </a:bodyPr>
          <a:lstStyle/>
          <a:p>
            <a:pPr algn="just"/>
            <a:r>
              <a:rPr lang="tr-TR" dirty="0">
                <a:latin typeface="Times New Roman" panose="02020603050405020304" pitchFamily="18" charset="0"/>
                <a:cs typeface="Times New Roman" panose="02020603050405020304" pitchFamily="18" charset="0"/>
              </a:rPr>
              <a:t>Afet Yönetimi</a:t>
            </a:r>
          </a:p>
          <a:p>
            <a:pPr algn="just"/>
            <a:r>
              <a:rPr lang="tr-TR" dirty="0">
                <a:latin typeface="Times New Roman" panose="02020603050405020304" pitchFamily="18" charset="0"/>
                <a:cs typeface="Times New Roman" panose="02020603050405020304" pitchFamily="18" charset="0"/>
              </a:rPr>
              <a:t>Afet Yönetim Evreleri</a:t>
            </a:r>
          </a:p>
          <a:p>
            <a:r>
              <a:rPr lang="tr-TR" dirty="0" smtClean="0"/>
              <a:t>Acil </a:t>
            </a:r>
            <a:r>
              <a:rPr lang="tr-TR" dirty="0"/>
              <a:t>sağlık hizmetlerinde olağan </a:t>
            </a:r>
            <a:r>
              <a:rPr lang="tr-TR" dirty="0" smtClean="0"/>
              <a:t>dışı </a:t>
            </a:r>
            <a:r>
              <a:rPr lang="tr-TR" dirty="0"/>
              <a:t>durum organizasyonu</a:t>
            </a: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779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EFBE-16F6-6A32-C7B2-86E4B50F8A3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0F44E5C-9912-D5BC-E4C1-D29A62D67E35}"/>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Teşekkür</a:t>
            </a:r>
          </a:p>
        </p:txBody>
      </p:sp>
      <p:sp>
        <p:nvSpPr>
          <p:cNvPr id="3" name="İçerik Yer Tutucusu 2">
            <a:extLst>
              <a:ext uri="{FF2B5EF4-FFF2-40B4-BE49-F238E27FC236}">
                <a16:creationId xmlns:a16="http://schemas.microsoft.com/office/drawing/2014/main" id="{9A653505-61F5-F306-423B-3CC5F7B5EF81}"/>
              </a:ext>
            </a:extLst>
          </p:cNvPr>
          <p:cNvSpPr>
            <a:spLocks noGrp="1"/>
          </p:cNvSpPr>
          <p:nvPr>
            <p:ph idx="1"/>
          </p:nvPr>
        </p:nvSpPr>
        <p:spPr>
          <a:xfrm>
            <a:off x="457200" y="1600201"/>
            <a:ext cx="8229600" cy="4277072"/>
          </a:xfrm>
          <a:ln>
            <a:solidFill>
              <a:srgbClr val="C00000"/>
            </a:solidFill>
          </a:ln>
        </p:spPr>
        <p:txBody>
          <a:bodyPr>
            <a:normAutofit/>
          </a:bodyPr>
          <a:lstStyle/>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pPr marL="0" indent="0" algn="ctr">
              <a:buNone/>
            </a:pPr>
            <a:r>
              <a:rPr lang="tr-TR" dirty="0">
                <a:solidFill>
                  <a:srgbClr val="FF0000"/>
                </a:solidFill>
                <a:latin typeface="Times New Roman" panose="02020603050405020304" pitchFamily="18" charset="0"/>
                <a:cs typeface="Times New Roman" panose="02020603050405020304" pitchFamily="18" charset="0"/>
              </a:rPr>
              <a:t>Sabırla Dinlediğiniz İçin Teşekkür Ederiz.</a:t>
            </a:r>
          </a:p>
        </p:txBody>
      </p:sp>
    </p:spTree>
    <p:extLst>
      <p:ext uri="{BB962C8B-B14F-4D97-AF65-F5344CB8AC3E}">
        <p14:creationId xmlns:p14="http://schemas.microsoft.com/office/powerpoint/2010/main" val="401192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4C04A-5549-9DEA-ECFD-2FB1690E663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29F6345-2F2C-5693-1DEB-D64A2EC23391}"/>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Dersin Amacı ve İçeriği</a:t>
            </a:r>
          </a:p>
        </p:txBody>
      </p:sp>
      <p:sp>
        <p:nvSpPr>
          <p:cNvPr id="3" name="İçerik Yer Tutucusu 2">
            <a:extLst>
              <a:ext uri="{FF2B5EF4-FFF2-40B4-BE49-F238E27FC236}">
                <a16:creationId xmlns:a16="http://schemas.microsoft.com/office/drawing/2014/main" id="{C26E44F2-F263-6CDC-5C54-F03559803CC3}"/>
              </a:ext>
            </a:extLst>
          </p:cNvPr>
          <p:cNvSpPr>
            <a:spLocks noGrp="1"/>
          </p:cNvSpPr>
          <p:nvPr>
            <p:ph idx="1"/>
          </p:nvPr>
        </p:nvSpPr>
        <p:spPr>
          <a:xfrm>
            <a:off x="457200" y="1600201"/>
            <a:ext cx="8229600" cy="4277072"/>
          </a:xfrm>
          <a:ln>
            <a:solidFill>
              <a:srgbClr val="C00000"/>
            </a:solidFill>
          </a:ln>
        </p:spPr>
        <p:txBody>
          <a:bodyPr/>
          <a:lstStyle/>
          <a:p>
            <a:pPr marL="0" indent="0" algn="just">
              <a:buNone/>
            </a:pPr>
            <a:r>
              <a:rPr lang="tr-TR" sz="2400" b="1" dirty="0">
                <a:latin typeface="Times New Roman" panose="02020603050405020304" pitchFamily="18" charset="0"/>
                <a:cs typeface="Times New Roman" panose="02020603050405020304" pitchFamily="18" charset="0"/>
              </a:rPr>
              <a:t>Amaç</a:t>
            </a:r>
            <a:r>
              <a:rPr lang="tr-TR" sz="2400" b="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Afetlerde </a:t>
            </a:r>
            <a:r>
              <a:rPr lang="tr-TR" sz="2400" dirty="0">
                <a:latin typeface="Times New Roman" panose="02020603050405020304" pitchFamily="18" charset="0"/>
                <a:cs typeface="Times New Roman" panose="02020603050405020304" pitchFamily="18" charset="0"/>
              </a:rPr>
              <a:t>tanım ve sınıflandırmayı ayırt </a:t>
            </a:r>
            <a:r>
              <a:rPr lang="tr-TR" sz="2400" dirty="0" smtClean="0">
                <a:latin typeface="Times New Roman" panose="02020603050405020304" pitchFamily="18" charset="0"/>
                <a:cs typeface="Times New Roman" panose="02020603050405020304" pitchFamily="18" charset="0"/>
              </a:rPr>
              <a:t>edebilmek </a:t>
            </a:r>
          </a:p>
          <a:p>
            <a:pPr marL="0" indent="0" algn="just">
              <a:buNone/>
            </a:pPr>
            <a:r>
              <a:rPr lang="tr-TR" sz="2400" b="1" dirty="0" smtClean="0">
                <a:latin typeface="Times New Roman" panose="02020603050405020304" pitchFamily="18" charset="0"/>
                <a:cs typeface="Times New Roman" panose="02020603050405020304" pitchFamily="18" charset="0"/>
              </a:rPr>
              <a:t>Ders </a:t>
            </a:r>
            <a:r>
              <a:rPr lang="tr-TR" sz="2400" b="1" dirty="0">
                <a:latin typeface="Times New Roman" panose="02020603050405020304" pitchFamily="18" charset="0"/>
                <a:cs typeface="Times New Roman" panose="02020603050405020304" pitchFamily="18" charset="0"/>
              </a:rPr>
              <a:t>İçeriği: </a:t>
            </a:r>
          </a:p>
          <a:p>
            <a:pPr algn="just"/>
            <a:r>
              <a:rPr lang="tr-TR" sz="2400" dirty="0" smtClean="0">
                <a:latin typeface="Times New Roman" panose="02020603050405020304" pitchFamily="18" charset="0"/>
                <a:cs typeface="Times New Roman" panose="02020603050405020304" pitchFamily="18" charset="0"/>
              </a:rPr>
              <a:t>Afet Tanımı</a:t>
            </a:r>
          </a:p>
          <a:p>
            <a:pPr algn="just"/>
            <a:r>
              <a:rPr lang="tr-TR" sz="2400" dirty="0">
                <a:latin typeface="Times New Roman" panose="02020603050405020304" pitchFamily="18" charset="0"/>
                <a:cs typeface="Times New Roman" panose="02020603050405020304" pitchFamily="18" charset="0"/>
              </a:rPr>
              <a:t>Afetin Büyüklüğünü Etkileyen </a:t>
            </a:r>
            <a:r>
              <a:rPr lang="tr-TR" sz="2400" dirty="0" smtClean="0">
                <a:latin typeface="Times New Roman" panose="02020603050405020304" pitchFamily="18" charset="0"/>
                <a:cs typeface="Times New Roman" panose="02020603050405020304" pitchFamily="18" charset="0"/>
              </a:rPr>
              <a:t>Faktörler</a:t>
            </a:r>
          </a:p>
          <a:p>
            <a:pPr algn="just"/>
            <a:r>
              <a:rPr lang="tr-TR" sz="2400" dirty="0">
                <a:latin typeface="Times New Roman" panose="02020603050405020304" pitchFamily="18" charset="0"/>
                <a:cs typeface="Times New Roman" panose="02020603050405020304" pitchFamily="18" charset="0"/>
              </a:rPr>
              <a:t>Afetlerin </a:t>
            </a:r>
            <a:r>
              <a:rPr lang="tr-TR" sz="2400" dirty="0" smtClean="0">
                <a:latin typeface="Times New Roman" panose="02020603050405020304" pitchFamily="18" charset="0"/>
                <a:cs typeface="Times New Roman" panose="02020603050405020304" pitchFamily="18" charset="0"/>
              </a:rPr>
              <a:t>Sınıflandırılması</a:t>
            </a:r>
          </a:p>
          <a:p>
            <a:pPr algn="just"/>
            <a:r>
              <a:rPr lang="es-ES" sz="2400" dirty="0">
                <a:latin typeface="Times New Roman" panose="02020603050405020304" pitchFamily="18" charset="0"/>
                <a:cs typeface="Times New Roman" panose="02020603050405020304" pitchFamily="18" charset="0"/>
              </a:rPr>
              <a:t>Dünyada-Türkiye’de Doğal Afetler ve </a:t>
            </a:r>
            <a:r>
              <a:rPr lang="es-ES" sz="2400" dirty="0" smtClean="0">
                <a:latin typeface="Times New Roman" panose="02020603050405020304" pitchFamily="18" charset="0"/>
                <a:cs typeface="Times New Roman" panose="02020603050405020304" pitchFamily="18" charset="0"/>
              </a:rPr>
              <a:t>Önemi</a:t>
            </a:r>
            <a:endParaRPr lang="tr-TR" sz="2400"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96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311D-A8B5-0D74-A577-E080058166D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E72E5B8-804D-6BBC-5F24-E490A86AB561}"/>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Dersin Öğrenme Hedefleri</a:t>
            </a:r>
          </a:p>
        </p:txBody>
      </p:sp>
      <p:sp>
        <p:nvSpPr>
          <p:cNvPr id="3" name="İçerik Yer Tutucusu 2">
            <a:extLst>
              <a:ext uri="{FF2B5EF4-FFF2-40B4-BE49-F238E27FC236}">
                <a16:creationId xmlns:a16="http://schemas.microsoft.com/office/drawing/2014/main" id="{F65C54B5-0298-C9C9-0280-CC87D6179DBA}"/>
              </a:ext>
            </a:extLst>
          </p:cNvPr>
          <p:cNvSpPr>
            <a:spLocks noGrp="1"/>
          </p:cNvSpPr>
          <p:nvPr>
            <p:ph idx="1"/>
          </p:nvPr>
        </p:nvSpPr>
        <p:spPr>
          <a:xfrm>
            <a:off x="457200" y="1600201"/>
            <a:ext cx="8229600" cy="4277072"/>
          </a:xfrm>
          <a:ln>
            <a:solidFill>
              <a:srgbClr val="C00000"/>
            </a:solidFill>
          </a:ln>
        </p:spPr>
        <p:txBody>
          <a:bodyPr/>
          <a:lstStyle/>
          <a:p>
            <a:r>
              <a:rPr lang="tr-TR" dirty="0" smtClean="0">
                <a:latin typeface="Times New Roman" panose="02020603050405020304" pitchFamily="18" charset="0"/>
                <a:cs typeface="Times New Roman" panose="02020603050405020304" pitchFamily="18" charset="0"/>
              </a:rPr>
              <a:t>Afetleri tanımlayabilme</a:t>
            </a:r>
          </a:p>
          <a:p>
            <a:r>
              <a:rPr lang="tr-TR" dirty="0" smtClean="0">
                <a:latin typeface="Times New Roman" panose="02020603050405020304" pitchFamily="18" charset="0"/>
                <a:cs typeface="Times New Roman" panose="02020603050405020304" pitchFamily="18" charset="0"/>
              </a:rPr>
              <a:t> Afeti sınıflandırabilme</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70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F01D-186D-093D-1BB1-FBB11534EB6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7C1C29A-B11B-1552-4222-72B90FDEE6A8}"/>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Dersin/ Konunun Program Çıktıları İle İlişkisi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00487543"/>
              </p:ext>
            </p:extLst>
          </p:nvPr>
        </p:nvGraphicFramePr>
        <p:xfrm>
          <a:off x="1691681" y="1417639"/>
          <a:ext cx="6480718" cy="4630076"/>
        </p:xfrm>
        <a:graphic>
          <a:graphicData uri="http://schemas.openxmlformats.org/drawingml/2006/table">
            <a:tbl>
              <a:tblPr firstRow="1" firstCol="1" bandRow="1">
                <a:tableStyleId>{21E4AEA4-8DFA-4A89-87EB-49C32662AFE0}</a:tableStyleId>
              </a:tblPr>
              <a:tblGrid>
                <a:gridCol w="604848">
                  <a:extLst>
                    <a:ext uri="{9D8B030D-6E8A-4147-A177-3AD203B41FA5}">
                      <a16:colId xmlns:a16="http://schemas.microsoft.com/office/drawing/2014/main" val="657619021"/>
                    </a:ext>
                  </a:extLst>
                </a:gridCol>
                <a:gridCol w="3790570">
                  <a:extLst>
                    <a:ext uri="{9D8B030D-6E8A-4147-A177-3AD203B41FA5}">
                      <a16:colId xmlns:a16="http://schemas.microsoft.com/office/drawing/2014/main" val="2629872534"/>
                    </a:ext>
                  </a:extLst>
                </a:gridCol>
                <a:gridCol w="2085300">
                  <a:extLst>
                    <a:ext uri="{9D8B030D-6E8A-4147-A177-3AD203B41FA5}">
                      <a16:colId xmlns:a16="http://schemas.microsoft.com/office/drawing/2014/main" val="3996727164"/>
                    </a:ext>
                  </a:extLst>
                </a:gridCol>
              </a:tblGrid>
              <a:tr h="146749">
                <a:tc gridSpan="2">
                  <a:txBody>
                    <a:bodyPr/>
                    <a:lstStyle/>
                    <a:p>
                      <a:pPr algn="just">
                        <a:lnSpc>
                          <a:spcPct val="107000"/>
                        </a:lnSpc>
                        <a:spcAft>
                          <a:spcPts val="0"/>
                        </a:spcAft>
                      </a:pPr>
                      <a:r>
                        <a:rPr lang="tr-TR" sz="900" kern="100">
                          <a:effectLst/>
                        </a:rPr>
                        <a:t>Program Çıktıları</a:t>
                      </a:r>
                      <a:endParaRPr lang="tr-TR" sz="900" kern="100">
                        <a:effectLst/>
                        <a:latin typeface="Aptos"/>
                        <a:ea typeface="Aptos"/>
                        <a:cs typeface="Times New Roman" panose="02020603050405020304" pitchFamily="18" charset="0"/>
                      </a:endParaRPr>
                    </a:p>
                  </a:txBody>
                  <a:tcPr marL="56203" marR="56203" marT="0" marB="0"/>
                </a:tc>
                <a:tc hMerge="1">
                  <a:txBody>
                    <a:bodyPr/>
                    <a:lstStyle/>
                    <a:p>
                      <a:endParaRPr lang="tr-TR"/>
                    </a:p>
                  </a:txBody>
                  <a:tcPr/>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1848679938"/>
                  </a:ext>
                </a:extLst>
              </a:tr>
              <a:tr h="430252">
                <a:tc>
                  <a:txBody>
                    <a:bodyPr/>
                    <a:lstStyle/>
                    <a:p>
                      <a:pPr algn="just">
                        <a:lnSpc>
                          <a:spcPct val="107000"/>
                        </a:lnSpc>
                        <a:spcAft>
                          <a:spcPts val="0"/>
                        </a:spcAft>
                      </a:pPr>
                      <a:r>
                        <a:rPr lang="tr-TR" sz="900" kern="100">
                          <a:effectLst/>
                        </a:rPr>
                        <a:t>P.Ç.1</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Mesleği ile ilgili temel, güncel ve uygulamalı bilgilere sahip olur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2750990978"/>
                  </a:ext>
                </a:extLst>
              </a:tr>
              <a:tr h="286835">
                <a:tc>
                  <a:txBody>
                    <a:bodyPr/>
                    <a:lstStyle/>
                    <a:p>
                      <a:pPr algn="just">
                        <a:lnSpc>
                          <a:spcPct val="107000"/>
                        </a:lnSpc>
                        <a:spcAft>
                          <a:spcPts val="0"/>
                        </a:spcAft>
                      </a:pPr>
                      <a:r>
                        <a:rPr lang="tr-TR" sz="900" kern="100">
                          <a:effectLst/>
                        </a:rPr>
                        <a:t>P.Ç.2</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İş sağlığı ve güvenliği, çevre bilinci ve kalite süreçleri hakkında bilgi sahibi olur.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968299173"/>
                  </a:ext>
                </a:extLst>
              </a:tr>
              <a:tr h="286835">
                <a:tc>
                  <a:txBody>
                    <a:bodyPr/>
                    <a:lstStyle/>
                    <a:p>
                      <a:pPr algn="just">
                        <a:lnSpc>
                          <a:spcPct val="107000"/>
                        </a:lnSpc>
                        <a:spcAft>
                          <a:spcPts val="0"/>
                        </a:spcAft>
                      </a:pPr>
                      <a:r>
                        <a:rPr lang="tr-TR" sz="900" kern="100">
                          <a:effectLst/>
                        </a:rPr>
                        <a:t>P.Ç.3</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Mesleği için güncel gelişmeleri ve uygulamaları takip eder, etkin şekilde kullanır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901099983"/>
                  </a:ext>
                </a:extLst>
              </a:tr>
              <a:tr h="286835">
                <a:tc>
                  <a:txBody>
                    <a:bodyPr/>
                    <a:lstStyle/>
                    <a:p>
                      <a:pPr algn="just">
                        <a:lnSpc>
                          <a:spcPct val="107000"/>
                        </a:lnSpc>
                        <a:spcAft>
                          <a:spcPts val="0"/>
                        </a:spcAft>
                      </a:pPr>
                      <a:r>
                        <a:rPr lang="tr-TR" sz="900" kern="100">
                          <a:effectLst/>
                        </a:rPr>
                        <a:t>P.Ç.4</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Mesleği ile ilgili bilişim teknolojilerini (yazılım, program, animasyon vb.) etkin kullanır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046839050"/>
                  </a:ext>
                </a:extLst>
              </a:tr>
              <a:tr h="430252">
                <a:tc>
                  <a:txBody>
                    <a:bodyPr/>
                    <a:lstStyle/>
                    <a:p>
                      <a:pPr algn="just">
                        <a:lnSpc>
                          <a:spcPct val="107000"/>
                        </a:lnSpc>
                        <a:spcAft>
                          <a:spcPts val="0"/>
                        </a:spcAft>
                      </a:pPr>
                      <a:r>
                        <a:rPr lang="tr-TR" sz="900" kern="100">
                          <a:effectLst/>
                        </a:rPr>
                        <a:t>P.Ç.5</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Mesleki problemleri ve konuları bağımsız olarak analitik ve eleştirel bir yaklaşımla değerlendirme ve çözüm önerisini sunabilme becerisine sahiptir.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767177087"/>
                  </a:ext>
                </a:extLst>
              </a:tr>
              <a:tr h="430252">
                <a:tc>
                  <a:txBody>
                    <a:bodyPr/>
                    <a:lstStyle/>
                    <a:p>
                      <a:pPr algn="just">
                        <a:lnSpc>
                          <a:spcPct val="107000"/>
                        </a:lnSpc>
                        <a:spcAft>
                          <a:spcPts val="0"/>
                        </a:spcAft>
                      </a:pPr>
                      <a:r>
                        <a:rPr lang="tr-TR" sz="900" kern="100">
                          <a:effectLst/>
                        </a:rPr>
                        <a:t>P.Ç.6</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Bilgi ve beceriler düzeyinde düşüncelerini yazılı ve sözlü iletişim yolu ile etkin biçimde sunabilir, anlaşılır biçimde ifade eder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855540360"/>
                  </a:ext>
                </a:extLst>
              </a:tr>
              <a:tr h="430252">
                <a:tc>
                  <a:txBody>
                    <a:bodyPr/>
                    <a:lstStyle/>
                    <a:p>
                      <a:pPr algn="just">
                        <a:lnSpc>
                          <a:spcPct val="107000"/>
                        </a:lnSpc>
                        <a:spcAft>
                          <a:spcPts val="0"/>
                        </a:spcAft>
                      </a:pPr>
                      <a:r>
                        <a:rPr lang="tr-TR" sz="900" kern="100">
                          <a:effectLst/>
                        </a:rPr>
                        <a:t>P.Ç.7</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Alanı ile ilgili uygulamalarda karşılaşılan ve öngörülemeyen karmaşık sorunları çözmek için ekip üyesi olarak sorumluluk alır.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772173258"/>
                  </a:ext>
                </a:extLst>
              </a:tr>
              <a:tr h="286835">
                <a:tc>
                  <a:txBody>
                    <a:bodyPr/>
                    <a:lstStyle/>
                    <a:p>
                      <a:pPr algn="just">
                        <a:lnSpc>
                          <a:spcPct val="107000"/>
                        </a:lnSpc>
                        <a:spcAft>
                          <a:spcPts val="0"/>
                        </a:spcAft>
                      </a:pPr>
                      <a:r>
                        <a:rPr lang="tr-TR" sz="900" kern="100">
                          <a:effectLst/>
                        </a:rPr>
                        <a:t>P.Ç.8</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Kariyer yönetimi ve yaşam boyu öğrenme konularında farkındalığa sahiptir.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973765665"/>
                  </a:ext>
                </a:extLst>
              </a:tr>
              <a:tr h="430252">
                <a:tc>
                  <a:txBody>
                    <a:bodyPr/>
                    <a:lstStyle/>
                    <a:p>
                      <a:pPr algn="just">
                        <a:lnSpc>
                          <a:spcPct val="107000"/>
                        </a:lnSpc>
                        <a:spcAft>
                          <a:spcPts val="0"/>
                        </a:spcAft>
                      </a:pPr>
                      <a:r>
                        <a:rPr lang="tr-TR" sz="900" kern="100">
                          <a:effectLst/>
                        </a:rPr>
                        <a:t>P.Ç.9</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Alanı ile ilgili verilerin toplanması, uygulanması ve sonuçlarının duyurulması aşamalarında toplumsal, bilimsel, kültürel ve etik değerlere sahiptir.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762003064"/>
                  </a:ext>
                </a:extLst>
              </a:tr>
              <a:tr h="286835">
                <a:tc>
                  <a:txBody>
                    <a:bodyPr/>
                    <a:lstStyle/>
                    <a:p>
                      <a:pPr algn="just">
                        <a:lnSpc>
                          <a:spcPct val="107000"/>
                        </a:lnSpc>
                        <a:spcAft>
                          <a:spcPts val="0"/>
                        </a:spcAft>
                      </a:pPr>
                      <a:r>
                        <a:rPr lang="tr-TR" sz="900" kern="100">
                          <a:effectLst/>
                        </a:rPr>
                        <a:t>P.Ç.10</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Bir yabancı dili kullanarak alanındaki bilgileri takip eder ve meslektaşları ile iletişim kurar.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868222897"/>
                  </a:ext>
                </a:extLst>
              </a:tr>
              <a:tr h="157487">
                <a:tc>
                  <a:txBody>
                    <a:bodyPr/>
                    <a:lstStyle/>
                    <a:p>
                      <a:pPr algn="just">
                        <a:lnSpc>
                          <a:spcPct val="107000"/>
                        </a:lnSpc>
                        <a:spcAft>
                          <a:spcPts val="0"/>
                        </a:spcAft>
                      </a:pPr>
                      <a:r>
                        <a:rPr lang="tr-TR" sz="900" kern="100">
                          <a:effectLst/>
                        </a:rPr>
                        <a:t>P.Ç.11</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Temel ve ileri yaşam desteği konusunu açıklar ve uygular.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922978786"/>
                  </a:ext>
                </a:extLst>
              </a:tr>
              <a:tr h="286835">
                <a:tc>
                  <a:txBody>
                    <a:bodyPr/>
                    <a:lstStyle/>
                    <a:p>
                      <a:pPr algn="just">
                        <a:lnSpc>
                          <a:spcPct val="107000"/>
                        </a:lnSpc>
                        <a:spcAft>
                          <a:spcPts val="0"/>
                        </a:spcAft>
                      </a:pPr>
                      <a:r>
                        <a:rPr lang="tr-TR" sz="900" kern="100">
                          <a:effectLst/>
                        </a:rPr>
                        <a:t>P.Ç.12</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Acil sağlık hizmetlerinin sunumunda kullanılan ekipmanları tanımlar ve kullanır.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2086993108"/>
                  </a:ext>
                </a:extLst>
              </a:tr>
              <a:tr h="286835">
                <a:tc>
                  <a:txBody>
                    <a:bodyPr/>
                    <a:lstStyle/>
                    <a:p>
                      <a:pPr algn="just">
                        <a:lnSpc>
                          <a:spcPct val="107000"/>
                        </a:lnSpc>
                        <a:spcAft>
                          <a:spcPts val="0"/>
                        </a:spcAft>
                      </a:pPr>
                      <a:r>
                        <a:rPr lang="tr-TR" sz="900" kern="100">
                          <a:effectLst/>
                        </a:rPr>
                        <a:t>P.Ç.13</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Acil sağlık hizmetlerinin sunumunda kendinin, hastanın ve olay yerinin güvenliğini sağlar ve yönetir.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smtClean="0">
                          <a:effectLst/>
                          <a:latin typeface="Aptos"/>
                          <a:ea typeface="Aptos"/>
                          <a:cs typeface="Times New Roman" panose="02020603050405020304" pitchFamily="18" charset="0"/>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2571131093"/>
                  </a:ext>
                </a:extLst>
              </a:tr>
              <a:tr h="143528">
                <a:tc>
                  <a:txBody>
                    <a:bodyPr/>
                    <a:lstStyle/>
                    <a:p>
                      <a:pPr algn="just">
                        <a:lnSpc>
                          <a:spcPct val="107000"/>
                        </a:lnSpc>
                        <a:spcAft>
                          <a:spcPts val="0"/>
                        </a:spcAft>
                      </a:pPr>
                      <a:r>
                        <a:rPr lang="tr-TR" sz="900" kern="100">
                          <a:effectLst/>
                        </a:rPr>
                        <a:t>P.Ç.14</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a:effectLst/>
                        </a:rPr>
                        <a:t>Acil sağlık hizmetlerine yönelik yasal mevzuatları açıklar.</a:t>
                      </a:r>
                      <a:endParaRPr lang="tr-TR" sz="900" kern="100">
                        <a:effectLst/>
                        <a:latin typeface="Aptos"/>
                        <a:ea typeface="Aptos"/>
                        <a:cs typeface="Times New Roman" panose="02020603050405020304" pitchFamily="18" charset="0"/>
                      </a:endParaRPr>
                    </a:p>
                  </a:txBody>
                  <a:tcPr marL="56203" marR="56203" marT="0" marB="0"/>
                </a:tc>
                <a:tc>
                  <a:txBody>
                    <a:bodyPr/>
                    <a:lstStyle/>
                    <a:p>
                      <a:pPr algn="just">
                        <a:lnSpc>
                          <a:spcPct val="107000"/>
                        </a:lnSpc>
                        <a:spcAft>
                          <a:spcPts val="0"/>
                        </a:spcAft>
                      </a:pPr>
                      <a:r>
                        <a:rPr lang="tr-TR" sz="900" kern="100" dirty="0">
                          <a:effectLst/>
                        </a:rPr>
                        <a:t> </a:t>
                      </a:r>
                      <a:r>
                        <a:rPr lang="tr-TR" sz="900" kern="100" dirty="0" smtClean="0">
                          <a:effectLst/>
                        </a:rPr>
                        <a:t>x</a:t>
                      </a:r>
                      <a:endParaRPr lang="tr-TR" sz="900" kern="100" dirty="0">
                        <a:effectLst/>
                        <a:latin typeface="Aptos"/>
                        <a:ea typeface="Aptos"/>
                        <a:cs typeface="Times New Roman" panose="02020603050405020304" pitchFamily="18" charset="0"/>
                      </a:endParaRPr>
                    </a:p>
                  </a:txBody>
                  <a:tcPr marL="56203" marR="56203" marT="0" marB="0"/>
                </a:tc>
                <a:extLst>
                  <a:ext uri="{0D108BD9-81ED-4DB2-BD59-A6C34878D82A}">
                    <a16:rowId xmlns:a16="http://schemas.microsoft.com/office/drawing/2014/main" val="3983264194"/>
                  </a:ext>
                </a:extLst>
              </a:tr>
            </a:tbl>
          </a:graphicData>
        </a:graphic>
      </p:graphicFrame>
    </p:spTree>
    <p:extLst>
      <p:ext uri="{BB962C8B-B14F-4D97-AF65-F5344CB8AC3E}">
        <p14:creationId xmlns:p14="http://schemas.microsoft.com/office/powerpoint/2010/main" val="27745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0B8B7-27B6-599D-CBE6-1A8A2525C8A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7C7F6EA-41F5-8D60-2977-191C2D24D5DE}"/>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Öğretim Yöntemleri ile Kullanılan Araç ve Gereçler</a:t>
            </a:r>
          </a:p>
        </p:txBody>
      </p:sp>
      <p:sp>
        <p:nvSpPr>
          <p:cNvPr id="3" name="İçerik Yer Tutucusu 2">
            <a:extLst>
              <a:ext uri="{FF2B5EF4-FFF2-40B4-BE49-F238E27FC236}">
                <a16:creationId xmlns:a16="http://schemas.microsoft.com/office/drawing/2014/main" id="{51907210-4942-1ECD-84AE-67128B902AC4}"/>
              </a:ext>
            </a:extLst>
          </p:cNvPr>
          <p:cNvSpPr>
            <a:spLocks noGrp="1"/>
          </p:cNvSpPr>
          <p:nvPr>
            <p:ph idx="1"/>
          </p:nvPr>
        </p:nvSpPr>
        <p:spPr>
          <a:xfrm>
            <a:off x="457200" y="1600201"/>
            <a:ext cx="4042792" cy="4277072"/>
          </a:xfrm>
          <a:ln>
            <a:solidFill>
              <a:srgbClr val="C00000"/>
            </a:solidFill>
          </a:ln>
        </p:spPr>
        <p:txBody>
          <a:bodyPr>
            <a:normAutofit/>
          </a:body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Öğretim </a:t>
            </a:r>
            <a:r>
              <a:rPr lang="en-US" sz="2400" b="1" dirty="0" err="1">
                <a:solidFill>
                  <a:srgbClr val="C00000"/>
                </a:solidFill>
                <a:latin typeface="Times New Roman" panose="02020603050405020304" pitchFamily="18" charset="0"/>
                <a:cs typeface="Times New Roman" panose="02020603050405020304" pitchFamily="18" charset="0"/>
              </a:rPr>
              <a:t>Yöntemleri</a:t>
            </a:r>
            <a:endParaRPr lang="tr-TR" sz="2400" b="1" dirty="0">
              <a:solidFill>
                <a:srgbClr val="C00000"/>
              </a:solidFill>
              <a:latin typeface="Times New Roman" panose="02020603050405020304" pitchFamily="18" charset="0"/>
              <a:cs typeface="Times New Roman" panose="02020603050405020304" pitchFamily="18" charset="0"/>
            </a:endParaRPr>
          </a:p>
          <a:p>
            <a:pPr marL="90900" indent="-342900">
              <a:lnSpc>
                <a:spcPct val="100000"/>
              </a:lnSpc>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Sunum</a:t>
            </a:r>
          </a:p>
          <a:p>
            <a:pPr marL="90900" indent="-342900">
              <a:lnSpc>
                <a:spcPct val="100000"/>
              </a:lnSpc>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Vaka Tartışması</a:t>
            </a:r>
            <a:endParaRPr lang="x-none" sz="2400" dirty="0">
              <a:latin typeface="Times New Roman" panose="02020603050405020304" pitchFamily="18" charset="0"/>
              <a:cs typeface="Times New Roman" panose="02020603050405020304" pitchFamily="18" charset="0"/>
            </a:endParaRPr>
          </a:p>
          <a:p>
            <a:pPr marL="90900" indent="-342900">
              <a:lnSpc>
                <a:spcPct val="100000"/>
              </a:lnSpc>
              <a:spcBef>
                <a:spcPts val="0"/>
              </a:spcBef>
              <a:buClr>
                <a:srgbClr val="1F4E79"/>
              </a:buClr>
              <a:buSzPts val="2400"/>
            </a:pPr>
            <a:r>
              <a:rPr lang="tr-TR" sz="2400" dirty="0" smtClean="0">
                <a:latin typeface="Times New Roman" panose="02020603050405020304" pitchFamily="18" charset="0"/>
                <a:cs typeface="Times New Roman" panose="02020603050405020304" pitchFamily="18" charset="0"/>
              </a:rPr>
              <a:t>Anlatım</a:t>
            </a:r>
            <a:endParaRPr lang="x-none" sz="2400" dirty="0">
              <a:latin typeface="Times New Roman" panose="02020603050405020304" pitchFamily="18" charset="0"/>
              <a:cs typeface="Times New Roman" panose="02020603050405020304" pitchFamily="18" charset="0"/>
            </a:endParaRPr>
          </a:p>
          <a:p>
            <a:pPr marL="90900" indent="-342900">
              <a:lnSpc>
                <a:spcPct val="100000"/>
              </a:lnSpc>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Soru-Cevap Tartışması</a:t>
            </a:r>
          </a:p>
          <a:p>
            <a:pPr marL="0" indent="0">
              <a:lnSpc>
                <a:spcPct val="100000"/>
              </a:lnSpc>
              <a:spcBef>
                <a:spcPts val="0"/>
              </a:spcBef>
              <a:buClr>
                <a:srgbClr val="1F4E79"/>
              </a:buClr>
              <a:buSzPts val="2400"/>
              <a:buNone/>
            </a:pPr>
            <a:endParaRPr lang="x-none" sz="2400" dirty="0">
              <a:latin typeface="+mn-lt"/>
              <a:cs typeface="Times New Roman" panose="02020603050405020304" pitchFamily="18" charset="0"/>
            </a:endParaRPr>
          </a:p>
          <a:p>
            <a:pPr marL="0" indent="0">
              <a:buNone/>
            </a:pPr>
            <a:endParaRPr lang="tr-TR" sz="2400" b="1"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B837D14D-ECA6-991F-97B2-667DCBAF8C46}"/>
              </a:ext>
            </a:extLst>
          </p:cNvPr>
          <p:cNvSpPr txBox="1">
            <a:spLocks/>
          </p:cNvSpPr>
          <p:nvPr/>
        </p:nvSpPr>
        <p:spPr>
          <a:xfrm>
            <a:off x="4572000" y="1600201"/>
            <a:ext cx="4114800" cy="4277072"/>
          </a:xfrm>
          <a:prstGeom prst="rect">
            <a:avLst/>
          </a:prstGeom>
          <a:ln>
            <a:solidFill>
              <a:srgbClr val="C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a:solidFill>
                  <a:srgbClr val="C00000"/>
                </a:solidFill>
                <a:latin typeface="Times New Roman" panose="02020603050405020304" pitchFamily="18" charset="0"/>
                <a:cs typeface="Times New Roman" panose="02020603050405020304" pitchFamily="18" charset="0"/>
              </a:rPr>
              <a:t>Kullanılan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Araç</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ve</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Gereçler</a:t>
            </a:r>
            <a:endParaRPr lang="en-US" sz="2400" b="1" dirty="0">
              <a:solidFill>
                <a:srgbClr val="C00000"/>
              </a:solidFill>
              <a:latin typeface="Times New Roman" panose="02020603050405020304" pitchFamily="18" charset="0"/>
              <a:cs typeface="Times New Roman" panose="02020603050405020304" pitchFamily="18" charset="0"/>
            </a:endParaRPr>
          </a:p>
          <a:p>
            <a:pPr marL="90900">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Bilgisayar </a:t>
            </a:r>
          </a:p>
          <a:p>
            <a:pPr marL="90900">
              <a:spcBef>
                <a:spcPts val="0"/>
              </a:spcBef>
              <a:buClr>
                <a:srgbClr val="1F4E79"/>
              </a:buClr>
              <a:buSzPts val="2400"/>
            </a:pPr>
            <a:r>
              <a:rPr lang="tr-TR" sz="2400" dirty="0">
                <a:latin typeface="Times New Roman" panose="02020603050405020304" pitchFamily="18" charset="0"/>
                <a:cs typeface="Times New Roman" panose="02020603050405020304" pitchFamily="18" charset="0"/>
              </a:rPr>
              <a:t>Powerpoint Sunumu</a:t>
            </a:r>
          </a:p>
          <a:p>
            <a:pPr marL="0" indent="0">
              <a:spcBef>
                <a:spcPts val="0"/>
              </a:spcBef>
              <a:buClr>
                <a:srgbClr val="1F4E79"/>
              </a:buClr>
              <a:buSzPts val="2400"/>
              <a:buFont typeface="Arial" pitchFamily="34" charset="0"/>
              <a:buNone/>
            </a:pPr>
            <a:endParaRPr lang="x-none" sz="2400" dirty="0">
              <a:cs typeface="Times New Roman" panose="02020603050405020304" pitchFamily="18" charset="0"/>
            </a:endParaRPr>
          </a:p>
          <a:p>
            <a:pPr marL="0" indent="0">
              <a:buFont typeface="Arial" pitchFamily="34" charset="0"/>
              <a:buNone/>
            </a:pP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98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normAutofit fontScale="55000" lnSpcReduction="20000"/>
          </a:bodyPr>
          <a:lstStyle/>
          <a:p>
            <a:pPr marL="0" indent="0">
              <a:buNone/>
            </a:pPr>
            <a:r>
              <a:rPr lang="tr-TR" b="1" dirty="0">
                <a:latin typeface="Times New Roman" panose="02020603050405020304" pitchFamily="18" charset="0"/>
                <a:cs typeface="Times New Roman" panose="02020603050405020304" pitchFamily="18" charset="0"/>
              </a:rPr>
              <a:t>Afet; </a:t>
            </a:r>
            <a:r>
              <a:rPr lang="tr-TR" dirty="0">
                <a:latin typeface="Times New Roman" panose="02020603050405020304" pitchFamily="18" charset="0"/>
                <a:cs typeface="Times New Roman" panose="02020603050405020304" pitchFamily="18" charset="0"/>
              </a:rPr>
              <a:t>insanlar için fiziksel, ekonomik, sosyal ve çevresel kayıplar doğuran, normal</a:t>
            </a:r>
          </a:p>
          <a:p>
            <a:pPr marL="0" indent="0">
              <a:buNone/>
            </a:pPr>
            <a:r>
              <a:rPr lang="tr-TR" dirty="0" smtClean="0">
                <a:latin typeface="Times New Roman" panose="02020603050405020304" pitchFamily="18" charset="0"/>
                <a:cs typeface="Times New Roman" panose="02020603050405020304" pitchFamily="18" charset="0"/>
              </a:rPr>
              <a:t>yaşamı </a:t>
            </a:r>
            <a:r>
              <a:rPr lang="tr-TR" dirty="0">
                <a:latin typeface="Times New Roman" panose="02020603050405020304" pitchFamily="18" charset="0"/>
                <a:cs typeface="Times New Roman" panose="02020603050405020304" pitchFamily="18" charset="0"/>
              </a:rPr>
              <a:t>ve insan faaliyetlerini durdurarak veya kesintiye uğratarak toplulukları etkileyen,</a:t>
            </a:r>
          </a:p>
          <a:p>
            <a:pPr marL="0" indent="0">
              <a:buNone/>
            </a:pPr>
            <a:r>
              <a:rPr lang="tr-TR" dirty="0">
                <a:latin typeface="Times New Roman" panose="02020603050405020304" pitchFamily="18" charset="0"/>
                <a:cs typeface="Times New Roman" panose="02020603050405020304" pitchFamily="18" charset="0"/>
              </a:rPr>
              <a:t>etkilenen topluluğun yerel imkân ve kaynaklarını kullanarak </a:t>
            </a:r>
            <a:r>
              <a:rPr lang="tr-TR" dirty="0" smtClean="0">
                <a:latin typeface="Times New Roman" panose="02020603050405020304" pitchFamily="18" charset="0"/>
                <a:cs typeface="Times New Roman" panose="02020603050405020304" pitchFamily="18" charset="0"/>
              </a:rPr>
              <a:t>baş </a:t>
            </a:r>
            <a:r>
              <a:rPr lang="tr-TR" dirty="0">
                <a:latin typeface="Times New Roman" panose="02020603050405020304" pitchFamily="18" charset="0"/>
                <a:cs typeface="Times New Roman" panose="02020603050405020304" pitchFamily="18" charset="0"/>
              </a:rPr>
              <a:t>edemeyeceği doğal,</a:t>
            </a:r>
          </a:p>
          <a:p>
            <a:pPr marL="0" indent="0">
              <a:buNone/>
            </a:pPr>
            <a:r>
              <a:rPr lang="tr-TR" dirty="0">
                <a:latin typeface="Times New Roman" panose="02020603050405020304" pitchFamily="18" charset="0"/>
                <a:cs typeface="Times New Roman" panose="02020603050405020304" pitchFamily="18" charset="0"/>
              </a:rPr>
              <a:t>teknolojik veya insan kökenli </a:t>
            </a:r>
            <a:r>
              <a:rPr lang="tr-TR" dirty="0" smtClean="0">
                <a:latin typeface="Times New Roman" panose="02020603050405020304" pitchFamily="18" charset="0"/>
                <a:cs typeface="Times New Roman" panose="02020603050405020304" pitchFamily="18" charset="0"/>
              </a:rPr>
              <a:t>olaydır</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Bir olayın afet olarak tanımlanabilmesi veya potansiyelin afete neden olabilmesi için</a:t>
            </a:r>
          </a:p>
          <a:p>
            <a:pPr marL="0" indent="0">
              <a:buNone/>
            </a:pPr>
            <a:r>
              <a:rPr lang="tr-TR" dirty="0" smtClean="0">
                <a:latin typeface="Times New Roman" panose="02020603050405020304" pitchFamily="18" charset="0"/>
                <a:cs typeface="Times New Roman" panose="02020603050405020304" pitchFamily="18" charset="0"/>
              </a:rPr>
              <a:t>aşağıdaki </a:t>
            </a:r>
            <a:r>
              <a:rPr lang="tr-TR" dirty="0">
                <a:latin typeface="Times New Roman" panose="02020603050405020304" pitchFamily="18" charset="0"/>
                <a:cs typeface="Times New Roman" panose="02020603050405020304" pitchFamily="18" charset="0"/>
              </a:rPr>
              <a:t>özelliklerin </a:t>
            </a:r>
            <a:r>
              <a:rPr lang="tr-TR" dirty="0" smtClean="0">
                <a:latin typeface="Times New Roman" panose="02020603050405020304" pitchFamily="18" charset="0"/>
                <a:cs typeface="Times New Roman" panose="02020603050405020304" pitchFamily="18" charset="0"/>
              </a:rPr>
              <a:t>gerçekleşmiş </a:t>
            </a:r>
            <a:r>
              <a:rPr lang="tr-TR" dirty="0">
                <a:latin typeface="Times New Roman" panose="02020603050405020304" pitchFamily="18" charset="0"/>
                <a:cs typeface="Times New Roman" panose="02020603050405020304" pitchFamily="18" charset="0"/>
              </a:rPr>
              <a:t>olması gerekir;</a:t>
            </a:r>
          </a:p>
          <a:p>
            <a:pPr marL="0" indent="0">
              <a:buNone/>
            </a:pPr>
            <a:r>
              <a:rPr lang="tr-TR" dirty="0">
                <a:latin typeface="Times New Roman" panose="02020603050405020304" pitchFamily="18" charset="0"/>
                <a:cs typeface="Times New Roman" panose="02020603050405020304" pitchFamily="18" charset="0"/>
              </a:rPr>
              <a:t> Ekolojik dengenin bozulması,</a:t>
            </a:r>
          </a:p>
          <a:p>
            <a:pPr marL="0" indent="0">
              <a:buNone/>
            </a:pPr>
            <a:r>
              <a:rPr lang="tr-TR" dirty="0">
                <a:latin typeface="Times New Roman" panose="02020603050405020304" pitchFamily="18" charset="0"/>
                <a:cs typeface="Times New Roman" panose="02020603050405020304" pitchFamily="18" charset="0"/>
              </a:rPr>
              <a:t> Olağan </a:t>
            </a:r>
            <a:r>
              <a:rPr lang="tr-TR" dirty="0" smtClean="0">
                <a:latin typeface="Times New Roman" panose="02020603050405020304" pitchFamily="18" charset="0"/>
                <a:cs typeface="Times New Roman" panose="02020603050405020304" pitchFamily="18" charset="0"/>
              </a:rPr>
              <a:t>yaşamın </a:t>
            </a:r>
            <a:r>
              <a:rPr lang="tr-TR" dirty="0">
                <a:latin typeface="Times New Roman" panose="02020603050405020304" pitchFamily="18" charset="0"/>
                <a:cs typeface="Times New Roman" panose="02020603050405020304" pitchFamily="18" charset="0"/>
              </a:rPr>
              <a:t>ortadan kalkması,</a:t>
            </a:r>
          </a:p>
          <a:p>
            <a:pPr marL="0" indent="0">
              <a:buNone/>
            </a:pPr>
            <a:r>
              <a:rPr lang="tr-TR" dirty="0">
                <a:latin typeface="Times New Roman" panose="02020603050405020304" pitchFamily="18" charset="0"/>
                <a:cs typeface="Times New Roman" panose="02020603050405020304" pitchFamily="18" charset="0"/>
              </a:rPr>
              <a:t> Can ve mal kayıplarına neden olması,</a:t>
            </a:r>
          </a:p>
          <a:p>
            <a:pPr marL="0" indent="0">
              <a:buNone/>
            </a:pPr>
            <a:r>
              <a:rPr lang="tr-TR" dirty="0">
                <a:latin typeface="Times New Roman" panose="02020603050405020304" pitchFamily="18" charset="0"/>
                <a:cs typeface="Times New Roman" panose="02020603050405020304" pitchFamily="18" charset="0"/>
              </a:rPr>
              <a:t> Toplumun reaksiyon, uyum ve </a:t>
            </a:r>
            <a:r>
              <a:rPr lang="tr-TR" dirty="0" smtClean="0">
                <a:latin typeface="Times New Roman" panose="02020603050405020304" pitchFamily="18" charset="0"/>
                <a:cs typeface="Times New Roman" panose="02020603050405020304" pitchFamily="18" charset="0"/>
              </a:rPr>
              <a:t>baş </a:t>
            </a:r>
            <a:r>
              <a:rPr lang="tr-TR" dirty="0">
                <a:latin typeface="Times New Roman" panose="02020603050405020304" pitchFamily="18" charset="0"/>
                <a:cs typeface="Times New Roman" panose="02020603050405020304" pitchFamily="18" charset="0"/>
              </a:rPr>
              <a:t>etme gücünü </a:t>
            </a:r>
            <a:r>
              <a:rPr lang="tr-TR" dirty="0" smtClean="0">
                <a:latin typeface="Times New Roman" panose="02020603050405020304" pitchFamily="18" charset="0"/>
                <a:cs typeface="Times New Roman" panose="02020603050405020304" pitchFamily="18" charset="0"/>
              </a:rPr>
              <a:t>aşması</a:t>
            </a:r>
            <a:r>
              <a:rPr lang="tr-TR" dirty="0">
                <a:latin typeface="Times New Roman" panose="02020603050405020304" pitchFamily="18" charset="0"/>
                <a:cs typeface="Times New Roman" panose="02020603050405020304" pitchFamily="18" charset="0"/>
              </a:rPr>
              <a:t>,</a:t>
            </a:r>
          </a:p>
          <a:p>
            <a:pPr marL="0"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Dış </a:t>
            </a:r>
            <a:r>
              <a:rPr lang="tr-TR" dirty="0">
                <a:latin typeface="Times New Roman" panose="02020603050405020304" pitchFamily="18" charset="0"/>
                <a:cs typeface="Times New Roman" panose="02020603050405020304" pitchFamily="18" charset="0"/>
              </a:rPr>
              <a:t>yardıma gereksinim duyulması (en önemli özelliktir).</a:t>
            </a:r>
          </a:p>
        </p:txBody>
      </p:sp>
    </p:spTree>
    <p:extLst>
      <p:ext uri="{BB962C8B-B14F-4D97-AF65-F5344CB8AC3E}">
        <p14:creationId xmlns:p14="http://schemas.microsoft.com/office/powerpoint/2010/main" val="19434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14E6-C5EF-CC4A-8AF6-171EC2D6A3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98DBE7-D02E-B88A-CAE6-F6458E39B172}"/>
              </a:ext>
            </a:extLst>
          </p:cNvPr>
          <p:cNvSpPr>
            <a:spLocks noGrp="1"/>
          </p:cNvSpPr>
          <p:nvPr>
            <p:ph type="title"/>
          </p:nvPr>
        </p:nvSpPr>
        <p:spPr>
          <a:ln>
            <a:solidFill>
              <a:srgbClr val="C00000"/>
            </a:solidFill>
          </a:ln>
        </p:spPr>
        <p:txBody>
          <a:bodyPr>
            <a:normAutofit/>
          </a:bodyPr>
          <a:lstStyle/>
          <a:p>
            <a:r>
              <a:rPr lang="tr-TR" sz="3200" b="1" dirty="0">
                <a:latin typeface="Times New Roman" panose="02020603050405020304" pitchFamily="18" charset="0"/>
                <a:cs typeface="Times New Roman" panose="02020603050405020304" pitchFamily="18" charset="0"/>
              </a:rPr>
              <a:t>Ders Sunum İçeriği</a:t>
            </a:r>
          </a:p>
        </p:txBody>
      </p:sp>
      <p:sp>
        <p:nvSpPr>
          <p:cNvPr id="3" name="İçerik Yer Tutucusu 2">
            <a:extLst>
              <a:ext uri="{FF2B5EF4-FFF2-40B4-BE49-F238E27FC236}">
                <a16:creationId xmlns:a16="http://schemas.microsoft.com/office/drawing/2014/main" id="{4F2CD73A-C170-71C1-3288-00DAC00D951B}"/>
              </a:ext>
            </a:extLst>
          </p:cNvPr>
          <p:cNvSpPr>
            <a:spLocks noGrp="1"/>
          </p:cNvSpPr>
          <p:nvPr>
            <p:ph idx="1"/>
          </p:nvPr>
        </p:nvSpPr>
        <p:spPr>
          <a:xfrm>
            <a:off x="457200" y="1600201"/>
            <a:ext cx="8229600" cy="4277072"/>
          </a:xfrm>
          <a:ln>
            <a:solidFill>
              <a:srgbClr val="C00000"/>
            </a:solidFill>
          </a:ln>
        </p:spPr>
        <p:txBody>
          <a:bodyPr>
            <a:normAutofit fontScale="77500" lnSpcReduction="20000"/>
          </a:bodyPr>
          <a:lstStyle/>
          <a:p>
            <a:pPr marL="0" indent="0">
              <a:buNone/>
            </a:pPr>
            <a:r>
              <a:rPr lang="tr-TR" sz="2900" b="1" dirty="0">
                <a:latin typeface="Times New Roman" panose="02020603050405020304" pitchFamily="18" charset="0"/>
                <a:cs typeface="Times New Roman" panose="02020603050405020304" pitchFamily="18" charset="0"/>
              </a:rPr>
              <a:t>Acil Durum: </a:t>
            </a:r>
            <a:r>
              <a:rPr lang="tr-TR" sz="2900" dirty="0">
                <a:latin typeface="Times New Roman" panose="02020603050405020304" pitchFamily="18" charset="0"/>
                <a:cs typeface="Times New Roman" panose="02020603050405020304" pitchFamily="18" charset="0"/>
              </a:rPr>
              <a:t>Toplumun tamamının ya da belli bir kesiminin normal hayat faaliyetlerini durduran veya kesintiye uğratan, acil müdahale gerektiren olayların oluşturduğu kriz haline denir</a:t>
            </a:r>
            <a:r>
              <a:rPr lang="tr-TR" sz="2900" dirty="0" smtClean="0">
                <a:latin typeface="Times New Roman" panose="02020603050405020304" pitchFamily="18" charset="0"/>
                <a:cs typeface="Times New Roman" panose="02020603050405020304" pitchFamily="18" charset="0"/>
              </a:rPr>
              <a:t>.</a:t>
            </a:r>
          </a:p>
          <a:p>
            <a:pPr marL="0" indent="0">
              <a:buNone/>
            </a:pPr>
            <a:endParaRPr lang="tr-TR" sz="2900" dirty="0" smtClean="0">
              <a:latin typeface="Times New Roman" panose="02020603050405020304" pitchFamily="18" charset="0"/>
              <a:cs typeface="Times New Roman" panose="02020603050405020304" pitchFamily="18" charset="0"/>
            </a:endParaRPr>
          </a:p>
          <a:p>
            <a:pPr marL="0" indent="0">
              <a:buNone/>
            </a:pPr>
            <a:r>
              <a:rPr lang="en-US" sz="2900" b="1" dirty="0" err="1">
                <a:latin typeface="Times New Roman" panose="02020603050405020304" pitchFamily="18" charset="0"/>
                <a:cs typeface="Times New Roman" panose="02020603050405020304" pitchFamily="18" charset="0"/>
              </a:rPr>
              <a:t>Acil</a:t>
            </a:r>
            <a:r>
              <a:rPr lang="en-US" sz="2900" b="1" dirty="0">
                <a:latin typeface="Times New Roman" panose="02020603050405020304" pitchFamily="18" charset="0"/>
                <a:cs typeface="Times New Roman" panose="02020603050405020304" pitchFamily="18" charset="0"/>
              </a:rPr>
              <a:t> Durum </a:t>
            </a:r>
            <a:r>
              <a:rPr lang="en-US" sz="2900" b="1" dirty="0" err="1">
                <a:latin typeface="Times New Roman" panose="02020603050405020304" pitchFamily="18" charset="0"/>
                <a:cs typeface="Times New Roman" panose="02020603050405020304" pitchFamily="18" charset="0"/>
              </a:rPr>
              <a:t>Yönetimi</a:t>
            </a:r>
            <a:r>
              <a:rPr lang="en-US" sz="2900" b="1" dirty="0">
                <a:latin typeface="Times New Roman" panose="02020603050405020304" pitchFamily="18" charset="0"/>
                <a:cs typeface="Times New Roman" panose="02020603050405020304" pitchFamily="18" charset="0"/>
              </a:rPr>
              <a:t> (Emergency Management):</a:t>
            </a:r>
            <a:r>
              <a:rPr lang="tr-TR" sz="2900" dirty="0" smtClean="0">
                <a:latin typeface="Times New Roman" panose="02020603050405020304" pitchFamily="18" charset="0"/>
                <a:cs typeface="Times New Roman" panose="02020603050405020304" pitchFamily="18" charset="0"/>
              </a:rPr>
              <a:t>Afetin </a:t>
            </a:r>
            <a:r>
              <a:rPr lang="tr-TR" sz="2900" dirty="0">
                <a:latin typeface="Times New Roman" panose="02020603050405020304" pitchFamily="18" charset="0"/>
                <a:cs typeface="Times New Roman" panose="02020603050405020304" pitchFamily="18" charset="0"/>
              </a:rPr>
              <a:t>meydana gelmesinden hemen sonra, etkilenen toplulukların tüm ihtiyaçlarını zamanında, hızlı ve etkili olarak karşılamayı amaçlayan bir olayın meydana gelmesi ile başlayıp, acil durumu gerektiren nedenler ortadan kalktığında sona eren bir yönetim şeklidir. </a:t>
            </a:r>
          </a:p>
          <a:p>
            <a:pPr marL="0" indent="0">
              <a:buNone/>
            </a:pPr>
            <a:r>
              <a:rPr lang="tr-TR" sz="2900" dirty="0">
                <a:latin typeface="Times New Roman" panose="02020603050405020304" pitchFamily="18" charset="0"/>
                <a:cs typeface="Times New Roman" panose="02020603050405020304" pitchFamily="18" charset="0"/>
              </a:rPr>
              <a:t>     Afet yönetiminin olaya müdahale ve kısa süreli iyileştirme faaliyetlerini kapsar. Etkin bir acil durum yönetimi; planlı, hazırlıklı ve koordineli olmayı gerektirir Olağan yönetimden farkı, olağan dışı imkân, kaynak ve yetkilerin kullanılmasıdır.</a:t>
            </a:r>
          </a:p>
          <a:p>
            <a:pPr marL="0" indent="0">
              <a:buNone/>
            </a:pPr>
            <a:endParaRPr lang="tr-TR" sz="2900" dirty="0">
              <a:latin typeface="Calibri" panose="020F0502020204030204" pitchFamily="34"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6294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219</TotalTime>
  <Words>1988</Words>
  <Application>Microsoft Office PowerPoint</Application>
  <PresentationFormat>Ekran Gösterisi (4:3)</PresentationFormat>
  <Paragraphs>285</Paragraphs>
  <Slides>34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Aptos</vt:lpstr>
      <vt:lpstr>Arial</vt:lpstr>
      <vt:lpstr>Calibri</vt:lpstr>
      <vt:lpstr>Times New Roman</vt:lpstr>
      <vt:lpstr>Ofis Teması</vt:lpstr>
      <vt:lpstr>TONYA MESLEK YÜKSEKOKULU</vt:lpstr>
      <vt:lpstr>Genel Bilgiler</vt:lpstr>
      <vt:lpstr>Geçen Ders Hakkında Özet Bilgiler</vt:lpstr>
      <vt:lpstr>Dersin Amacı ve İçeriği</vt:lpstr>
      <vt:lpstr>Dersin Öğrenme Hedefleri</vt:lpstr>
      <vt:lpstr>Dersin/ Konunun Program Çıktıları İle İlişkisi</vt:lpstr>
      <vt:lpstr>Öğretim Yöntemleri ile Kullanılan Araç ve Gereçler</vt:lpstr>
      <vt:lpstr>Ders Sunum İçeriği</vt:lpstr>
      <vt:lpstr>Ders Sunum İçeriği</vt:lpstr>
      <vt:lpstr>Ders Sunum İçeriği</vt:lpstr>
      <vt:lpstr>Ders Sunum İçeriği</vt:lpstr>
      <vt:lpstr>Ders Sunum İçeriği</vt:lpstr>
      <vt:lpstr>Ders Sunum İçeriği</vt:lpstr>
      <vt:lpstr>Ders Sunum İçeriği</vt:lpstr>
      <vt:lpstr>Ders Sunum İçeriği</vt:lpstr>
      <vt:lpstr>Ders Sunum İçeriği</vt:lpstr>
      <vt:lpstr>Ders Sunum İçeriği</vt:lpstr>
      <vt:lpstr>PowerPoint Sunusu</vt:lpstr>
      <vt:lpstr>Ders Sunum İçeriği</vt:lpstr>
      <vt:lpstr>Ders Sunum İçeriği</vt:lpstr>
      <vt:lpstr>Ders Sunum İçeriği</vt:lpstr>
      <vt:lpstr>Ders Sunum İçeriği</vt:lpstr>
      <vt:lpstr>Ders Sunum İçeriği</vt:lpstr>
      <vt:lpstr>Ders Sunum İçeriği</vt:lpstr>
      <vt:lpstr>PowerPoint Sunusu</vt:lpstr>
      <vt:lpstr>Ders Sunum İçeriği</vt:lpstr>
      <vt:lpstr>PowerPoint Sunusu</vt:lpstr>
      <vt:lpstr>Ders Sunum İçeriği</vt:lpstr>
      <vt:lpstr>Haftanın Özeti</vt:lpstr>
      <vt:lpstr>Soru ve Öneriler</vt:lpstr>
      <vt:lpstr>Önerilen Haftalık Çalışmalar</vt:lpstr>
      <vt:lpstr>Başvurulan Kaynaklar</vt:lpstr>
      <vt:lpstr>Bir Sonraki Ders Hakkında Bilgilendirmeler</vt:lpstr>
      <vt:lpstr>Teşekkür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Uçar KÜÇÜK</cp:lastModifiedBy>
  <cp:revision>56</cp:revision>
  <dcterms:created xsi:type="dcterms:W3CDTF">2020-04-08T17:54:29Z</dcterms:created>
  <dcterms:modified xsi:type="dcterms:W3CDTF">2025-02-23T18:48:20Z</dcterms:modified>
</cp:coreProperties>
</file>